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2.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7"/>
  </p:notesMasterIdLst>
  <p:sldIdLst>
    <p:sldId id="256" r:id="rId2"/>
    <p:sldId id="495" r:id="rId3"/>
    <p:sldId id="781" r:id="rId4"/>
    <p:sldId id="779" r:id="rId5"/>
    <p:sldId id="402" r:id="rId6"/>
    <p:sldId id="403" r:id="rId7"/>
    <p:sldId id="503" r:id="rId8"/>
    <p:sldId id="395" r:id="rId9"/>
    <p:sldId id="397" r:id="rId10"/>
    <p:sldId id="398" r:id="rId11"/>
    <p:sldId id="399" r:id="rId12"/>
    <p:sldId id="405" r:id="rId13"/>
    <p:sldId id="408" r:id="rId14"/>
    <p:sldId id="412" r:id="rId15"/>
    <p:sldId id="414" r:id="rId16"/>
    <p:sldId id="416" r:id="rId17"/>
    <p:sldId id="418" r:id="rId18"/>
    <p:sldId id="419" r:id="rId19"/>
    <p:sldId id="422" r:id="rId20"/>
    <p:sldId id="486" r:id="rId21"/>
    <p:sldId id="524" r:id="rId22"/>
    <p:sldId id="515" r:id="rId23"/>
    <p:sldId id="432" r:id="rId24"/>
    <p:sldId id="433" r:id="rId25"/>
    <p:sldId id="787" r:id="rId26"/>
    <p:sldId id="1539" r:id="rId27"/>
    <p:sldId id="438" r:id="rId28"/>
    <p:sldId id="440" r:id="rId29"/>
    <p:sldId id="447" r:id="rId30"/>
    <p:sldId id="449" r:id="rId31"/>
    <p:sldId id="450" r:id="rId32"/>
    <p:sldId id="506" r:id="rId33"/>
    <p:sldId id="521" r:id="rId34"/>
    <p:sldId id="792" r:id="rId35"/>
    <p:sldId id="488" r:id="rId36"/>
    <p:sldId id="455" r:id="rId37"/>
    <p:sldId id="487" r:id="rId38"/>
    <p:sldId id="457" r:id="rId39"/>
    <p:sldId id="460" r:id="rId40"/>
    <p:sldId id="662" r:id="rId41"/>
    <p:sldId id="470" r:id="rId42"/>
    <p:sldId id="473" r:id="rId43"/>
    <p:sldId id="478" r:id="rId44"/>
    <p:sldId id="479" r:id="rId45"/>
    <p:sldId id="482" r:id="rId46"/>
    <p:sldId id="483" r:id="rId47"/>
    <p:sldId id="754" r:id="rId48"/>
    <p:sldId id="493" r:id="rId49"/>
    <p:sldId id="494" r:id="rId50"/>
    <p:sldId id="1385" r:id="rId51"/>
    <p:sldId id="850" r:id="rId52"/>
    <p:sldId id="1393" r:id="rId53"/>
    <p:sldId id="504" r:id="rId54"/>
    <p:sldId id="1395" r:id="rId55"/>
    <p:sldId id="836" r:id="rId56"/>
    <p:sldId id="1396" r:id="rId57"/>
    <p:sldId id="508" r:id="rId58"/>
    <p:sldId id="509" r:id="rId59"/>
    <p:sldId id="510" r:id="rId60"/>
    <p:sldId id="511" r:id="rId61"/>
    <p:sldId id="740" r:id="rId62"/>
    <p:sldId id="741" r:id="rId63"/>
    <p:sldId id="753" r:id="rId64"/>
    <p:sldId id="1398" r:id="rId65"/>
    <p:sldId id="742" r:id="rId66"/>
    <p:sldId id="1402" r:id="rId67"/>
    <p:sldId id="670" r:id="rId68"/>
    <p:sldId id="671" r:id="rId69"/>
    <p:sldId id="672" r:id="rId70"/>
    <p:sldId id="738" r:id="rId71"/>
    <p:sldId id="1406" r:id="rId72"/>
    <p:sldId id="694" r:id="rId73"/>
    <p:sldId id="700" r:id="rId74"/>
    <p:sldId id="701" r:id="rId75"/>
    <p:sldId id="702" r:id="rId76"/>
    <p:sldId id="704" r:id="rId77"/>
    <p:sldId id="705" r:id="rId78"/>
    <p:sldId id="744" r:id="rId79"/>
    <p:sldId id="711" r:id="rId80"/>
    <p:sldId id="844" r:id="rId81"/>
    <p:sldId id="715" r:id="rId82"/>
    <p:sldId id="725" r:id="rId83"/>
    <p:sldId id="1408" r:id="rId84"/>
    <p:sldId id="1411" r:id="rId85"/>
    <p:sldId id="1414" r:id="rId86"/>
    <p:sldId id="1415" r:id="rId87"/>
    <p:sldId id="1416" r:id="rId88"/>
    <p:sldId id="1419" r:id="rId89"/>
    <p:sldId id="530" r:id="rId90"/>
    <p:sldId id="538" r:id="rId91"/>
    <p:sldId id="540" r:id="rId92"/>
    <p:sldId id="539" r:id="rId93"/>
    <p:sldId id="541" r:id="rId94"/>
    <p:sldId id="609" r:id="rId95"/>
    <p:sldId id="624" r:id="rId96"/>
    <p:sldId id="625" r:id="rId97"/>
    <p:sldId id="1440" r:id="rId98"/>
    <p:sldId id="1473" r:id="rId99"/>
    <p:sldId id="1477" r:id="rId100"/>
    <p:sldId id="1478" r:id="rId101"/>
    <p:sldId id="1480" r:id="rId102"/>
    <p:sldId id="526" r:id="rId103"/>
    <p:sldId id="1483" r:id="rId104"/>
    <p:sldId id="1484" r:id="rId105"/>
    <p:sldId id="1485" r:id="rId106"/>
    <p:sldId id="1486" r:id="rId107"/>
    <p:sldId id="1487" r:id="rId108"/>
    <p:sldId id="534" r:id="rId109"/>
    <p:sldId id="1494" r:id="rId110"/>
    <p:sldId id="1496" r:id="rId111"/>
    <p:sldId id="1498" r:id="rId112"/>
    <p:sldId id="1499" r:id="rId113"/>
    <p:sldId id="544" r:id="rId114"/>
    <p:sldId id="545" r:id="rId115"/>
    <p:sldId id="546" r:id="rId116"/>
    <p:sldId id="1503" r:id="rId117"/>
    <p:sldId id="558" r:id="rId118"/>
    <p:sldId id="562" r:id="rId119"/>
    <p:sldId id="565" r:id="rId120"/>
    <p:sldId id="567" r:id="rId121"/>
    <p:sldId id="570" r:id="rId122"/>
    <p:sldId id="1505" r:id="rId123"/>
    <p:sldId id="1506" r:id="rId124"/>
    <p:sldId id="1509" r:id="rId125"/>
    <p:sldId id="1510" r:id="rId126"/>
    <p:sldId id="756" r:id="rId127"/>
    <p:sldId id="757" r:id="rId128"/>
    <p:sldId id="1511" r:id="rId129"/>
    <p:sldId id="749" r:id="rId130"/>
    <p:sldId id="750" r:id="rId131"/>
    <p:sldId id="1513" r:id="rId132"/>
    <p:sldId id="1515" r:id="rId133"/>
    <p:sldId id="780" r:id="rId134"/>
    <p:sldId id="1518" r:id="rId135"/>
    <p:sldId id="759" r:id="rId136"/>
    <p:sldId id="760" r:id="rId137"/>
    <p:sldId id="761" r:id="rId138"/>
    <p:sldId id="763" r:id="rId139"/>
    <p:sldId id="765" r:id="rId140"/>
    <p:sldId id="766" r:id="rId141"/>
    <p:sldId id="768" r:id="rId142"/>
    <p:sldId id="773" r:id="rId143"/>
    <p:sldId id="774" r:id="rId144"/>
    <p:sldId id="1520" r:id="rId145"/>
    <p:sldId id="1521" r:id="rId146"/>
    <p:sldId id="602" r:id="rId147"/>
    <p:sldId id="605" r:id="rId148"/>
    <p:sldId id="1317" r:id="rId149"/>
    <p:sldId id="1523" r:id="rId150"/>
    <p:sldId id="1524" r:id="rId151"/>
    <p:sldId id="1525" r:id="rId152"/>
    <p:sldId id="608" r:id="rId153"/>
    <p:sldId id="1318" r:id="rId154"/>
    <p:sldId id="606" r:id="rId155"/>
    <p:sldId id="607" r:id="rId156"/>
    <p:sldId id="636" r:id="rId157"/>
    <p:sldId id="637" r:id="rId158"/>
    <p:sldId id="638" r:id="rId159"/>
    <p:sldId id="1526" r:id="rId160"/>
    <p:sldId id="1527" r:id="rId161"/>
    <p:sldId id="1528" r:id="rId162"/>
    <p:sldId id="1307" r:id="rId163"/>
    <p:sldId id="1529" r:id="rId164"/>
    <p:sldId id="1530" r:id="rId165"/>
    <p:sldId id="1531" r:id="rId166"/>
    <p:sldId id="1532" r:id="rId167"/>
    <p:sldId id="1319" r:id="rId168"/>
    <p:sldId id="619" r:id="rId169"/>
    <p:sldId id="1533" r:id="rId170"/>
    <p:sldId id="1534" r:id="rId171"/>
    <p:sldId id="1535" r:id="rId172"/>
    <p:sldId id="1536" r:id="rId173"/>
    <p:sldId id="1537" r:id="rId174"/>
    <p:sldId id="1538" r:id="rId175"/>
    <p:sldId id="629" r:id="rId1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741" autoAdjust="0"/>
  </p:normalViewPr>
  <p:slideViewPr>
    <p:cSldViewPr snapToGrid="0">
      <p:cViewPr varScale="1">
        <p:scale>
          <a:sx n="62" d="100"/>
          <a:sy n="62" d="100"/>
        </p:scale>
        <p:origin x="82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90F3AC-7B40-4196-834A-995E600544B9}" type="datetimeFigureOut">
              <a:rPr lang="en-US" smtClean="0"/>
              <a:t>10/2/2022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0D0D79-ADA5-4536-A57E-CC0D40CCA3C8}" type="slidenum">
              <a:rPr lang="en-US" smtClean="0"/>
              <a:t>‹#›</a:t>
            </a:fld>
            <a:endParaRPr lang="en-US"/>
          </a:p>
        </p:txBody>
      </p:sp>
    </p:spTree>
    <p:extLst>
      <p:ext uri="{BB962C8B-B14F-4D97-AF65-F5344CB8AC3E}">
        <p14:creationId xmlns:p14="http://schemas.microsoft.com/office/powerpoint/2010/main" val="113989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devtalk.nvidia.com/default/topic/491309/int-vs-short-vs-char-in-kernels/" TargetMode="External"/><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dirty="0"/>
              <a:t>Also known</a:t>
            </a:r>
            <a:r>
              <a:rPr lang="en-US" sz="1000" baseline="0" dirty="0"/>
              <a:t> as </a:t>
            </a:r>
            <a:r>
              <a:rPr lang="en-US" sz="1000" b="1" baseline="0" dirty="0"/>
              <a:t>Princeton</a:t>
            </a:r>
            <a:r>
              <a:rPr lang="en-US" sz="1000" baseline="0" dirty="0"/>
              <a:t> model</a:t>
            </a:r>
          </a:p>
          <a:p>
            <a:pPr marL="171450" indent="-171450">
              <a:buFont typeface="Arial" panose="020B0604020202020204" pitchFamily="34" charset="0"/>
              <a:buChar char="•"/>
            </a:pPr>
            <a:r>
              <a:rPr lang="en-US" sz="1000" b="1" baseline="0" dirty="0"/>
              <a:t>Harvard</a:t>
            </a:r>
            <a:r>
              <a:rPr lang="en-US" sz="1000" baseline="0" dirty="0"/>
              <a:t> model (architecture): separate storage and pathways for data and instructions</a:t>
            </a:r>
          </a:p>
          <a:p>
            <a:pPr marL="171450" indent="-171450">
              <a:buFont typeface="Arial" panose="020B0604020202020204" pitchFamily="34" charset="0"/>
              <a:buChar char="•"/>
            </a:pPr>
            <a:endParaRPr lang="en-US" sz="1000" baseline="0" dirty="0"/>
          </a:p>
          <a:p>
            <a:pPr marL="0" indent="0">
              <a:buFont typeface="Arial" panose="020B0604020202020204" pitchFamily="34" charset="0"/>
              <a:buNone/>
            </a:pPr>
            <a:r>
              <a:rPr lang="en-US" sz="1000" baseline="0" dirty="0"/>
              <a:t>This model relies on the </a:t>
            </a:r>
            <a:r>
              <a:rPr lang="en-US" sz="1000" b="1" baseline="0" dirty="0"/>
              <a:t>FDX cycle</a:t>
            </a:r>
          </a:p>
          <a:p>
            <a:pPr marL="0" indent="0">
              <a:buFont typeface="Arial" panose="020B0604020202020204" pitchFamily="34" charset="0"/>
              <a:buNone/>
            </a:pPr>
            <a:r>
              <a:rPr lang="en-US" sz="1000" baseline="0" dirty="0"/>
              <a:t>The process of processing instructions </a:t>
            </a:r>
            <a:r>
              <a:rPr lang="en-US" sz="1000" b="1" baseline="0" dirty="0"/>
              <a:t>(FDX) intermediated by the processor’s CU</a:t>
            </a:r>
            <a:endParaRPr lang="en-US" sz="10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281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a:t>
            </a:r>
            <a:r>
              <a:rPr lang="en-US" baseline="0" dirty="0"/>
              <a:t> simple to complex</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2223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89C285-05EF-4D33-A034-3228E534576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Notes Placeholder 1"/>
          <p:cNvSpPr>
            <a:spLocks noGrp="1"/>
          </p:cNvSpPr>
          <p:nvPr>
            <p:ph type="body" idx="1"/>
          </p:nvPr>
        </p:nvSpPr>
        <p:spPr/>
        <p:txBody>
          <a:bodyPr/>
          <a:lstStyle/>
          <a:p>
            <a:endParaRPr lang="en-US" sz="900" dirty="0"/>
          </a:p>
        </p:txBody>
      </p:sp>
    </p:spTree>
    <p:extLst>
      <p:ext uri="{BB962C8B-B14F-4D97-AF65-F5344CB8AC3E}">
        <p14:creationId xmlns:p14="http://schemas.microsoft.com/office/powerpoint/2010/main" val="23209907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reuse </a:t>
            </a:r>
            <a:r>
              <a:rPr lang="en-US" dirty="0"/>
              <a:t>is the goal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521931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3641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9E0D24-C628-4693-B239-0D9A3D68970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sz="900" dirty="0"/>
              <a:t>Recall: global memory:</a:t>
            </a:r>
            <a:r>
              <a:rPr lang="en-US" sz="900" baseline="0" dirty="0"/>
              <a:t> DRAM</a:t>
            </a:r>
            <a:br>
              <a:rPr lang="en-US" sz="900" baseline="0" dirty="0"/>
            </a:br>
            <a:r>
              <a:rPr lang="en-US" sz="900" baseline="0" dirty="0"/>
              <a:t>Shared memory: SRAM (split with L1 - Fermi or dedicated - Pascal)</a:t>
            </a:r>
            <a:endParaRPr lang="en-US" sz="900" dirty="0"/>
          </a:p>
          <a:p>
            <a:endParaRPr lang="en-US" sz="900" dirty="0"/>
          </a:p>
          <a:p>
            <a:r>
              <a:rPr lang="en-US" sz="900" dirty="0"/>
              <a:t>Focus on </a:t>
            </a:r>
            <a:r>
              <a:rPr lang="en-US" sz="900" b="1" dirty="0"/>
              <a:t>data reuse</a:t>
            </a:r>
          </a:p>
          <a:p>
            <a:r>
              <a:rPr lang="en-US" sz="900" b="0" dirty="0"/>
              <a:t>Introduce the concept of </a:t>
            </a:r>
            <a:r>
              <a:rPr lang="en-US" sz="900" b="1" dirty="0"/>
              <a:t>tiling</a:t>
            </a:r>
            <a:r>
              <a:rPr lang="en-US" sz="900" b="0" dirty="0"/>
              <a:t> (common programming pattern)</a:t>
            </a:r>
          </a:p>
        </p:txBody>
      </p:sp>
    </p:spTree>
    <p:extLst>
      <p:ext uri="{BB962C8B-B14F-4D97-AF65-F5344CB8AC3E}">
        <p14:creationId xmlns:p14="http://schemas.microsoft.com/office/powerpoint/2010/main" val="5262694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C5FAF5-F616-48C5-BC20-9981FF44068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8706" name="Rectangle 2"/>
          <p:cNvSpPr>
            <a:spLocks noGrp="1" noRot="1" noChangeAspect="1" noChangeArrowheads="1" noTextEdit="1"/>
          </p:cNvSpPr>
          <p:nvPr>
            <p:ph type="sldImg"/>
          </p:nvPr>
        </p:nvSpPr>
        <p:spPr>
          <a:ln/>
        </p:spPr>
      </p:sp>
      <p:sp>
        <p:nvSpPr>
          <p:cNvPr id="968707" name="Rectangle 3"/>
          <p:cNvSpPr>
            <a:spLocks noGrp="1" noChangeArrowheads="1"/>
          </p:cNvSpPr>
          <p:nvPr>
            <p:ph type="body" idx="1"/>
          </p:nvPr>
        </p:nvSpPr>
        <p:spPr/>
        <p:txBody>
          <a:bodyPr/>
          <a:lstStyle/>
          <a:p>
            <a:pPr marL="171450" indent="-171450">
              <a:buFont typeface="Arial" panose="020B0604020202020204" pitchFamily="34" charset="0"/>
              <a:buChar char="•"/>
            </a:pPr>
            <a:r>
              <a:rPr lang="en-US" sz="1050" dirty="0"/>
              <a:t>We will have a first loop</a:t>
            </a:r>
            <a:r>
              <a:rPr lang="en-US" sz="1050" baseline="0" dirty="0"/>
              <a:t> over tiles (moving left in A, moving down in B)</a:t>
            </a:r>
          </a:p>
          <a:p>
            <a:pPr marL="171450" indent="-171450">
              <a:buFont typeface="Arial" panose="020B0604020202020204" pitchFamily="34" charset="0"/>
              <a:buChar char="•"/>
            </a:pPr>
            <a:r>
              <a:rPr lang="en-US" sz="1050" baseline="0" dirty="0"/>
              <a:t>Then, inside a tile (i.e. a block), each thread will loop over a row in the A tile and a column in the B tile to calculate a piece of its final value (the red square in C)</a:t>
            </a:r>
            <a:endParaRPr lang="en-US" sz="1050" dirty="0"/>
          </a:p>
        </p:txBody>
      </p:sp>
    </p:spTree>
    <p:extLst>
      <p:ext uri="{BB962C8B-B14F-4D97-AF65-F5344CB8AC3E}">
        <p14:creationId xmlns:p14="http://schemas.microsoft.com/office/powerpoint/2010/main" val="118566331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We will have 256</a:t>
            </a:r>
            <a:r>
              <a:rPr lang="en-US" sz="1000" baseline="0" dirty="0"/>
              <a:t> (16x16) threads that will work in concert on a tile</a:t>
            </a:r>
          </a:p>
          <a:p>
            <a:pPr marL="171450" indent="-171450">
              <a:buFont typeface="Arial" panose="020B0604020202020204" pitchFamily="34" charset="0"/>
              <a:buChar char="•"/>
            </a:pPr>
            <a:r>
              <a:rPr lang="en-US" sz="1000" baseline="0" dirty="0"/>
              <a:t>They will bring together (in shared memory) one tile from A and one tile from B</a:t>
            </a:r>
          </a:p>
          <a:p>
            <a:pPr marL="171450" indent="-171450">
              <a:buFont typeface="Arial" panose="020B0604020202020204" pitchFamily="34" charset="0"/>
              <a:buChar char="•"/>
            </a:pPr>
            <a:r>
              <a:rPr lang="en-US" sz="1000" baseline="0" dirty="0"/>
              <a:t>Then, they each work separately on calculating an increment for their assigned C[</a:t>
            </a:r>
            <a:r>
              <a:rPr lang="en-US" sz="1000" baseline="0" dirty="0" err="1"/>
              <a:t>i,j</a:t>
            </a:r>
            <a:r>
              <a:rPr lang="en-US" sz="1000" baseline="0" dirty="0"/>
              <a:t>]</a:t>
            </a:r>
          </a:p>
          <a:p>
            <a:pPr marL="171450" indent="-171450">
              <a:buFont typeface="Arial" panose="020B0604020202020204" pitchFamily="34" charset="0"/>
              <a:buChar char="•"/>
            </a:pPr>
            <a:r>
              <a:rPr lang="en-US" sz="1000" baseline="0" dirty="0"/>
              <a:t>But they do so by sharing data!</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840245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CF495C-9425-4B8E-B276-9DB1F11C826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0754" name="Rectangle 2"/>
          <p:cNvSpPr>
            <a:spLocks noGrp="1" noRot="1" noChangeAspect="1" noChangeArrowheads="1" noTextEdit="1"/>
          </p:cNvSpPr>
          <p:nvPr>
            <p:ph type="sldImg"/>
          </p:nvPr>
        </p:nvSpPr>
        <p:spPr>
          <a:ln/>
        </p:spPr>
      </p:sp>
      <p:sp>
        <p:nvSpPr>
          <p:cNvPr id="970755" name="Rectangle 3"/>
          <p:cNvSpPr>
            <a:spLocks noGrp="1" noChangeArrowheads="1"/>
          </p:cNvSpPr>
          <p:nvPr>
            <p:ph type="body" idx="1"/>
          </p:nvPr>
        </p:nvSpPr>
        <p:spPr/>
        <p:txBody>
          <a:bodyPr/>
          <a:lstStyle/>
          <a:p>
            <a:r>
              <a:rPr lang="en-US" sz="800" dirty="0"/>
              <a:t>Execution</a:t>
            </a:r>
            <a:r>
              <a:rPr lang="en-US" sz="800" baseline="0" dirty="0"/>
              <a:t> configuration:</a:t>
            </a:r>
          </a:p>
          <a:p>
            <a:pPr marL="171450" indent="-171450">
              <a:buFont typeface="Arial" panose="020B0604020202020204" pitchFamily="34" charset="0"/>
              <a:buChar char="•"/>
            </a:pPr>
            <a:r>
              <a:rPr lang="en-US" sz="800" baseline="0" dirty="0"/>
              <a:t>blocks must all have 16x16 = 256 threads (take advantage of 2D layout)</a:t>
            </a:r>
          </a:p>
          <a:p>
            <a:pPr marL="171450" indent="-171450">
              <a:buFont typeface="Arial" panose="020B0604020202020204" pitchFamily="34" charset="0"/>
              <a:buChar char="•"/>
            </a:pPr>
            <a:r>
              <a:rPr lang="en-US" sz="800" baseline="0" dirty="0"/>
              <a:t>how many blocks do we need?</a:t>
            </a:r>
            <a:br>
              <a:rPr lang="en-US" sz="800" baseline="0" dirty="0"/>
            </a:br>
            <a:r>
              <a:rPr lang="en-US" sz="800" baseline="0" dirty="0"/>
              <a:t>simple under our assumption that the matrix dimensions are multiples of the tile size</a:t>
            </a:r>
          </a:p>
          <a:p>
            <a:pPr marL="171450" indent="-171450">
              <a:buFont typeface="Arial" panose="020B0604020202020204" pitchFamily="34" charset="0"/>
              <a:buChar char="•"/>
            </a:pPr>
            <a:r>
              <a:rPr lang="en-US" sz="800" baseline="0" dirty="0"/>
              <a:t>if not, more complicated (some tiles will “fall off” the matrix extent)</a:t>
            </a:r>
            <a:br>
              <a:rPr lang="en-US" sz="800" baseline="0" dirty="0"/>
            </a:br>
            <a:r>
              <a:rPr lang="en-US" sz="800" baseline="0" dirty="0"/>
              <a:t>this is messy and main part of frustration in CUDA computing</a:t>
            </a:r>
          </a:p>
          <a:p>
            <a:pPr marL="0" indent="0">
              <a:buFont typeface="Arial" panose="020B0604020202020204" pitchFamily="34" charset="0"/>
              <a:buNone/>
            </a:pPr>
            <a:endParaRPr lang="en-US" sz="800" baseline="0" dirty="0"/>
          </a:p>
          <a:p>
            <a:endParaRPr lang="en-US" sz="800" dirty="0"/>
          </a:p>
        </p:txBody>
      </p:sp>
    </p:spTree>
    <p:extLst>
      <p:ext uri="{BB962C8B-B14F-4D97-AF65-F5344CB8AC3E}">
        <p14:creationId xmlns:p14="http://schemas.microsoft.com/office/powerpoint/2010/main" val="120663503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err="1"/>
              <a:t>bx</a:t>
            </a:r>
            <a:r>
              <a:rPr lang="en-US" sz="800" dirty="0"/>
              <a:t> = </a:t>
            </a:r>
            <a:r>
              <a:rPr lang="en-US" sz="800" dirty="0" err="1"/>
              <a:t>blockIdx.x</a:t>
            </a:r>
            <a:r>
              <a:rPr lang="en-US" sz="800" baseline="0" dirty="0"/>
              <a:t>     </a:t>
            </a:r>
            <a:r>
              <a:rPr lang="en-US" sz="800" dirty="0"/>
              <a:t>the B (and C) matrix sub-block column index</a:t>
            </a:r>
          </a:p>
          <a:p>
            <a:r>
              <a:rPr lang="en-US" sz="800" dirty="0"/>
              <a:t>by = </a:t>
            </a:r>
            <a:r>
              <a:rPr lang="en-US" sz="800" dirty="0" err="1"/>
              <a:t>blockIdx.y</a:t>
            </a:r>
            <a:r>
              <a:rPr lang="en-US" sz="800" baseline="0" dirty="0"/>
              <a:t>     </a:t>
            </a:r>
            <a:r>
              <a:rPr lang="en-US" sz="800" dirty="0"/>
              <a:t>the A (and C) matrix sub-block row index</a:t>
            </a:r>
          </a:p>
          <a:p>
            <a:endParaRPr lang="en-US" sz="800" dirty="0"/>
          </a:p>
          <a:p>
            <a:r>
              <a:rPr lang="en-US" sz="800" dirty="0" err="1"/>
              <a:t>aBegin</a:t>
            </a:r>
            <a:r>
              <a:rPr lang="en-US" sz="800" baseline="0" dirty="0"/>
              <a:t> = </a:t>
            </a:r>
            <a:r>
              <a:rPr lang="en-US" sz="800" baseline="0" dirty="0" err="1"/>
              <a:t>wA</a:t>
            </a:r>
            <a:r>
              <a:rPr lang="en-US" sz="800" baseline="0" dirty="0"/>
              <a:t> * (by*BLOCK_SIZE)  i</a:t>
            </a:r>
            <a:r>
              <a:rPr lang="en-US" sz="800" dirty="0"/>
              <a:t>ndex of the first sub-matrix of A processed by the block</a:t>
            </a:r>
          </a:p>
          <a:p>
            <a:r>
              <a:rPr lang="en-US" sz="800" dirty="0" err="1"/>
              <a:t>aEnd</a:t>
            </a:r>
            <a:r>
              <a:rPr lang="en-US" sz="800" dirty="0"/>
              <a:t>    = </a:t>
            </a:r>
            <a:r>
              <a:rPr lang="en-US" sz="800" dirty="0" err="1"/>
              <a:t>aBegin</a:t>
            </a:r>
            <a:r>
              <a:rPr lang="en-US" sz="800" dirty="0"/>
              <a:t> + </a:t>
            </a:r>
            <a:r>
              <a:rPr lang="en-US" sz="800" dirty="0" err="1"/>
              <a:t>wA</a:t>
            </a:r>
            <a:r>
              <a:rPr lang="en-US" sz="800" dirty="0"/>
              <a:t> – 1</a:t>
            </a:r>
          </a:p>
          <a:p>
            <a:r>
              <a:rPr lang="en-US" sz="800" dirty="0" err="1"/>
              <a:t>aStep</a:t>
            </a:r>
            <a:r>
              <a:rPr lang="en-US" sz="800" baseline="0" dirty="0"/>
              <a:t> = BLOCK_SIZE</a:t>
            </a:r>
          </a:p>
          <a:p>
            <a:endParaRPr lang="en-US" sz="800" baseline="0" dirty="0"/>
          </a:p>
          <a:p>
            <a:r>
              <a:rPr lang="en-US" sz="800" dirty="0" err="1"/>
              <a:t>bBegin</a:t>
            </a:r>
            <a:r>
              <a:rPr lang="en-US" sz="800" dirty="0"/>
              <a:t> = BLOCK_SIZE * </a:t>
            </a:r>
            <a:r>
              <a:rPr lang="en-US" sz="800" dirty="0" err="1"/>
              <a:t>bx</a:t>
            </a:r>
            <a:r>
              <a:rPr lang="en-US" sz="800" dirty="0"/>
              <a:t>;</a:t>
            </a:r>
          </a:p>
          <a:p>
            <a:r>
              <a:rPr lang="en-US" sz="800" dirty="0" err="1"/>
              <a:t>bStep</a:t>
            </a:r>
            <a:r>
              <a:rPr lang="en-US" sz="800" dirty="0"/>
              <a:t> = BLOCK_SIZE * </a:t>
            </a:r>
            <a:r>
              <a:rPr lang="en-US" sz="800" dirty="0" err="1"/>
              <a:t>wB</a:t>
            </a:r>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05106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DBD316-5E34-4948-A793-308A93D31A0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2802" name="Rectangle 2"/>
          <p:cNvSpPr>
            <a:spLocks noGrp="1" noRot="1" noChangeAspect="1" noChangeArrowheads="1" noTextEdit="1"/>
          </p:cNvSpPr>
          <p:nvPr>
            <p:ph type="sldImg"/>
          </p:nvPr>
        </p:nvSpPr>
        <p:spPr>
          <a:ln/>
        </p:spPr>
      </p:sp>
      <p:sp>
        <p:nvSpPr>
          <p:cNvPr id="972803" name="Rectangle 3"/>
          <p:cNvSpPr>
            <a:spLocks noGrp="1" noChangeArrowheads="1"/>
          </p:cNvSpPr>
          <p:nvPr>
            <p:ph type="body" idx="1"/>
          </p:nvPr>
        </p:nvSpPr>
        <p:spPr/>
        <p:txBody>
          <a:bodyPr/>
          <a:lstStyle/>
          <a:p>
            <a:pPr marL="171450" indent="-171450">
              <a:buFont typeface="Arial" panose="020B0604020202020204" pitchFamily="34" charset="0"/>
              <a:buChar char="•"/>
            </a:pPr>
            <a:r>
              <a:rPr lang="en-US" sz="900" dirty="0"/>
              <a:t>if </a:t>
            </a:r>
            <a:r>
              <a:rPr lang="en-US" sz="900" b="1" dirty="0"/>
              <a:t>__shared__ </a:t>
            </a:r>
            <a:r>
              <a:rPr lang="en-US" sz="900" dirty="0"/>
              <a:t>does not appear: each thread sets aside 16x16 memory locations for As</a:t>
            </a:r>
            <a:r>
              <a:rPr lang="en-US" sz="900" baseline="0" dirty="0"/>
              <a:t> and 16x16 for </a:t>
            </a:r>
            <a:r>
              <a:rPr lang="en-US" sz="900" baseline="0" dirty="0" err="1"/>
              <a:t>Bs</a:t>
            </a:r>
            <a:endParaRPr lang="en-US" sz="900" baseline="0" dirty="0"/>
          </a:p>
          <a:p>
            <a:pPr marL="171450" indent="-171450">
              <a:buFont typeface="Arial" panose="020B0604020202020204" pitchFamily="34" charset="0"/>
              <a:buChar char="•"/>
            </a:pPr>
            <a:r>
              <a:rPr lang="en-US" sz="900" baseline="0" dirty="0"/>
              <a:t>that’s already double what could ever be in registers </a:t>
            </a:r>
            <a:r>
              <a:rPr lang="en-US" sz="900" baseline="0" dirty="0">
                <a:sym typeface="Wingdings" panose="05000000000000000000" pitchFamily="2" charset="2"/>
              </a:rPr>
              <a:t> spills to local memory</a:t>
            </a:r>
          </a:p>
          <a:p>
            <a:pPr marL="171450" indent="-171450">
              <a:buFont typeface="Arial" panose="020B0604020202020204" pitchFamily="34" charset="0"/>
              <a:buChar char="•"/>
            </a:pPr>
            <a:r>
              <a:rPr lang="en-US" sz="900" baseline="0" dirty="0">
                <a:sym typeface="Wingdings" panose="05000000000000000000" pitchFamily="2" charset="2"/>
              </a:rPr>
              <a:t>with </a:t>
            </a:r>
            <a:r>
              <a:rPr lang="en-US" sz="900" b="1" baseline="0" dirty="0">
                <a:sym typeface="Wingdings" panose="05000000000000000000" pitchFamily="2" charset="2"/>
              </a:rPr>
              <a:t>__shared__ </a:t>
            </a:r>
            <a:r>
              <a:rPr lang="en-US" sz="900" baseline="0" dirty="0">
                <a:sym typeface="Wingdings" panose="05000000000000000000" pitchFamily="2" charset="2"/>
              </a:rPr>
              <a:t>this memory is specific to the block and shared between all threads in the block!</a:t>
            </a:r>
          </a:p>
          <a:p>
            <a:pPr marL="171450" indent="-171450">
              <a:buFont typeface="Arial" panose="020B0604020202020204" pitchFamily="34" charset="0"/>
              <a:buChar char="•"/>
            </a:pPr>
            <a:r>
              <a:rPr lang="en-US" sz="900" baseline="0" dirty="0">
                <a:sym typeface="Wingdings" panose="05000000000000000000" pitchFamily="2" charset="2"/>
              </a:rPr>
              <a:t>attention: all threads bring over </a:t>
            </a:r>
            <a:r>
              <a:rPr lang="en-US" sz="900" b="1" baseline="0" dirty="0">
                <a:sym typeface="Wingdings" panose="05000000000000000000" pitchFamily="2" charset="2"/>
              </a:rPr>
              <a:t>disjoint</a:t>
            </a:r>
            <a:r>
              <a:rPr lang="en-US" sz="900" baseline="0" dirty="0">
                <a:sym typeface="Wingdings" panose="05000000000000000000" pitchFamily="2" charset="2"/>
              </a:rPr>
              <a:t> pieces of data</a:t>
            </a:r>
          </a:p>
          <a:p>
            <a:pPr marL="171450" indent="-171450">
              <a:buFont typeface="Arial" panose="020B0604020202020204" pitchFamily="34" charset="0"/>
              <a:buChar char="•"/>
            </a:pPr>
            <a:endParaRPr lang="en-US" sz="900" baseline="0" dirty="0">
              <a:sym typeface="Wingdings" panose="05000000000000000000" pitchFamily="2" charset="2"/>
            </a:endParaRPr>
          </a:p>
          <a:p>
            <a:pPr marL="171450" indent="-171450">
              <a:buFont typeface="Arial" panose="020B0604020202020204" pitchFamily="34" charset="0"/>
              <a:buChar char="•"/>
            </a:pPr>
            <a:r>
              <a:rPr lang="en-US" sz="900" baseline="0" dirty="0">
                <a:sym typeface="Wingdings" panose="05000000000000000000" pitchFamily="2" charset="2"/>
              </a:rPr>
              <a:t>Why do we need the </a:t>
            </a:r>
            <a:r>
              <a:rPr lang="en-US" sz="900" b="1" baseline="0" dirty="0">
                <a:sym typeface="Wingdings" panose="05000000000000000000" pitchFamily="2" charset="2"/>
              </a:rPr>
              <a:t>__</a:t>
            </a:r>
            <a:r>
              <a:rPr lang="en-US" sz="900" b="1" baseline="0" dirty="0" err="1">
                <a:sym typeface="Wingdings" panose="05000000000000000000" pitchFamily="2" charset="2"/>
              </a:rPr>
              <a:t>syncthreads</a:t>
            </a:r>
            <a:r>
              <a:rPr lang="en-US" sz="900" b="1" baseline="0" dirty="0">
                <a:sym typeface="Wingdings" panose="05000000000000000000" pitchFamily="2" charset="2"/>
              </a:rPr>
              <a:t> </a:t>
            </a:r>
            <a:r>
              <a:rPr lang="en-US" sz="900" baseline="0" dirty="0">
                <a:sym typeface="Wingdings" panose="05000000000000000000" pitchFamily="2" charset="2"/>
              </a:rPr>
              <a:t>here?   Only threads in the same warp proceed in lock-step fashion.  But threads in different warps do not.</a:t>
            </a:r>
          </a:p>
          <a:p>
            <a:pPr marL="171450" indent="-171450">
              <a:buFont typeface="Arial" panose="020B0604020202020204" pitchFamily="34" charset="0"/>
              <a:buChar char="•"/>
            </a:pPr>
            <a:r>
              <a:rPr lang="en-US" sz="900" baseline="0" dirty="0">
                <a:sym typeface="Wingdings" panose="05000000000000000000" pitchFamily="2" charset="2"/>
              </a:rPr>
              <a:t>Who gets synchronized?  Threads in the same block</a:t>
            </a:r>
          </a:p>
          <a:p>
            <a:pPr marL="171450" indent="-171450">
              <a:buFont typeface="Arial" panose="020B0604020202020204" pitchFamily="34" charset="0"/>
              <a:buChar char="•"/>
            </a:pPr>
            <a:endParaRPr lang="en-US" sz="900" baseline="0" dirty="0">
              <a:sym typeface="Wingdings" panose="05000000000000000000" pitchFamily="2" charset="2"/>
            </a:endParaRPr>
          </a:p>
          <a:p>
            <a:pPr marL="171450" indent="-171450">
              <a:buFont typeface="Arial" panose="020B0604020202020204" pitchFamily="34" charset="0"/>
              <a:buChar char="•"/>
            </a:pPr>
            <a:r>
              <a:rPr lang="en-US" sz="900" baseline="0" dirty="0">
                <a:sym typeface="Wingdings" panose="05000000000000000000" pitchFamily="2" charset="2"/>
              </a:rPr>
              <a:t>Would it make sense to have a Cs in shared memory?  No – recall the “test for using shared memory”; no other thread needs this information</a:t>
            </a:r>
            <a:endParaRPr lang="en-US" sz="900" dirty="0"/>
          </a:p>
        </p:txBody>
      </p:sp>
    </p:spTree>
    <p:extLst>
      <p:ext uri="{BB962C8B-B14F-4D97-AF65-F5344CB8AC3E}">
        <p14:creationId xmlns:p14="http://schemas.microsoft.com/office/powerpoint/2010/main" val="60790868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33978-C0A8-4362-BC32-0E6CB9054F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r>
              <a:rPr lang="en-US" sz="900" b="1" dirty="0"/>
              <a:t>Attention</a:t>
            </a:r>
            <a:r>
              <a:rPr lang="en-US" sz="900" dirty="0"/>
              <a:t>: do not put a __</a:t>
            </a:r>
            <a:r>
              <a:rPr lang="en-US" sz="900" dirty="0" err="1"/>
              <a:t>syncthreads</a:t>
            </a:r>
            <a:r>
              <a:rPr lang="en-US" sz="900" dirty="0"/>
              <a:t> in an if statement unless you can guarantee all threads in the block go through there!</a:t>
            </a:r>
          </a:p>
        </p:txBody>
      </p:sp>
    </p:spTree>
    <p:extLst>
      <p:ext uri="{BB962C8B-B14F-4D97-AF65-F5344CB8AC3E}">
        <p14:creationId xmlns:p14="http://schemas.microsoft.com/office/powerpoint/2010/main" val="2371054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an </a:t>
            </a:r>
            <a:r>
              <a:rPr lang="en-US" b="1" dirty="0"/>
              <a:t>n-bit register might require 4n … 8n transistors </a:t>
            </a:r>
          </a:p>
          <a:p>
            <a:endParaRPr lang="en-US" dirty="0"/>
          </a:p>
          <a:p>
            <a:r>
              <a:rPr lang="en-US" dirty="0"/>
              <a:t>Note: MIPS64 also uses 32 registers</a:t>
            </a:r>
          </a:p>
          <a:p>
            <a:endParaRPr lang="en-US" dirty="0"/>
          </a:p>
          <a:p>
            <a:r>
              <a:rPr lang="en-US" dirty="0"/>
              <a:t>Don’t expect to see too many registers:  precious commodities</a:t>
            </a:r>
            <a:r>
              <a:rPr lang="en-US" baseline="0" dirty="0"/>
              <a:t> which</a:t>
            </a:r>
            <a:r>
              <a:rPr lang="en-US" dirty="0"/>
              <a:t> are located on </a:t>
            </a:r>
            <a:r>
              <a:rPr lang="en-US" b="1" dirty="0"/>
              <a:t>prime real-estate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5990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utility that monitors the program counter</a:t>
            </a:r>
            <a:r>
              <a:rPr lang="en-US" baseline="0" dirty="0"/>
              <a:t> can tell you what the hot spots of your executable are</a:t>
            </a:r>
          </a:p>
          <a:p>
            <a:endParaRPr lang="en-US" baseline="0" dirty="0"/>
          </a:p>
          <a:p>
            <a:r>
              <a:rPr lang="en-US" b="1" baseline="0" dirty="0"/>
              <a:t>PC is used by profilers to see which instructions are hot-spots</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564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a:t>
            </a:r>
            <a:r>
              <a:rPr lang="en-US" baseline="0" dirty="0"/>
              <a:t> memory – at the end of this segment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213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numbers for</a:t>
            </a:r>
            <a:r>
              <a:rPr lang="en-US" baseline="0" dirty="0"/>
              <a:t> the X86 family of chips is usually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8104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at each cycle you complete one instruction</a:t>
            </a:r>
          </a:p>
          <a:p>
            <a:r>
              <a:rPr lang="en-US" dirty="0"/>
              <a:t>This ignores the need to “prime” the pipeline and to pipeline shutdown.</a:t>
            </a:r>
          </a:p>
          <a:p>
            <a:r>
              <a:rPr lang="en-US" dirty="0"/>
              <a:t>This ignores hazards (see next)</a:t>
            </a:r>
          </a:p>
          <a:p>
            <a:endParaRPr lang="en-US" dirty="0"/>
          </a:p>
          <a:p>
            <a:r>
              <a:rPr lang="en-US" dirty="0"/>
              <a:t>NOTE: this is </a:t>
            </a:r>
            <a:r>
              <a:rPr lang="en-US" b="1" dirty="0"/>
              <a:t>not</a:t>
            </a:r>
            <a:r>
              <a:rPr lang="en-US" b="1" baseline="0" dirty="0"/>
              <a:t> parallel programing</a:t>
            </a:r>
            <a:r>
              <a:rPr lang="en-US" baseline="0" dirty="0"/>
              <a:t>, but rather </a:t>
            </a:r>
            <a:r>
              <a:rPr lang="en-US" b="1" baseline="0" dirty="0"/>
              <a:t>parallel execution </a:t>
            </a:r>
            <a:r>
              <a:rPr lang="en-US" baseline="0" dirty="0"/>
              <a:t>(it’s out of the programmer’s hands)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734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an</a:t>
            </a:r>
            <a:r>
              <a:rPr lang="en-US" baseline="0" dirty="0"/>
              <a:t> individual instruction may take longer to complete (because some stages are delayed to fit the common tick)</a:t>
            </a:r>
          </a:p>
          <a:p>
            <a:r>
              <a:rPr lang="en-US" baseline="0" dirty="0"/>
              <a:t>The issue here is so-called </a:t>
            </a:r>
            <a:r>
              <a:rPr lang="en-US" b="1" baseline="0" dirty="0"/>
              <a:t>INSTRUCTION HETEROGENEITY </a:t>
            </a:r>
          </a:p>
          <a:p>
            <a:endParaRPr lang="en-US" baseline="0" dirty="0"/>
          </a:p>
          <a:p>
            <a:r>
              <a:rPr lang="en-US" baseline="0" dirty="0"/>
              <a:t>Ford solved this problem by limiting the number of options:</a:t>
            </a:r>
          </a:p>
          <a:p>
            <a:r>
              <a:rPr lang="en-US" baseline="0" dirty="0"/>
              <a:t>“</a:t>
            </a:r>
            <a:r>
              <a:rPr lang="en-US" sz="1200" b="0" i="0" u="none" strike="noStrike" kern="1200" baseline="0" dirty="0">
                <a:solidFill>
                  <a:schemeClr val="tx1"/>
                </a:solidFill>
                <a:latin typeface="Arial" pitchFamily="34" charset="0"/>
                <a:ea typeface="+mn-ea"/>
                <a:cs typeface="+mn-cs"/>
              </a:rPr>
              <a:t>Any customer can have a car painted any color that he wants </a:t>
            </a:r>
            <a:r>
              <a:rPr lang="en-US" sz="1200" b="1" i="0" u="none" strike="noStrike" kern="1200" baseline="0" dirty="0">
                <a:solidFill>
                  <a:schemeClr val="tx1"/>
                </a:solidFill>
                <a:latin typeface="Arial" pitchFamily="34" charset="0"/>
                <a:ea typeface="+mn-ea"/>
                <a:cs typeface="+mn-cs"/>
              </a:rPr>
              <a:t>so long as it is black</a:t>
            </a:r>
            <a:r>
              <a:rPr lang="en-US" sz="1200" b="0" i="0" u="none" strike="noStrike" kern="1200" baseline="0" dirty="0">
                <a:solidFill>
                  <a:schemeClr val="tx1"/>
                </a:solidFill>
                <a:latin typeface="Arial" pitchFamily="34" charset="0"/>
                <a:ea typeface="+mn-ea"/>
                <a:cs typeface="+mn-cs"/>
              </a:rPr>
              <a:t>.</a:t>
            </a:r>
            <a:r>
              <a:rPr lang="en-US" baseline="0" dirty="0"/>
              <a:t>”</a:t>
            </a:r>
          </a:p>
          <a:p>
            <a:endParaRPr lang="en-US" baseline="0" dirty="0"/>
          </a:p>
          <a:p>
            <a:r>
              <a:rPr lang="en-US" baseline="0" dirty="0"/>
              <a:t>But the benefit is </a:t>
            </a:r>
            <a:r>
              <a:rPr lang="en-US" b="1" baseline="0" dirty="0"/>
              <a:t>THROUGHPUT</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890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Analogy: we finished eating well before the dinner table is clean, the plates are in the dishwasher, and the floor is swept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8045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Analogy: we finished eating well before the dinner table is clean, the plates are in the dishwasher, and the floor is swept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348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branch</a:t>
            </a:r>
            <a:r>
              <a:rPr lang="en-US" baseline="0" dirty="0"/>
              <a:t> prediction: requires more hardware to implement the logic (keep track of previous paths)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1258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CU controls the DATAPATH (the functional units + registers</a:t>
            </a:r>
            <a:r>
              <a:rPr lang="en-US" b="1" baseline="0" dirty="0"/>
              <a:t> + buses)</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3692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Depart</a:t>
            </a:r>
            <a:r>
              <a:rPr lang="en-US" dirty="0"/>
              <a:t> from the “assembly line” analogy.  Here, think of a car manufacturing plant where more car models are produced simultaneously, by sharing common available resources (stations).</a:t>
            </a:r>
          </a:p>
          <a:p>
            <a:endParaRPr lang="en-US" dirty="0"/>
          </a:p>
          <a:p>
            <a:r>
              <a:rPr lang="en-US" dirty="0"/>
              <a:t>It’s actually</a:t>
            </a:r>
            <a:r>
              <a:rPr lang="en-US" baseline="0" dirty="0"/>
              <a:t> good here to have very different “car models”:  it’s less likely to have competition for same resources (stations).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461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 acts as supervisor to see what instructions can be issued and dispatched simultaneously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9955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multiple-issue</a:t>
            </a:r>
            <a:r>
              <a:rPr lang="en-US" baseline="0" dirty="0"/>
              <a:t> makes use of a buffer for instructions to be able</a:t>
            </a:r>
            <a:r>
              <a:rPr lang="en-US" b="0" baseline="0" dirty="0"/>
              <a:t> to </a:t>
            </a:r>
            <a:r>
              <a:rPr lang="en-US" b="1" baseline="0" dirty="0"/>
              <a:t>look ahead</a:t>
            </a:r>
            <a:r>
              <a:rPr lang="en-US" baseline="0" dirty="0"/>
              <a:t>.</a:t>
            </a:r>
          </a:p>
          <a:p>
            <a:endParaRPr lang="en-US" baseline="0" dirty="0"/>
          </a:p>
          <a:p>
            <a:r>
              <a:rPr lang="en-US" baseline="0" dirty="0"/>
              <a:t>We already alluded to other ILP techniques:</a:t>
            </a:r>
          </a:p>
          <a:p>
            <a:pPr marL="171450" indent="-171450">
              <a:buFont typeface="Arial" panose="020B0604020202020204" pitchFamily="34" charset="0"/>
              <a:buChar char="•"/>
            </a:pPr>
            <a:r>
              <a:rPr lang="en-US" b="1" baseline="0" dirty="0"/>
              <a:t>out of order execution</a:t>
            </a:r>
          </a:p>
          <a:p>
            <a:pPr marL="171450" indent="-171450">
              <a:buFont typeface="Arial" panose="020B0604020202020204" pitchFamily="34" charset="0"/>
              <a:buChar char="•"/>
            </a:pPr>
            <a:r>
              <a:rPr lang="en-US" b="1" baseline="0" dirty="0"/>
              <a:t>speculative execution and branch prediction</a:t>
            </a:r>
          </a:p>
          <a:p>
            <a:pPr marL="171450" indent="-171450">
              <a:buFont typeface="Arial" panose="020B0604020202020204" pitchFamily="34" charset="0"/>
              <a:buChar char="•"/>
            </a:pPr>
            <a:r>
              <a:rPr lang="en-US" b="1" baseline="0" dirty="0"/>
              <a:t>also, register renaming, etc.</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06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Program Execution Time is what you care about (end-to-end time to solution)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6461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9779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34">
              <a:defRPr/>
            </a:pPr>
            <a:r>
              <a:rPr lang="en-US" dirty="0"/>
              <a:t>[</a:t>
            </a:r>
            <a:r>
              <a:rPr lang="en-US" dirty="0" err="1"/>
              <a:t>Rauber&amp;Runger</a:t>
            </a:r>
            <a:r>
              <a:rPr lang="en-US" dirty="0"/>
              <a:t>]→ Typical access times are 0.5–2.5 ns (ns = nanoseconds = 10−9 seconds) compared to 50–70 ns for DRAM (values from 2008 [84])</a:t>
            </a:r>
          </a:p>
          <a:p>
            <a:pPr defTabSz="932734">
              <a:defRPr/>
            </a:pPr>
            <a:r>
              <a:rPr lang="en-US" dirty="0"/>
              <a:t>From Rochester (http://www.cs.rochester.edu/~sandhya/csc252/lectures/lecture-storage.pdf):</a:t>
            </a:r>
          </a:p>
          <a:p>
            <a:r>
              <a:rPr lang="en-US" dirty="0"/>
              <a:t>Key features</a:t>
            </a:r>
          </a:p>
          <a:p>
            <a:r>
              <a:rPr lang="en-US" dirty="0"/>
              <a:t>– RAM is packaged as a chip.</a:t>
            </a:r>
          </a:p>
          <a:p>
            <a:r>
              <a:rPr lang="en-US" dirty="0"/>
              <a:t>– Basic storage unit is a cell (one bit per cell).</a:t>
            </a:r>
          </a:p>
          <a:p>
            <a:r>
              <a:rPr lang="en-US" dirty="0"/>
              <a:t>– Multiple RAM chips form a memory.</a:t>
            </a:r>
          </a:p>
          <a:p>
            <a:r>
              <a:rPr lang="en-US" dirty="0"/>
              <a:t>• Static RAM (SRAM)</a:t>
            </a:r>
          </a:p>
          <a:p>
            <a:r>
              <a:rPr lang="en-US" dirty="0"/>
              <a:t>– Each cell stores bit with a six-transistor circuit.</a:t>
            </a:r>
          </a:p>
          <a:p>
            <a:r>
              <a:rPr lang="en-US" dirty="0"/>
              <a:t>– Retains value indefinitely, as long as it is kept powered.</a:t>
            </a:r>
          </a:p>
          <a:p>
            <a:r>
              <a:rPr lang="en-US" dirty="0"/>
              <a:t>– Relatively insensitive to disturbances such as electrical noise.</a:t>
            </a:r>
          </a:p>
          <a:p>
            <a:r>
              <a:rPr lang="en-US" dirty="0"/>
              <a:t>– Faster and more expensive than DRAM.</a:t>
            </a:r>
          </a:p>
          <a:p>
            <a:r>
              <a:rPr lang="en-US" dirty="0"/>
              <a:t>• Dynamic RAM (DRAM)</a:t>
            </a:r>
          </a:p>
          <a:p>
            <a:r>
              <a:rPr lang="en-US" dirty="0"/>
              <a:t>– Each cell stores bit with a capacitor and transistor.</a:t>
            </a:r>
          </a:p>
          <a:p>
            <a:r>
              <a:rPr lang="en-US" dirty="0"/>
              <a:t>– Value must be refreshed every 10-100 </a:t>
            </a:r>
            <a:r>
              <a:rPr lang="en-US" dirty="0" err="1"/>
              <a:t>ms.</a:t>
            </a:r>
            <a:endParaRPr lang="en-US" dirty="0"/>
          </a:p>
          <a:p>
            <a:r>
              <a:rPr lang="en-US" dirty="0"/>
              <a:t>– Sensitive to disturbances.</a:t>
            </a:r>
          </a:p>
          <a:p>
            <a:r>
              <a:rPr lang="en-US" dirty="0"/>
              <a:t>– Slower and cheaper than SRAM.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84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28367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4126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36324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36324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Whatever ISA is used, at execution</a:t>
            </a:r>
            <a:r>
              <a:rPr lang="en-US" baseline="0" dirty="0"/>
              <a:t> time these instructions need to be:</a:t>
            </a:r>
          </a:p>
          <a:p>
            <a:pPr marL="171450" indent="-171450">
              <a:buFont typeface="Arial" panose="020B0604020202020204" pitchFamily="34" charset="0"/>
              <a:buChar char="•"/>
            </a:pPr>
            <a:r>
              <a:rPr lang="en-US" baseline="0" dirty="0"/>
              <a:t>fetched (brought over from memory)</a:t>
            </a:r>
          </a:p>
          <a:p>
            <a:pPr marL="171450" indent="-171450">
              <a:buFont typeface="Arial" panose="020B0604020202020204" pitchFamily="34" charset="0"/>
              <a:buChar char="•"/>
            </a:pPr>
            <a:r>
              <a:rPr lang="en-US" baseline="0" dirty="0"/>
              <a:t>decoded (interpreted, to some extent “undoing” what the compiler did which was an encoding into ISA)</a:t>
            </a:r>
          </a:p>
          <a:p>
            <a:pPr marL="171450" indent="-171450">
              <a:buFont typeface="Arial" panose="020B0604020202020204" pitchFamily="34" charset="0"/>
              <a:buChar char="•"/>
            </a:pPr>
            <a:r>
              <a:rPr lang="en-US" baseline="0" dirty="0"/>
              <a:t>executed (dispatched to the ALUs)</a:t>
            </a:r>
          </a:p>
          <a:p>
            <a:endParaRPr lang="en-US" baseline="0" dirty="0"/>
          </a:p>
          <a:p>
            <a:r>
              <a:rPr lang="en-US" baseline="0" dirty="0"/>
              <a:t>All these are performed by the CU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438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10, or 9, or 3, etc. – these are cache line (or blocks). In main memory, called “a block”; in cache, called “a line”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416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02819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3079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534642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64717-A5A5-4C4E-9291-2F18B7410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06791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Text Box 1"/>
          <p:cNvSpPr txBox="1">
            <a:spLocks noChangeArrowheads="1"/>
          </p:cNvSpPr>
          <p:nvPr/>
        </p:nvSpPr>
        <p:spPr bwMode="auto">
          <a:xfrm>
            <a:off x="1731798" y="557429"/>
            <a:ext cx="6448771" cy="2748801"/>
          </a:xfrm>
          <a:prstGeom prst="rect">
            <a:avLst/>
          </a:prstGeom>
          <a:solidFill>
            <a:srgbClr val="FFFFFF"/>
          </a:solidFill>
          <a:ln w="9525">
            <a:solidFill>
              <a:srgbClr val="000000"/>
            </a:solidFill>
            <a:miter lim="800000"/>
            <a:headEnd/>
            <a:tailEnd/>
          </a:ln>
        </p:spPr>
        <p:txBody>
          <a:bodyPr wrap="none" lIns="93287" tIns="46644" rIns="93287" bIns="4664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515" name="Rectangle 2"/>
          <p:cNvSpPr txBox="1">
            <a:spLocks noGrp="1" noChangeArrowheads="1"/>
          </p:cNvSpPr>
          <p:nvPr>
            <p:ph type="body"/>
          </p:nvPr>
        </p:nvSpPr>
        <p:spPr>
          <a:xfrm>
            <a:off x="1322196" y="3496299"/>
            <a:ext cx="7266336" cy="3312617"/>
          </a:xfrm>
          <a:noFill/>
          <a:ln/>
        </p:spPr>
        <p:txBody>
          <a:bodyPr wrap="none" lIns="97233" tIns="48617" rIns="97233" bIns="48617" anchor="ctr"/>
          <a:lstStyle/>
          <a:p>
            <a:endParaRPr lang="en-US"/>
          </a:p>
        </p:txBody>
      </p:sp>
    </p:spTree>
    <p:extLst>
      <p:ext uri="{BB962C8B-B14F-4D97-AF65-F5344CB8AC3E}">
        <p14:creationId xmlns:p14="http://schemas.microsoft.com/office/powerpoint/2010/main" val="3631574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body"/>
          </p:nvPr>
        </p:nvSpPr>
        <p:spPr>
          <a:xfrm>
            <a:off x="1322196" y="3496299"/>
            <a:ext cx="7266336" cy="3312617"/>
          </a:xfrm>
          <a:noFill/>
          <a:ln/>
        </p:spPr>
        <p:txBody>
          <a:bodyPr wrap="none" anchor="ctr"/>
          <a:lstStyle/>
          <a:p>
            <a:endParaRPr lang="en-US"/>
          </a:p>
        </p:txBody>
      </p:sp>
      <p:sp>
        <p:nvSpPr>
          <p:cNvPr id="39939" name="Text Box 3"/>
          <p:cNvSpPr txBox="1">
            <a:spLocks noChangeArrowheads="1"/>
          </p:cNvSpPr>
          <p:nvPr/>
        </p:nvSpPr>
        <p:spPr bwMode="auto">
          <a:xfrm>
            <a:off x="1735075" y="557429"/>
            <a:ext cx="6452047" cy="2750399"/>
          </a:xfrm>
          <a:prstGeom prst="rect">
            <a:avLst/>
          </a:prstGeom>
          <a:solidFill>
            <a:srgbClr val="FFFFFF"/>
          </a:solidFill>
          <a:ln w="9525">
            <a:solidFill>
              <a:srgbClr val="000000"/>
            </a:solidFill>
            <a:miter lim="800000"/>
            <a:headEnd/>
            <a:tailEnd/>
          </a:ln>
        </p:spPr>
        <p:txBody>
          <a:bodyPr wrap="none" lIns="93287" tIns="46644" rIns="93287" bIns="4664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7318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1"/>
          </p:nvPr>
        </p:nvSpPr>
        <p:spPr>
          <a:xfrm>
            <a:off x="1320558" y="3496299"/>
            <a:ext cx="7267975" cy="3312617"/>
          </a:xfrm>
          <a:noFill/>
          <a:ln/>
        </p:spPr>
        <p:txBody>
          <a:bodyPr lIns="97616" tIns="47952" rIns="97616" bIns="47952"/>
          <a:lstStyle/>
          <a:p>
            <a:endParaRPr lang="en-US"/>
          </a:p>
        </p:txBody>
      </p:sp>
      <p:sp>
        <p:nvSpPr>
          <p:cNvPr id="40963" name="Rectangle 3"/>
          <p:cNvSpPr>
            <a:spLocks noGrp="1" noRot="1" noChangeAspect="1" noChangeArrowheads="1" noTextEdit="1"/>
          </p:cNvSpPr>
          <p:nvPr>
            <p:ph type="sldImg"/>
          </p:nvPr>
        </p:nvSpPr>
        <p:spPr>
          <a:xfrm>
            <a:off x="2498725" y="549275"/>
            <a:ext cx="4914900" cy="2763838"/>
          </a:xfrm>
          <a:ln w="12700" cap="flat">
            <a:solidFill>
              <a:schemeClr val="tx1"/>
            </a:solidFill>
          </a:ln>
        </p:spPr>
      </p:sp>
    </p:spTree>
    <p:extLst>
      <p:ext uri="{BB962C8B-B14F-4D97-AF65-F5344CB8AC3E}">
        <p14:creationId xmlns:p14="http://schemas.microsoft.com/office/powerpoint/2010/main" val="31286548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65068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5265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 instructions, the operation is completely defined by the opcode</a:t>
            </a:r>
          </a:p>
          <a:p>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Consolas" pitchFamily="49" charset="0"/>
                <a:cs typeface="Consolas" pitchFamily="49" charset="0"/>
              </a:rPr>
              <a:t>addi</a:t>
            </a:r>
            <a:r>
              <a:rPr lang="en-US" sz="1200" baseline="0" dirty="0">
                <a:latin typeface="Consolas" pitchFamily="49" charset="0"/>
                <a:cs typeface="Consolas" pitchFamily="49" charset="0"/>
              </a:rPr>
              <a:t> </a:t>
            </a:r>
            <a:r>
              <a:rPr lang="en-US" sz="1200" dirty="0">
                <a:latin typeface="Consolas" pitchFamily="49" charset="0"/>
                <a:cs typeface="Consolas" pitchFamily="49" charset="0"/>
              </a:rPr>
              <a:t>$t,$</a:t>
            </a:r>
            <a:r>
              <a:rPr lang="en-US" sz="1200" dirty="0" err="1">
                <a:latin typeface="Consolas" pitchFamily="49" charset="0"/>
                <a:cs typeface="Consolas" pitchFamily="49" charset="0"/>
              </a:rPr>
              <a:t>s,C</a:t>
            </a:r>
            <a:br>
              <a:rPr lang="en-US" sz="1200" dirty="0">
                <a:latin typeface="Consolas" pitchFamily="49" charset="0"/>
                <a:cs typeface="Consolas" pitchFamily="49" charset="0"/>
              </a:rPr>
            </a:br>
            <a:r>
              <a:rPr lang="en-US" sz="1200" b="0" i="0" kern="1200" dirty="0">
                <a:solidFill>
                  <a:schemeClr val="tx1"/>
                </a:solidFill>
                <a:effectLst/>
                <a:latin typeface="Arial" pitchFamily="34" charset="0"/>
                <a:ea typeface="+mn-ea"/>
                <a:cs typeface="+mn-cs"/>
              </a:rPr>
              <a:t>$t = $s + C (signed)</a:t>
            </a:r>
            <a:br>
              <a:rPr lang="en-US" sz="1200" b="0" i="0" kern="1200" dirty="0">
                <a:solidFill>
                  <a:schemeClr val="tx1"/>
                </a:solidFill>
                <a:effectLst/>
                <a:latin typeface="Arial" pitchFamily="34" charset="0"/>
                <a:ea typeface="+mn-ea"/>
                <a:cs typeface="+mn-cs"/>
              </a:rPr>
            </a:br>
            <a:r>
              <a:rPr lang="en-US" dirty="0"/>
              <a:t>001000 </a:t>
            </a:r>
            <a:r>
              <a:rPr lang="en-US" dirty="0" err="1"/>
              <a:t>sssss</a:t>
            </a:r>
            <a:r>
              <a:rPr lang="en-US" dirty="0"/>
              <a:t> </a:t>
            </a:r>
            <a:r>
              <a:rPr lang="en-US" dirty="0" err="1"/>
              <a:t>ttttt</a:t>
            </a:r>
            <a:r>
              <a:rPr lang="en-US" dirty="0"/>
              <a:t> CCCC </a:t>
            </a:r>
            <a:r>
              <a:rPr lang="en-US" dirty="0" err="1"/>
              <a:t>CCCC</a:t>
            </a:r>
            <a:r>
              <a:rPr lang="en-US" dirty="0"/>
              <a:t> </a:t>
            </a:r>
            <a:r>
              <a:rPr lang="en-US" dirty="0" err="1"/>
              <a:t>CCCC</a:t>
            </a:r>
            <a:r>
              <a:rPr lang="en-US" dirty="0"/>
              <a:t> </a:t>
            </a:r>
            <a:r>
              <a:rPr lang="en-US" dirty="0" err="1"/>
              <a:t>CCCC</a:t>
            </a:r>
            <a:endParaRPr lang="en-US" sz="1200" dirty="0">
              <a:latin typeface="Consolas" pitchFamily="49" charset="0"/>
              <a:cs typeface="Consolas" pitchFamily="49"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4240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Ignore for the moment the messiness</a:t>
            </a:r>
            <a:r>
              <a:rPr lang="en-US" baseline="0" dirty="0"/>
              <a:t> of the physical memory and concentrate on how the “pristine” layout of the virtual memory is seen by a process.</a:t>
            </a:r>
          </a:p>
          <a:p>
            <a:r>
              <a:rPr lang="en-US" baseline="0" dirty="0"/>
              <a:t>Each process partitions its virtual memory layout in several segments as shown here.</a:t>
            </a:r>
          </a:p>
          <a:p>
            <a:r>
              <a:rPr lang="en-US" baseline="0" dirty="0"/>
              <a:t>Nice discussion why BSS &amp; DATA segments are needed is here: https://stackoverflow.com/questions/16557677/difference-between-data-section-and-the-bss-section-in-c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2406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the stack: you don’t know how many times a function is called.</a:t>
            </a:r>
            <a:r>
              <a:rPr lang="en-US" baseline="0" dirty="0"/>
              <a:t> The function needs to place its data somewhere. It’s like a hidden malloc followed by a copying of the arguments (a and b, above) in this memory, which will also be hit by t1, t2, etc.</a:t>
            </a:r>
            <a:endParaRPr lang="en-US" dirty="0"/>
          </a:p>
          <a:p>
            <a:endParaRPr lang="en-US" dirty="0"/>
          </a:p>
          <a:p>
            <a:r>
              <a:rPr lang="en-US" dirty="0"/>
              <a:t>The stack is a segment of </a:t>
            </a:r>
            <a:r>
              <a:rPr lang="en-US" b="1" dirty="0"/>
              <a:t>fixed size </a:t>
            </a:r>
            <a:r>
              <a:rPr lang="en-US" dirty="0"/>
              <a:t>that is managed in a </a:t>
            </a:r>
            <a:r>
              <a:rPr lang="en-US" b="1" dirty="0"/>
              <a:t>LIFO</a:t>
            </a:r>
            <a:r>
              <a:rPr lang="en-US" dirty="0"/>
              <a:t> manner</a:t>
            </a:r>
            <a:r>
              <a:rPr lang="en-US" baseline="0" dirty="0"/>
              <a:t> (push and pop).</a:t>
            </a:r>
            <a:endParaRPr lang="en-US" dirty="0"/>
          </a:p>
          <a:p>
            <a:r>
              <a:rPr lang="en-US" dirty="0"/>
              <a:t>Order of variables in stack is decided by compiler.  Typically arrays are stored contiguously.</a:t>
            </a:r>
          </a:p>
          <a:p>
            <a:endParaRPr lang="en-US" dirty="0"/>
          </a:p>
          <a:p>
            <a:r>
              <a:rPr lang="en-US" dirty="0"/>
              <a:t>Note:</a:t>
            </a:r>
            <a:r>
              <a:rPr lang="en-US" baseline="0" dirty="0"/>
              <a:t> stack also stores value of return address (from subroutine).  This is a back-door that can be used by </a:t>
            </a:r>
            <a:r>
              <a:rPr lang="en-US" b="1" baseline="0" dirty="0"/>
              <a:t>malicious</a:t>
            </a:r>
            <a:r>
              <a:rPr lang="en-US" baseline="0" dirty="0"/>
              <a:t> programs to hijack execution:  bar() above could try to write to initials[1000] in the hope to overwrite a return address for a function higher up in the call stack.</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37164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virtual memory is split into </a:t>
            </a:r>
            <a:r>
              <a:rPr lang="en-US" b="1" dirty="0"/>
              <a:t>pages</a:t>
            </a:r>
            <a:r>
              <a:rPr lang="en-US" dirty="0"/>
              <a:t>. </a:t>
            </a:r>
          </a:p>
          <a:p>
            <a:r>
              <a:rPr lang="en-US" dirty="0"/>
              <a:t>The</a:t>
            </a:r>
            <a:r>
              <a:rPr lang="en-US" baseline="0" dirty="0"/>
              <a:t> physical memory is split into </a:t>
            </a:r>
            <a:r>
              <a:rPr lang="en-US" b="1" baseline="0" dirty="0"/>
              <a:t>frames</a:t>
            </a:r>
            <a:r>
              <a:rPr lang="en-US" baseline="0" dirty="0"/>
              <a:t>.</a:t>
            </a:r>
            <a:endParaRPr lang="en-US" dirty="0"/>
          </a:p>
          <a:p>
            <a:endParaRPr lang="en-US" dirty="0"/>
          </a:p>
          <a:p>
            <a:r>
              <a:rPr lang="en-US" dirty="0"/>
              <a:t>This is for a 32-bit OS</a:t>
            </a:r>
            <a:r>
              <a:rPr lang="en-US" baseline="0" dirty="0"/>
              <a:t> with virtual pages of </a:t>
            </a:r>
            <a:r>
              <a:rPr lang="en-US" b="1" baseline="0" dirty="0"/>
              <a:t>4096 bytes</a:t>
            </a:r>
            <a:r>
              <a:rPr lang="en-US" baseline="0" dirty="0"/>
              <a:t>.</a:t>
            </a:r>
          </a:p>
          <a:p>
            <a:pPr marL="174913" indent="-174913">
              <a:buFont typeface="Arial" panose="020B0604020202020204" pitchFamily="34" charset="0"/>
              <a:buChar char="•"/>
            </a:pPr>
            <a:r>
              <a:rPr lang="en-US" baseline="0" dirty="0"/>
              <a:t>4096 = 2^12   </a:t>
            </a:r>
            <a:r>
              <a:rPr lang="en-US" baseline="0" dirty="0">
                <a:sym typeface="Wingdings" panose="05000000000000000000" pitchFamily="2" charset="2"/>
              </a:rPr>
              <a:t> need 12 bits to indicate the </a:t>
            </a:r>
            <a:r>
              <a:rPr lang="en-US" b="1" baseline="0" dirty="0">
                <a:sym typeface="Wingdings" panose="05000000000000000000" pitchFamily="2" charset="2"/>
              </a:rPr>
              <a:t>offset</a:t>
            </a:r>
            <a:r>
              <a:rPr lang="en-US" baseline="0" dirty="0">
                <a:sym typeface="Wingdings" panose="05000000000000000000" pitchFamily="2" charset="2"/>
              </a:rPr>
              <a:t> in the page.</a:t>
            </a:r>
          </a:p>
          <a:p>
            <a:pPr marL="174913" indent="-174913">
              <a:buFont typeface="Arial" panose="020B0604020202020204" pitchFamily="34" charset="0"/>
              <a:buChar char="•"/>
            </a:pPr>
            <a:r>
              <a:rPr lang="en-US" baseline="0" dirty="0">
                <a:sym typeface="Wingdings" panose="05000000000000000000" pitchFamily="2" charset="2"/>
              </a:rPr>
              <a:t>(Note: unit of address resolution is 8 bits  a virtual page holds 4 KB)</a:t>
            </a:r>
          </a:p>
          <a:p>
            <a:pPr marL="174913" indent="-174913">
              <a:buFont typeface="Arial" panose="020B0604020202020204" pitchFamily="34" charset="0"/>
              <a:buChar char="•"/>
            </a:pPr>
            <a:r>
              <a:rPr lang="en-US" baseline="0" dirty="0">
                <a:sym typeface="Wingdings" panose="05000000000000000000" pitchFamily="2" charset="2"/>
              </a:rPr>
              <a:t>The remaining 32-12 = 20 bits used to index into the Page Table to get the corresponding frame number (which is held in N bits)</a:t>
            </a:r>
          </a:p>
          <a:p>
            <a:endParaRPr lang="en-US" baseline="0" dirty="0">
              <a:sym typeface="Wingdings" panose="05000000000000000000" pitchFamily="2" charset="2"/>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62437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4378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page fault</a:t>
            </a:r>
            <a:r>
              <a:rPr lang="en-US" baseline="0" dirty="0"/>
              <a:t>, the OS does the following:</a:t>
            </a:r>
          </a:p>
          <a:p>
            <a:pPr marL="174913" indent="-174913">
              <a:buFont typeface="Arial" panose="020B0604020202020204" pitchFamily="34" charset="0"/>
              <a:buChar char="•"/>
            </a:pPr>
            <a:r>
              <a:rPr lang="en-US" baseline="0" dirty="0"/>
              <a:t>data requested is located in secondary storage</a:t>
            </a:r>
          </a:p>
          <a:p>
            <a:pPr marL="174913" indent="-174913">
              <a:buFont typeface="Arial" panose="020B0604020202020204" pitchFamily="34" charset="0"/>
              <a:buChar char="•"/>
            </a:pPr>
            <a:r>
              <a:rPr lang="en-US" baseline="0" dirty="0"/>
              <a:t>request made for an entire (“surrounding”) frame to be brought over in main memory</a:t>
            </a:r>
          </a:p>
          <a:p>
            <a:pPr marL="174913" indent="-174913">
              <a:buFont typeface="Arial" panose="020B0604020202020204" pitchFamily="34" charset="0"/>
              <a:buChar char="•"/>
            </a:pPr>
            <a:r>
              <a:rPr lang="en-US" baseline="0" dirty="0"/>
              <a:t>room is made for the new frame as a virtual page (this may require evicting an existing one; e.g. using a LRU strategy)</a:t>
            </a:r>
          </a:p>
          <a:p>
            <a:pPr marL="174913" indent="-174913">
              <a:buFont typeface="Arial" panose="020B0604020202020204" pitchFamily="34" charset="0"/>
              <a:buChar char="•"/>
            </a:pPr>
            <a:r>
              <a:rPr lang="en-US" baseline="0" dirty="0"/>
              <a:t>the new frame is loaded in the virtual page</a:t>
            </a:r>
          </a:p>
          <a:p>
            <a:pPr marL="174913" indent="-174913">
              <a:buFont typeface="Arial" panose="020B0604020202020204" pitchFamily="34" charset="0"/>
              <a:buChar char="•"/>
            </a:pPr>
            <a:r>
              <a:rPr lang="en-US" baseline="0" dirty="0"/>
              <a:t>the PT is updated to reflect the change</a:t>
            </a:r>
          </a:p>
          <a:p>
            <a:pPr marL="174913" indent="-174913">
              <a:buFont typeface="Arial" panose="020B0604020202020204" pitchFamily="34" charset="0"/>
              <a:buChar char="•"/>
            </a:pPr>
            <a:r>
              <a:rPr lang="en-US" baseline="0" dirty="0"/>
              <a:t>control returns to process which is instructed to retry the instruction that led to a page fault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0997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virtual memory mechanism allows</a:t>
            </a:r>
            <a:r>
              <a:rPr lang="en-US" baseline="0" dirty="0"/>
              <a:t> looking </a:t>
            </a:r>
            <a:r>
              <a:rPr lang="en-US" b="1" baseline="0" dirty="0"/>
              <a:t>at main memory as a “cache” for secondary storage</a:t>
            </a:r>
            <a:r>
              <a:rPr lang="en-US" baseline="0" dirty="0"/>
              <a:t>.</a:t>
            </a:r>
          </a:p>
          <a:p>
            <a:pPr marL="174913" indent="-174913">
              <a:buFont typeface="Arial" panose="020B0604020202020204" pitchFamily="34" charset="0"/>
              <a:buChar char="•"/>
            </a:pPr>
            <a:r>
              <a:rPr lang="en-US" b="1" baseline="0" dirty="0"/>
              <a:t>Memory block </a:t>
            </a:r>
            <a:r>
              <a:rPr lang="en-US" b="1" baseline="0" dirty="0">
                <a:sym typeface="Wingdings" panose="05000000000000000000" pitchFamily="2" charset="2"/>
              </a:rPr>
              <a:t> memory frame</a:t>
            </a:r>
            <a:endParaRPr lang="en-US" b="1" baseline="0" dirty="0"/>
          </a:p>
          <a:p>
            <a:pPr marL="174913" indent="-174913">
              <a:buFont typeface="Arial" panose="020B0604020202020204" pitchFamily="34" charset="0"/>
              <a:buChar char="•"/>
            </a:pPr>
            <a:r>
              <a:rPr lang="en-US" b="1" baseline="0" dirty="0"/>
              <a:t>Cache line (64 bytes) </a:t>
            </a:r>
            <a:r>
              <a:rPr lang="en-US" b="1" baseline="0" dirty="0">
                <a:sym typeface="Wingdings" panose="05000000000000000000" pitchFamily="2" charset="2"/>
              </a:rPr>
              <a:t> virtual memory page (4096 bytes)</a:t>
            </a:r>
          </a:p>
          <a:p>
            <a:pPr marL="174913" indent="-174913">
              <a:buFont typeface="Arial" panose="020B0604020202020204" pitchFamily="34" charset="0"/>
              <a:buChar char="•"/>
            </a:pPr>
            <a:r>
              <a:rPr lang="en-US" b="1" baseline="0" dirty="0">
                <a:sym typeface="Wingdings" panose="05000000000000000000" pitchFamily="2" charset="2"/>
              </a:rPr>
              <a:t>Cache miss  page fault</a:t>
            </a:r>
          </a:p>
          <a:p>
            <a:endParaRPr lang="en-US" baseline="0" dirty="0">
              <a:sym typeface="Wingdings" panose="05000000000000000000" pitchFamily="2" charset="2"/>
            </a:endParaRPr>
          </a:p>
          <a:p>
            <a:r>
              <a:rPr lang="en-US" baseline="0" dirty="0">
                <a:sym typeface="Wingdings" panose="05000000000000000000" pitchFamily="2" charset="2"/>
              </a:rPr>
              <a:t>Note: page fault much more costly (secondary storage is even “farther” from RAM than RAM is to CPU)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4931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C5E6B7-E3FD-4D7B-8EEF-C3EDA13F6FF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p:txBody>
          <a:bodyPr/>
          <a:lstStyle/>
          <a:p>
            <a:pPr marL="228534" indent="-228534"/>
            <a:r>
              <a:rPr lang="en-US" dirty="0"/>
              <a:t>Predicted in 2000:</a:t>
            </a:r>
          </a:p>
          <a:p>
            <a:pPr marL="228534" indent="-228534"/>
            <a:endParaRPr lang="en-US" dirty="0"/>
          </a:p>
        </p:txBody>
      </p:sp>
    </p:spTree>
    <p:extLst>
      <p:ext uri="{BB962C8B-B14F-4D97-AF65-F5344CB8AC3E}">
        <p14:creationId xmlns:p14="http://schemas.microsoft.com/office/powerpoint/2010/main" val="36220065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Hammad: in</a:t>
            </a:r>
            <a:r>
              <a:rPr lang="en-US" sz="1000" baseline="0" dirty="0"/>
              <a:t> the fifth edition of the book embedded/mobile have their own diagram</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2195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C1290A-2C49-4E8A-91E6-D34C2C6C330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227725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AB3CC7-953A-40B4-B1CA-2BB39201098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9602" name="Rectangle 2"/>
          <p:cNvSpPr>
            <a:spLocks noGrp="1" noRot="1" noChangeAspect="1" noChangeArrowheads="1" noTextEdit="1"/>
          </p:cNvSpPr>
          <p:nvPr>
            <p:ph type="sldImg"/>
          </p:nvPr>
        </p:nvSpPr>
        <p:spPr>
          <a:ln/>
        </p:spPr>
      </p:sp>
      <p:sp>
        <p:nvSpPr>
          <p:cNvPr id="4096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67265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 see http://courses.cs.washington.edu/courses/cse378/09au/lectures/cse378au09-04.pdf for a nice discussion of I and R type instructions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12435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A0A092-ECCD-4662-9DE3-34C6E8C68C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5394" name="Rectangle 2"/>
          <p:cNvSpPr>
            <a:spLocks noGrp="1" noRot="1" noChangeAspect="1" noChangeArrowheads="1" noTextEdit="1"/>
          </p:cNvSpPr>
          <p:nvPr>
            <p:ph type="sldImg"/>
          </p:nvPr>
        </p:nvSpPr>
        <p:spPr>
          <a:ln/>
        </p:spPr>
      </p:sp>
      <p:sp>
        <p:nvSpPr>
          <p:cNvPr id="955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868776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D0BC1-32C7-4A8D-AEB3-6082478DE37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3938" name="Text Box 2"/>
          <p:cNvSpPr txBox="1">
            <a:spLocks noChangeArrowheads="1"/>
          </p:cNvSpPr>
          <p:nvPr/>
        </p:nvSpPr>
        <p:spPr bwMode="auto">
          <a:xfrm>
            <a:off x="1571594" y="533200"/>
            <a:ext cx="6153216" cy="2627741"/>
          </a:xfrm>
          <a:prstGeom prst="rect">
            <a:avLst/>
          </a:prstGeom>
          <a:solidFill>
            <a:srgbClr val="FFFFFF"/>
          </a:solidFill>
          <a:ln w="9360">
            <a:solidFill>
              <a:srgbClr val="000000"/>
            </a:solidFill>
            <a:miter lim="800000"/>
            <a:headEnd/>
            <a:tailEnd/>
          </a:ln>
          <a:effectLst/>
        </p:spPr>
        <p:txBody>
          <a:bodyPr wrap="none" lIns="91427" tIns="45713" rIns="91427" bIns="4571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3939" name="Rectangle 3"/>
          <p:cNvSpPr txBox="1">
            <a:spLocks noGrp="1" noChangeArrowheads="1"/>
          </p:cNvSpPr>
          <p:nvPr>
            <p:ph type="body"/>
          </p:nvPr>
        </p:nvSpPr>
        <p:spPr>
          <a:xfrm>
            <a:off x="1438443" y="3334810"/>
            <a:ext cx="6411449" cy="2684538"/>
          </a:xfrm>
          <a:ln/>
        </p:spPr>
        <p:txBody>
          <a:bodyPr wrap="none" anchor="ctr"/>
          <a:lstStyle/>
          <a:p>
            <a:endParaRPr lang="en-US"/>
          </a:p>
        </p:txBody>
      </p:sp>
    </p:spTree>
    <p:extLst>
      <p:ext uri="{BB962C8B-B14F-4D97-AF65-F5344CB8AC3E}">
        <p14:creationId xmlns:p14="http://schemas.microsoft.com/office/powerpoint/2010/main" val="3983263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7"/>
          <p:cNvSpPr txBox="1">
            <a:spLocks noGrp="1" noChangeArrowheads="1"/>
          </p:cNvSpPr>
          <p:nvPr/>
        </p:nvSpPr>
        <p:spPr bwMode="auto">
          <a:xfrm>
            <a:off x="5440680" y="6949440"/>
            <a:ext cx="4160520" cy="3657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251" tIns="50126" rIns="100251" bIns="50126" anchor="b"/>
          <a:lstStyle>
            <a:lvl1pPr>
              <a:defRPr sz="2400">
                <a:solidFill>
                  <a:srgbClr val="FFFBFC"/>
                </a:solidFill>
                <a:latin typeface="Arial" charset="0"/>
              </a:defRPr>
            </a:lvl1pPr>
            <a:lvl2pPr marL="742950" indent="-285750">
              <a:defRPr sz="2400">
                <a:solidFill>
                  <a:srgbClr val="FFFBFC"/>
                </a:solidFill>
                <a:latin typeface="Arial" charset="0"/>
              </a:defRPr>
            </a:lvl2pPr>
            <a:lvl3pPr marL="1143000" indent="-228600">
              <a:defRPr sz="2400">
                <a:solidFill>
                  <a:srgbClr val="FFFBFC"/>
                </a:solidFill>
                <a:latin typeface="Arial" charset="0"/>
              </a:defRPr>
            </a:lvl3pPr>
            <a:lvl4pPr marL="1600200" indent="-228600">
              <a:defRPr sz="2400">
                <a:solidFill>
                  <a:srgbClr val="FFFBFC"/>
                </a:solidFill>
                <a:latin typeface="Arial" charset="0"/>
              </a:defRPr>
            </a:lvl4pPr>
            <a:lvl5pPr marL="2057400" indent="-228600">
              <a:defRPr sz="2400">
                <a:solidFill>
                  <a:srgbClr val="FFFBFC"/>
                </a:solidFill>
                <a:latin typeface="Arial" charset="0"/>
              </a:defRPr>
            </a:lvl5pPr>
            <a:lvl6pPr marL="2514600" indent="-228600" algn="ctr" eaLnBrk="0" fontAlgn="base" hangingPunct="0">
              <a:spcBef>
                <a:spcPct val="50000"/>
              </a:spcBef>
              <a:spcAft>
                <a:spcPct val="0"/>
              </a:spcAft>
              <a:defRPr sz="2400">
                <a:solidFill>
                  <a:srgbClr val="FFFBFC"/>
                </a:solidFill>
                <a:latin typeface="Arial" charset="0"/>
              </a:defRPr>
            </a:lvl6pPr>
            <a:lvl7pPr marL="2971800" indent="-228600" algn="ctr" eaLnBrk="0" fontAlgn="base" hangingPunct="0">
              <a:spcBef>
                <a:spcPct val="50000"/>
              </a:spcBef>
              <a:spcAft>
                <a:spcPct val="0"/>
              </a:spcAft>
              <a:defRPr sz="2400">
                <a:solidFill>
                  <a:srgbClr val="FFFBFC"/>
                </a:solidFill>
                <a:latin typeface="Arial" charset="0"/>
              </a:defRPr>
            </a:lvl7pPr>
            <a:lvl8pPr marL="3429000" indent="-228600" algn="ctr" eaLnBrk="0" fontAlgn="base" hangingPunct="0">
              <a:spcBef>
                <a:spcPct val="50000"/>
              </a:spcBef>
              <a:spcAft>
                <a:spcPct val="0"/>
              </a:spcAft>
              <a:defRPr sz="2400">
                <a:solidFill>
                  <a:srgbClr val="FFFBFC"/>
                </a:solidFill>
                <a:latin typeface="Arial" charset="0"/>
              </a:defRPr>
            </a:lvl8pPr>
            <a:lvl9pPr marL="3886200" indent="-228600" algn="ctr" eaLnBrk="0" fontAlgn="base" hangingPunct="0">
              <a:spcBef>
                <a:spcPct val="50000"/>
              </a:spcBef>
              <a:spcAft>
                <a:spcPct val="0"/>
              </a:spcAft>
              <a:defRPr sz="2400">
                <a:solidFill>
                  <a:srgbClr val="FFFBFC"/>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1DF618-151A-4B4F-BAE6-B83DBC3DA041}" type="slidenum">
              <a:rPr kumimoji="0" lang="en-US" sz="1300" b="0" i="0" u="none" strike="noStrike" kern="1200" cap="none" spc="0" normalizeH="0" baseline="0" noProof="0">
                <a:ln>
                  <a:noFill/>
                </a:ln>
                <a:solidFill>
                  <a:srgbClr val="FFFBFC"/>
                </a:solidFill>
                <a:effectLst/>
                <a:uLnTx/>
                <a:uFillTx/>
                <a:latin typeface="Trebuchet MS"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300" b="0" i="0" u="none" strike="noStrike" kern="1200" cap="none" spc="0" normalizeH="0" baseline="0" noProof="0" dirty="0">
              <a:ln>
                <a:noFill/>
              </a:ln>
              <a:solidFill>
                <a:srgbClr val="FFFBFC"/>
              </a:solidFill>
              <a:effectLst/>
              <a:uLnTx/>
              <a:uFillTx/>
              <a:latin typeface="Trebuchet MS" pitchFamily="34" charset="0"/>
              <a:ea typeface="+mn-ea"/>
              <a:cs typeface="+mn-cs"/>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xfrm>
            <a:off x="960120" y="3474721"/>
            <a:ext cx="7680960" cy="336677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r>
              <a:rPr lang="en-GB" dirty="0"/>
              <a:t>Hammad</a:t>
            </a:r>
            <a:r>
              <a:rPr lang="en-GB" baseline="0" dirty="0"/>
              <a:t> – GPU numbers are for a Pascal P100, PCI numbers are for PCIe3 </a:t>
            </a:r>
          </a:p>
          <a:p>
            <a:pPr eaLnBrk="1" hangingPunct="1"/>
            <a:r>
              <a:rPr lang="en-GB" baseline="0" dirty="0" err="1"/>
              <a:t>Infiniband</a:t>
            </a:r>
            <a:r>
              <a:rPr lang="en-GB" baseline="0" dirty="0"/>
              <a:t> is assuming </a:t>
            </a:r>
            <a:r>
              <a:rPr lang="en-GB" baseline="0" dirty="0" err="1"/>
              <a:t>mellanox</a:t>
            </a:r>
            <a:r>
              <a:rPr lang="en-GB" baseline="0" dirty="0"/>
              <a:t> results from here: http://</a:t>
            </a:r>
            <a:r>
              <a:rPr lang="en-GB" baseline="0" dirty="0" err="1"/>
              <a:t>www.mellanox.com</a:t>
            </a:r>
            <a:r>
              <a:rPr lang="en-GB" baseline="0" dirty="0"/>
              <a:t>/page/</a:t>
            </a:r>
            <a:r>
              <a:rPr lang="en-GB" baseline="0" dirty="0" err="1"/>
              <a:t>performance_infiniband</a:t>
            </a:r>
            <a:endParaRPr lang="en-GB" baseline="0" dirty="0"/>
          </a:p>
          <a:p>
            <a:pPr eaLnBrk="1" hangingPunct="1"/>
            <a:r>
              <a:rPr lang="en-GB" baseline="0" dirty="0"/>
              <a:t>CPU memory numbers are for a E7 8890v3 http://</a:t>
            </a:r>
            <a:r>
              <a:rPr lang="en-GB" baseline="0" dirty="0" err="1"/>
              <a:t>ark.intel.com</a:t>
            </a:r>
            <a:r>
              <a:rPr lang="en-GB" baseline="0" dirty="0"/>
              <a:t>/products/84685/Intel-Xeon-Processor-E7-8890-v3-45M-Cache-2_50-GHz</a:t>
            </a:r>
          </a:p>
          <a:p>
            <a:pPr eaLnBrk="1" hangingPunct="1"/>
            <a:r>
              <a:rPr lang="en-GB" baseline="0" dirty="0"/>
              <a:t>CPU cache numbers are an average between expected L1 and L3 cache performance (not exact but approximate)</a:t>
            </a:r>
          </a:p>
        </p:txBody>
      </p:sp>
    </p:spTree>
    <p:extLst>
      <p:ext uri="{BB962C8B-B14F-4D97-AF65-F5344CB8AC3E}">
        <p14:creationId xmlns:p14="http://schemas.microsoft.com/office/powerpoint/2010/main" val="5941087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0BF0DA-4B7B-442A-9B4F-EE8DE122AAE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7842" name="Rectangle 2"/>
          <p:cNvSpPr>
            <a:spLocks noGrp="1" noRot="1" noChangeAspect="1" noChangeArrowheads="1" noTextEdit="1"/>
          </p:cNvSpPr>
          <p:nvPr>
            <p:ph type="sldImg"/>
          </p:nvPr>
        </p:nvSpPr>
        <p:spPr>
          <a:ln/>
        </p:spPr>
      </p:sp>
      <p:sp>
        <p:nvSpPr>
          <p:cNvPr id="547843" name="Rectangle 3"/>
          <p:cNvSpPr>
            <a:spLocks noGrp="1" noChangeArrowheads="1"/>
          </p:cNvSpPr>
          <p:nvPr>
            <p:ph type="body" idx="1"/>
          </p:nvPr>
        </p:nvSpPr>
        <p:spPr/>
        <p:txBody>
          <a:bodyPr/>
          <a:lstStyle/>
          <a:p>
            <a:pPr>
              <a:lnSpc>
                <a:spcPct val="80000"/>
              </a:lnSpc>
            </a:pPr>
            <a:endParaRPr lang="en-US" dirty="0"/>
          </a:p>
        </p:txBody>
      </p:sp>
    </p:spTree>
    <p:extLst>
      <p:ext uri="{BB962C8B-B14F-4D97-AF65-F5344CB8AC3E}">
        <p14:creationId xmlns:p14="http://schemas.microsoft.com/office/powerpoint/2010/main" val="3927520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People realized quickly that GPUs can be used for more, beyond graphics.</a:t>
            </a:r>
          </a:p>
          <a:p>
            <a:r>
              <a:rPr lang="en-US" sz="1050" b="1" dirty="0"/>
              <a:t>GPGPU</a:t>
            </a:r>
            <a:r>
              <a:rPr lang="en-US" sz="1050" dirty="0"/>
              <a:t> </a:t>
            </a:r>
            <a:r>
              <a:rPr lang="en-US" sz="800" dirty="0"/>
              <a:t>– first utilization</a:t>
            </a:r>
            <a:r>
              <a:rPr lang="en-US" sz="800" baseline="0" dirty="0"/>
              <a:t> of GPUs for General Purpose.</a:t>
            </a:r>
          </a:p>
          <a:p>
            <a:r>
              <a:rPr lang="en-US" sz="800" baseline="0" dirty="0"/>
              <a:t>The idea was to “hijack” </a:t>
            </a:r>
            <a:r>
              <a:rPr lang="en-US" sz="800" baseline="0" dirty="0" err="1"/>
              <a:t>shader</a:t>
            </a:r>
            <a:r>
              <a:rPr lang="en-US" sz="800" baseline="0" dirty="0"/>
              <a:t> programs to make them do other useful computations</a:t>
            </a:r>
          </a:p>
          <a:p>
            <a:pPr marL="171450" indent="-171450">
              <a:buFont typeface="Arial" panose="020B0604020202020204" pitchFamily="34" charset="0"/>
              <a:buChar char="•"/>
            </a:pPr>
            <a:r>
              <a:rPr lang="en-US" sz="800" baseline="0" dirty="0"/>
              <a:t>very awkward and difficult</a:t>
            </a:r>
          </a:p>
          <a:p>
            <a:pPr marL="171450" indent="-171450">
              <a:buFont typeface="Arial" panose="020B0604020202020204" pitchFamily="34" charset="0"/>
              <a:buChar char="•"/>
            </a:pPr>
            <a:r>
              <a:rPr lang="en-US" sz="800" baseline="0" dirty="0"/>
              <a:t>limited (e.g. communication limited between pixels: only gather, but no scatter – could only write to 1 pixel, no support for integer arithmetic)</a:t>
            </a:r>
          </a:p>
          <a:p>
            <a:pPr marL="171450" indent="-171450">
              <a:buFont typeface="Arial" panose="020B0604020202020204" pitchFamily="34" charset="0"/>
              <a:buChar char="•"/>
            </a:pPr>
            <a:endParaRPr lang="en-US" sz="800" dirty="0"/>
          </a:p>
        </p:txBody>
      </p:sp>
    </p:spTree>
    <p:extLst>
      <p:ext uri="{BB962C8B-B14F-4D97-AF65-F5344CB8AC3E}">
        <p14:creationId xmlns:p14="http://schemas.microsoft.com/office/powerpoint/2010/main" val="13934389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37ADBE-3CC0-48D3-8E37-4866A12F389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p:txBody>
          <a:bodyPr/>
          <a:lstStyle/>
          <a:p>
            <a:r>
              <a:rPr lang="en-US" sz="900" dirty="0"/>
              <a:t>The model is:</a:t>
            </a:r>
            <a:endParaRPr lang="en-US" sz="900" baseline="0" dirty="0"/>
          </a:p>
          <a:p>
            <a:pPr marL="171450" indent="-171450">
              <a:buFont typeface="Arial" panose="020B0604020202020204" pitchFamily="34" charset="0"/>
              <a:buChar char="•"/>
            </a:pPr>
            <a:r>
              <a:rPr lang="en-US" sz="900" baseline="0" dirty="0"/>
              <a:t>host copies data to device</a:t>
            </a:r>
          </a:p>
          <a:p>
            <a:pPr marL="171450" indent="-171450">
              <a:buFont typeface="Arial" panose="020B0604020202020204" pitchFamily="34" charset="0"/>
              <a:buChar char="•"/>
            </a:pPr>
            <a:r>
              <a:rPr lang="en-US" sz="900" baseline="0" dirty="0"/>
              <a:t>host launches a computation (kernel) on the device</a:t>
            </a:r>
          </a:p>
          <a:p>
            <a:pPr marL="171450" indent="-171450">
              <a:buFont typeface="Arial" panose="020B0604020202020204" pitchFamily="34" charset="0"/>
              <a:buChar char="•"/>
            </a:pPr>
            <a:r>
              <a:rPr lang="en-US" sz="900" baseline="0" dirty="0"/>
              <a:t>host copies back data from device</a:t>
            </a:r>
            <a:endParaRPr lang="en-US" sz="900" dirty="0"/>
          </a:p>
        </p:txBody>
      </p:sp>
    </p:spTree>
    <p:extLst>
      <p:ext uri="{BB962C8B-B14F-4D97-AF65-F5344CB8AC3E}">
        <p14:creationId xmlns:p14="http://schemas.microsoft.com/office/powerpoint/2010/main" val="10265858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800" b="1" dirty="0"/>
              <a:t>NOTE:  Execution</a:t>
            </a:r>
            <a:r>
              <a:rPr lang="en-US" sz="800" b="1" baseline="0" dirty="0"/>
              <a:t> on the GPU is ORDERED!   </a:t>
            </a:r>
          </a:p>
          <a:p>
            <a:r>
              <a:rPr lang="en-US" sz="800" b="1" baseline="0" dirty="0"/>
              <a:t>You can COUNT on this + global memory PERSISTENT </a:t>
            </a:r>
            <a:r>
              <a:rPr lang="en-US" sz="800" b="1" baseline="0" dirty="0">
                <a:sym typeface="Wingdings" panose="05000000000000000000" pitchFamily="2" charset="2"/>
              </a:rPr>
              <a:t> split work in multiple kernels.</a:t>
            </a:r>
            <a:endParaRPr lang="en-US" sz="800" b="1" dirty="0"/>
          </a:p>
          <a:p>
            <a:endParaRPr lang="en-US" sz="800" b="1" dirty="0"/>
          </a:p>
          <a:p>
            <a:r>
              <a:rPr lang="en-US" sz="800" b="1" dirty="0"/>
              <a:t>Asynchronous:  Important</a:t>
            </a:r>
            <a:r>
              <a:rPr lang="en-US" sz="800" dirty="0"/>
              <a:t> because you can do useful work on the CPU  while the GPU works</a:t>
            </a:r>
          </a:p>
          <a:p>
            <a:r>
              <a:rPr lang="en-US" sz="800" dirty="0"/>
              <a:t>Beware</a:t>
            </a:r>
            <a:r>
              <a:rPr lang="en-US" sz="800" baseline="0" dirty="0"/>
              <a:t> of this when timing kernel execution – see later</a:t>
            </a:r>
          </a:p>
          <a:p>
            <a:endParaRPr lang="en-US" sz="800" baseline="0" dirty="0"/>
          </a:p>
          <a:p>
            <a:r>
              <a:rPr lang="en-US" sz="800" baseline="0" dirty="0"/>
              <a:t>If you really need to make the CPU wait for the GPU, use </a:t>
            </a:r>
            <a:r>
              <a:rPr lang="en-US" sz="1200" kern="1200" dirty="0" err="1">
                <a:solidFill>
                  <a:schemeClr val="tx1"/>
                </a:solidFill>
                <a:latin typeface="+mn-lt"/>
                <a:ea typeface="+mn-ea"/>
                <a:cs typeface="+mn-cs"/>
              </a:rPr>
              <a:t>cudaDeviceSynchronize</a:t>
            </a:r>
            <a:r>
              <a:rPr lang="en-US" sz="1200" kern="1200" dirty="0">
                <a:solidFill>
                  <a:schemeClr val="tx1"/>
                </a:solidFill>
                <a:latin typeface="+mn-lt"/>
                <a:ea typeface="+mn-ea"/>
                <a:cs typeface="+mn-cs"/>
              </a:rPr>
              <a:t>(),</a:t>
            </a:r>
            <a:r>
              <a:rPr lang="en-US" sz="1200" kern="1200" baseline="0" dirty="0">
                <a:solidFill>
                  <a:schemeClr val="tx1"/>
                </a:solidFill>
                <a:latin typeface="+mn-lt"/>
                <a:ea typeface="+mn-ea"/>
                <a:cs typeface="+mn-cs"/>
              </a:rPr>
              <a:t> which enforces the CPU to wait </a:t>
            </a:r>
            <a:r>
              <a:rPr lang="en-US" sz="1200" b="0" i="0" u="none" strike="noStrike" kern="1200" baseline="0" dirty="0">
                <a:solidFill>
                  <a:schemeClr val="tx1"/>
                </a:solidFill>
                <a:latin typeface="+mn-lt"/>
                <a:ea typeface="+mn-ea"/>
                <a:cs typeface="+mn-cs"/>
              </a:rPr>
              <a:t>until all preceding commands in all streams of all host threads have completed.</a:t>
            </a:r>
            <a:endParaRPr lang="en-US" sz="800" baseline="0" dirty="0"/>
          </a:p>
          <a:p>
            <a:endParaRPr lang="en-US" sz="800" baseline="0" dirty="0"/>
          </a:p>
          <a:p>
            <a:r>
              <a:rPr lang="en-US" sz="800" baseline="0" dirty="0"/>
              <a:t>Copying data from device back to host is a synchronization point in that stream:  </a:t>
            </a:r>
            <a:r>
              <a:rPr lang="en-US" sz="800" baseline="0" dirty="0" err="1"/>
              <a:t>cudaMemcpy</a:t>
            </a:r>
            <a:r>
              <a:rPr lang="en-US" sz="800" baseline="0" dirty="0"/>
              <a:t> is synchronous.</a:t>
            </a:r>
          </a:p>
          <a:p>
            <a:r>
              <a:rPr lang="en-US" sz="800" baseline="0" dirty="0"/>
              <a:t>There are asynchronous versions of </a:t>
            </a:r>
            <a:r>
              <a:rPr lang="en-US" sz="800" baseline="0" dirty="0" err="1"/>
              <a:t>cudaMemcpy</a:t>
            </a:r>
            <a:endParaRPr lang="en-US" sz="80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660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The GPU has actually 3 engines which can be used simultaneously.</a:t>
            </a:r>
          </a:p>
          <a:p>
            <a:r>
              <a:rPr lang="en-US" sz="800" dirty="0"/>
              <a:t>We will not get into this more advanced topic (streams)</a:t>
            </a:r>
          </a:p>
          <a:p>
            <a:endParaRPr lang="en-US" sz="800" baseline="0" dirty="0"/>
          </a:p>
          <a:p>
            <a:r>
              <a:rPr lang="en-US" sz="800" baseline="0" dirty="0"/>
              <a:t>GPU cards support multiple streams so that you can execute in a stream and copy data in another stream.  The streams are independent, so you must explicitly synchronize.   Working with a single stream (0), synchronization at copying time is automatic.</a:t>
            </a:r>
            <a:endParaRPr lang="en-US" sz="800" dirty="0"/>
          </a:p>
          <a:p>
            <a:endParaRPr lang="en-US" sz="1000" dirty="0"/>
          </a:p>
        </p:txBody>
      </p:sp>
    </p:spTree>
    <p:extLst>
      <p:ext uri="{BB962C8B-B14F-4D97-AF65-F5344CB8AC3E}">
        <p14:creationId xmlns:p14="http://schemas.microsoft.com/office/powerpoint/2010/main" val="6828635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The GPU has actually 3 engines which can be used simultaneously.</a:t>
            </a:r>
          </a:p>
          <a:p>
            <a:r>
              <a:rPr lang="en-US" sz="800" dirty="0"/>
              <a:t>We will not get into this more advanced topic (streams)</a:t>
            </a:r>
          </a:p>
          <a:p>
            <a:endParaRPr lang="en-US" sz="800" baseline="0" dirty="0"/>
          </a:p>
          <a:p>
            <a:r>
              <a:rPr lang="en-US" sz="800" baseline="0" dirty="0"/>
              <a:t>GPU cards support multiple streams so that you can execute in a stream and copy data in another stream.  The streams are independent, so you must explicitly synchronize.   Working with a single stream (0), synchronization at copying time is automatic.</a:t>
            </a:r>
            <a:endParaRPr lang="en-US" sz="800" dirty="0"/>
          </a:p>
          <a:p>
            <a:endParaRPr lang="en-US" sz="1000" dirty="0"/>
          </a:p>
        </p:txBody>
      </p:sp>
    </p:spTree>
    <p:extLst>
      <p:ext uri="{BB962C8B-B14F-4D97-AF65-F5344CB8AC3E}">
        <p14:creationId xmlns:p14="http://schemas.microsoft.com/office/powerpoint/2010/main" val="5516584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The GPU has actually 3 engines which can be used simultaneously.</a:t>
            </a:r>
          </a:p>
          <a:p>
            <a:r>
              <a:rPr lang="en-US" sz="800" dirty="0"/>
              <a:t>We will not get into this more advanced topic (streams)</a:t>
            </a:r>
          </a:p>
          <a:p>
            <a:endParaRPr lang="en-US" sz="800" baseline="0" dirty="0"/>
          </a:p>
          <a:p>
            <a:r>
              <a:rPr lang="en-US" sz="800" baseline="0" dirty="0"/>
              <a:t>GPU cards support multiple streams so that you can execute in a stream and copy data in another stream.  The streams are independent, so you must explicitly synchronize.   Working with a single stream (0), synchronization at copying time is automatic.</a:t>
            </a:r>
            <a:endParaRPr lang="en-US" sz="800" dirty="0"/>
          </a:p>
          <a:p>
            <a:endParaRPr lang="en-US" sz="1000" dirty="0"/>
          </a:p>
        </p:txBody>
      </p:sp>
    </p:spTree>
    <p:extLst>
      <p:ext uri="{BB962C8B-B14F-4D97-AF65-F5344CB8AC3E}">
        <p14:creationId xmlns:p14="http://schemas.microsoft.com/office/powerpoint/2010/main" val="551658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J instructions, the operation is completely defined by the opcode.</a:t>
            </a:r>
          </a:p>
          <a:p>
            <a:endParaRPr lang="en-US" dirty="0"/>
          </a:p>
          <a:p>
            <a:r>
              <a:rPr lang="en-US" dirty="0"/>
              <a:t>Just</a:t>
            </a:r>
            <a:r>
              <a:rPr lang="en-US" baseline="0" dirty="0"/>
              <a:t> two J-type instructions (j and </a:t>
            </a:r>
            <a:r>
              <a:rPr lang="en-US" baseline="0" dirty="0" err="1"/>
              <a:t>jal</a:t>
            </a:r>
            <a:r>
              <a:rPr lang="en-US" baseline="0" dirty="0"/>
              <a:t>).   These set the PC register!</a:t>
            </a:r>
          </a:p>
          <a:p>
            <a:r>
              <a:rPr lang="en-US" baseline="0" dirty="0"/>
              <a:t>Can jump to an address less than 256 MB</a:t>
            </a:r>
          </a:p>
          <a:p>
            <a:endParaRPr lang="en-US" baseline="0" dirty="0"/>
          </a:p>
          <a:p>
            <a:r>
              <a:rPr lang="en-US" baseline="0" dirty="0" err="1"/>
              <a:t>jr</a:t>
            </a:r>
            <a:r>
              <a:rPr lang="en-US" baseline="0" dirty="0"/>
              <a:t> is R-type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2052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B049-9CE5-49D1-81A8-73E5C01888F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en-US" sz="800" dirty="0"/>
              <a:t>The GPU has actually 3 engines which can be used simultaneously.</a:t>
            </a:r>
          </a:p>
          <a:p>
            <a:r>
              <a:rPr lang="en-US" sz="800" dirty="0"/>
              <a:t>We will not get into this more advanced topic (streams)</a:t>
            </a:r>
          </a:p>
          <a:p>
            <a:endParaRPr lang="en-US" sz="800" baseline="0" dirty="0"/>
          </a:p>
          <a:p>
            <a:r>
              <a:rPr lang="en-US" sz="800" baseline="0" dirty="0"/>
              <a:t>GPU cards support multiple streams so that you can execute in a stream and copy data in another stream.  The streams are independent, so you must explicitly synchronize.   Working with a single stream (0), synchronization at copying time is automatic.</a:t>
            </a:r>
            <a:endParaRPr lang="en-US" sz="800" dirty="0"/>
          </a:p>
          <a:p>
            <a:endParaRPr lang="en-US" sz="1000" dirty="0"/>
          </a:p>
        </p:txBody>
      </p:sp>
    </p:spTree>
    <p:extLst>
      <p:ext uri="{BB962C8B-B14F-4D97-AF65-F5344CB8AC3E}">
        <p14:creationId xmlns:p14="http://schemas.microsoft.com/office/powerpoint/2010/main" val="31482308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F9D74F-9827-41E0-A77C-8589CA8466D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p:txBody>
          <a:bodyPr/>
          <a:lstStyle/>
          <a:p>
            <a:r>
              <a:rPr lang="en-US" dirty="0"/>
              <a:t>Can combine: __device__ __host__</a:t>
            </a:r>
          </a:p>
        </p:txBody>
      </p:sp>
    </p:spTree>
    <p:extLst>
      <p:ext uri="{BB962C8B-B14F-4D97-AF65-F5344CB8AC3E}">
        <p14:creationId xmlns:p14="http://schemas.microsoft.com/office/powerpoint/2010/main" val="41717025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6708B-B714-43D3-A3F0-1335EE474C0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r>
              <a:rPr lang="en-US" sz="800" dirty="0"/>
              <a:t>How many threads do you want to use?</a:t>
            </a:r>
          </a:p>
          <a:p>
            <a:endParaRPr lang="en-US" sz="800" dirty="0"/>
          </a:p>
          <a:p>
            <a:r>
              <a:rPr lang="en-US" sz="800" b="1" dirty="0"/>
              <a:t>Difference with an </a:t>
            </a:r>
            <a:r>
              <a:rPr lang="en-US" sz="800" b="1" dirty="0" err="1"/>
              <a:t>OpenMP</a:t>
            </a:r>
            <a:r>
              <a:rPr lang="en-US" sz="800" b="1" dirty="0"/>
              <a:t> </a:t>
            </a:r>
            <a:r>
              <a:rPr lang="en-US" sz="800" dirty="0"/>
              <a:t>parallel for loop (forward reference)</a:t>
            </a:r>
          </a:p>
          <a:p>
            <a:pPr marL="171450" indent="-171450">
              <a:buFont typeface="Arial" panose="020B0604020202020204" pitchFamily="34" charset="0"/>
              <a:buChar char="•"/>
            </a:pPr>
            <a:r>
              <a:rPr lang="en-US" sz="800" dirty="0"/>
              <a:t>on</a:t>
            </a:r>
            <a:r>
              <a:rPr lang="en-US" sz="800" baseline="0" dirty="0"/>
              <a:t> CPU you typically use as many threads as (virtual) cores you have</a:t>
            </a:r>
          </a:p>
          <a:p>
            <a:pPr marL="171450" indent="-171450">
              <a:buFont typeface="Arial" panose="020B0604020202020204" pitchFamily="34" charset="0"/>
              <a:buChar char="•"/>
            </a:pPr>
            <a:r>
              <a:rPr lang="en-US" sz="800" b="1" baseline="0" dirty="0"/>
              <a:t>on a GPU you launch many more threads than SPs!</a:t>
            </a:r>
          </a:p>
          <a:p>
            <a:pPr marL="171450" indent="-171450">
              <a:buFont typeface="Arial" panose="020B0604020202020204" pitchFamily="34" charset="0"/>
              <a:buChar char="•"/>
            </a:pPr>
            <a:r>
              <a:rPr lang="en-US" sz="800" baseline="0" dirty="0"/>
              <a:t>if you have a loop with 1 million iterations, those will be divided into 8 chunks on CPU</a:t>
            </a:r>
          </a:p>
          <a:p>
            <a:pPr marL="171450" indent="-171450">
              <a:buFont typeface="Arial" panose="020B0604020202020204" pitchFamily="34" charset="0"/>
              <a:buChar char="•"/>
            </a:pPr>
            <a:r>
              <a:rPr lang="en-US" sz="800" b="1" baseline="0" dirty="0"/>
              <a:t>on a GPU you launch 1 million threads</a:t>
            </a:r>
            <a:endParaRPr lang="en-US" sz="800" b="1" dirty="0"/>
          </a:p>
          <a:p>
            <a:endParaRPr lang="en-US" sz="800" dirty="0"/>
          </a:p>
          <a:p>
            <a:r>
              <a:rPr lang="en-US" sz="800" dirty="0"/>
              <a:t>You must divide the threads into blocks </a:t>
            </a:r>
            <a:r>
              <a:rPr lang="en-US" sz="800" dirty="0">
                <a:sym typeface="Wingdings" panose="05000000000000000000" pitchFamily="2" charset="2"/>
              </a:rPr>
              <a:t> these are executed by one SM (quantum of GPU scalability)</a:t>
            </a:r>
          </a:p>
          <a:p>
            <a:endParaRPr lang="en-US" sz="800" dirty="0"/>
          </a:p>
          <a:p>
            <a:r>
              <a:rPr lang="en-US" sz="800" dirty="0"/>
              <a:t>Max.</a:t>
            </a:r>
            <a:r>
              <a:rPr lang="en-US" sz="800" baseline="0" dirty="0"/>
              <a:t> number threads / block = 1024</a:t>
            </a:r>
            <a:endParaRPr lang="en-US" sz="800" dirty="0"/>
          </a:p>
        </p:txBody>
      </p:sp>
    </p:spTree>
    <p:extLst>
      <p:ext uri="{BB962C8B-B14F-4D97-AF65-F5344CB8AC3E}">
        <p14:creationId xmlns:p14="http://schemas.microsoft.com/office/powerpoint/2010/main" val="39018114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dirty="0">
                <a:effectLst/>
              </a:rPr>
              <a:t>Discuss 1-D,</a:t>
            </a:r>
            <a:r>
              <a:rPr lang="en-US" sz="900" b="1" baseline="0" dirty="0">
                <a:effectLst/>
              </a:rPr>
              <a:t> 2-D, 3-D configurations</a:t>
            </a:r>
            <a:r>
              <a:rPr lang="en-US" sz="900" baseline="0" dirty="0">
                <a:effectLst/>
              </a:rPr>
              <a:t>.</a:t>
            </a:r>
          </a:p>
          <a:p>
            <a:endParaRPr lang="en-US" sz="900" dirty="0">
              <a:effectLst/>
            </a:endParaRPr>
          </a:p>
          <a:p>
            <a:r>
              <a:rPr lang="en-US" sz="900" dirty="0">
                <a:effectLst/>
              </a:rPr>
              <a:t>As of compute capability 5.x:</a:t>
            </a:r>
          </a:p>
          <a:p>
            <a:pPr marL="171450" indent="-171450">
              <a:buFont typeface="Arial" panose="020B0604020202020204" pitchFamily="34" charset="0"/>
              <a:buChar char="•"/>
            </a:pPr>
            <a:r>
              <a:rPr lang="en-US" sz="900" dirty="0">
                <a:effectLst/>
              </a:rPr>
              <a:t>Maximum number of resident blocks per</a:t>
            </a:r>
            <a:r>
              <a:rPr lang="en-US" sz="900" baseline="0" dirty="0">
                <a:effectLst/>
              </a:rPr>
              <a:t> </a:t>
            </a:r>
            <a:r>
              <a:rPr lang="en-US" sz="900" dirty="0">
                <a:effectLst/>
              </a:rPr>
              <a:t>multiprocessor:</a:t>
            </a:r>
            <a:r>
              <a:rPr lang="en-US" sz="900" baseline="0" dirty="0">
                <a:effectLst/>
              </a:rPr>
              <a:t> </a:t>
            </a:r>
            <a:r>
              <a:rPr lang="en-US" sz="900" dirty="0">
                <a:effectLst/>
              </a:rPr>
              <a:t>32</a:t>
            </a:r>
          </a:p>
          <a:p>
            <a:pPr marL="171450" indent="-171450">
              <a:buFont typeface="Arial" panose="020B0604020202020204" pitchFamily="34" charset="0"/>
              <a:buChar char="•"/>
            </a:pPr>
            <a:r>
              <a:rPr lang="en-US" sz="900" dirty="0">
                <a:effectLst/>
              </a:rPr>
              <a:t>Maximum number of resident warps per multiprocessor:</a:t>
            </a:r>
            <a:r>
              <a:rPr lang="en-US" sz="900" baseline="0" dirty="0">
                <a:effectLst/>
              </a:rPr>
              <a:t> </a:t>
            </a:r>
            <a:r>
              <a:rPr lang="en-US" sz="900" dirty="0">
                <a:effectLst/>
              </a:rPr>
              <a:t>64</a:t>
            </a:r>
          </a:p>
          <a:p>
            <a:pPr marL="171450" indent="-171450">
              <a:buFont typeface="Arial" panose="020B0604020202020204" pitchFamily="34" charset="0"/>
              <a:buChar char="•"/>
            </a:pPr>
            <a:r>
              <a:rPr lang="en-US" sz="900" dirty="0">
                <a:effectLst/>
              </a:rPr>
              <a:t>Maximum number of resident threads per multiprocessor: 2048</a:t>
            </a:r>
          </a:p>
          <a:p>
            <a:pPr marL="171450" indent="-171450">
              <a:buFont typeface="Arial" panose="020B0604020202020204" pitchFamily="34" charset="0"/>
              <a:buChar char="•"/>
            </a:pPr>
            <a:endParaRPr lang="en-US" sz="900" dirty="0">
              <a:effectLst/>
            </a:endParaRPr>
          </a:p>
          <a:p>
            <a:pPr marL="0" indent="0">
              <a:buFont typeface="Arial" panose="020B0604020202020204" pitchFamily="34" charset="0"/>
              <a:buNone/>
            </a:pPr>
            <a:r>
              <a:rPr lang="en-US" sz="900" b="1" dirty="0">
                <a:effectLst/>
              </a:rPr>
              <a:t>Question</a:t>
            </a:r>
            <a:r>
              <a:rPr lang="en-US" sz="900" dirty="0">
                <a:effectLst/>
              </a:rPr>
              <a:t>:</a:t>
            </a:r>
            <a:r>
              <a:rPr lang="en-US" sz="900" baseline="0" dirty="0">
                <a:effectLst/>
              </a:rPr>
              <a:t>  what do you do when you have more threads than possible?  Launch multiple kernels!</a:t>
            </a:r>
            <a:endParaRPr lang="en-US" sz="900" dirty="0">
              <a:effectLs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814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F7A6CE-1950-4FB3-BBC1-478A128D08E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r>
              <a:rPr lang="en-US" sz="900" dirty="0"/>
              <a:t>A block is a collection of threads that can cooperate with each other by: </a:t>
            </a:r>
          </a:p>
          <a:p>
            <a:pPr marL="171450" indent="-171450">
              <a:buFont typeface="Arial" panose="020B0604020202020204" pitchFamily="34" charset="0"/>
              <a:buChar char="•"/>
            </a:pPr>
            <a:r>
              <a:rPr lang="en-US" sz="900" dirty="0"/>
              <a:t>Synchronizing their execution</a:t>
            </a:r>
          </a:p>
          <a:p>
            <a:pPr marL="171450" indent="-171450">
              <a:buFont typeface="Arial" panose="020B0604020202020204" pitchFamily="34" charset="0"/>
              <a:buChar char="•"/>
            </a:pPr>
            <a:r>
              <a:rPr lang="en-US" sz="900" dirty="0"/>
              <a:t>Efficiently sharing data through a low-latency shared memory</a:t>
            </a:r>
          </a:p>
          <a:p>
            <a:endParaRPr lang="en-US" sz="900" dirty="0"/>
          </a:p>
          <a:p>
            <a:r>
              <a:rPr lang="en-US" sz="900" dirty="0"/>
              <a:t>Each thread </a:t>
            </a:r>
            <a:r>
              <a:rPr lang="en-US" sz="900" b="1" dirty="0"/>
              <a:t>must know what piece</a:t>
            </a:r>
            <a:r>
              <a:rPr lang="en-US" sz="900" b="1" baseline="0" dirty="0"/>
              <a:t> of data it’s working on </a:t>
            </a:r>
            <a:r>
              <a:rPr lang="en-US" sz="900" baseline="0" dirty="0">
                <a:sym typeface="Wingdings" panose="05000000000000000000" pitchFamily="2" charset="2"/>
              </a:rPr>
              <a:t> must be able to “differentiate” itself from other threads in the same block or in a different block</a:t>
            </a:r>
            <a:endParaRPr lang="en-US" sz="900" dirty="0"/>
          </a:p>
          <a:p>
            <a:endParaRPr lang="en-US" sz="900" dirty="0"/>
          </a:p>
          <a:p>
            <a:r>
              <a:rPr lang="en-US" sz="900" dirty="0"/>
              <a:t>Exercise:</a:t>
            </a:r>
          </a:p>
          <a:p>
            <a:pPr marL="171450" indent="-171450">
              <a:buFont typeface="Arial" panose="020B0604020202020204" pitchFamily="34" charset="0"/>
              <a:buChar char="•"/>
            </a:pPr>
            <a:r>
              <a:rPr lang="en-US" sz="900" dirty="0"/>
              <a:t>How was the grid defined here (how many dimensions, how</a:t>
            </a:r>
            <a:r>
              <a:rPr lang="en-US" sz="900" baseline="0" dirty="0"/>
              <a:t> many blocks in each direction)?</a:t>
            </a:r>
          </a:p>
          <a:p>
            <a:pPr marL="171450" indent="-171450">
              <a:buFont typeface="Arial" panose="020B0604020202020204" pitchFamily="34" charset="0"/>
              <a:buChar char="•"/>
            </a:pPr>
            <a:r>
              <a:rPr lang="en-US" sz="900" baseline="0" dirty="0"/>
              <a:t>How was a block defined?</a:t>
            </a:r>
            <a:endParaRPr lang="en-US" sz="900" dirty="0"/>
          </a:p>
        </p:txBody>
      </p:sp>
    </p:spTree>
    <p:extLst>
      <p:ext uri="{BB962C8B-B14F-4D97-AF65-F5344CB8AC3E}">
        <p14:creationId xmlns:p14="http://schemas.microsoft.com/office/powerpoint/2010/main" val="13412213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dim3 </a:t>
            </a:r>
            <a:r>
              <a:rPr lang="en-US" sz="1000" dirty="0">
                <a:sym typeface="Wingdings" panose="05000000000000000000" pitchFamily="2" charset="2"/>
              </a:rPr>
              <a:t> unspecified</a:t>
            </a:r>
            <a:r>
              <a:rPr lang="en-US" sz="1000" baseline="0" dirty="0">
                <a:sym typeface="Wingdings" panose="05000000000000000000" pitchFamily="2" charset="2"/>
              </a:rPr>
              <a:t> dimensions are initialized to 1 (not zero!)</a:t>
            </a:r>
            <a:endParaRPr lang="en-US" sz="1000" dirty="0"/>
          </a:p>
          <a:p>
            <a:r>
              <a:rPr lang="en-US" sz="1000" dirty="0" err="1"/>
              <a:t>warpSize</a:t>
            </a:r>
            <a:r>
              <a:rPr lang="en-US" sz="1000" dirty="0"/>
              <a:t> </a:t>
            </a:r>
            <a:r>
              <a:rPr lang="en-US" sz="1000" dirty="0">
                <a:sym typeface="Wingdings" panose="05000000000000000000" pitchFamily="2" charset="2"/>
              </a:rPr>
              <a:t> not used directly by CUDA code</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4766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DAB2D0-77B6-4A31-A42B-DCCE280A2D0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r>
              <a:rPr lang="en-US" sz="900" b="1" dirty="0"/>
              <a:t>Discuss why we have the local variable </a:t>
            </a:r>
            <a:r>
              <a:rPr lang="en-US" sz="900" b="1" dirty="0" err="1"/>
              <a:t>Pvalue</a:t>
            </a:r>
            <a:endParaRPr lang="en-US" sz="900" b="1" dirty="0"/>
          </a:p>
          <a:p>
            <a:pPr marL="171450" indent="-171450">
              <a:buFont typeface="Arial" panose="020B0604020202020204" pitchFamily="34" charset="0"/>
              <a:buChar char="•"/>
            </a:pPr>
            <a:r>
              <a:rPr lang="en-US" sz="900" dirty="0"/>
              <a:t>if we updated directly into the desired entry of P, we would make trips to global memory at each iteration</a:t>
            </a:r>
          </a:p>
          <a:p>
            <a:pPr marL="171450" indent="-171450">
              <a:buFont typeface="Arial" panose="020B0604020202020204" pitchFamily="34" charset="0"/>
              <a:buChar char="•"/>
            </a:pPr>
            <a:r>
              <a:rPr lang="en-US" sz="900" dirty="0" err="1"/>
              <a:t>Pvalue</a:t>
            </a:r>
            <a:r>
              <a:rPr lang="en-US" sz="900" dirty="0"/>
              <a:t> declared</a:t>
            </a:r>
            <a:r>
              <a:rPr lang="en-US" sz="900" baseline="0" dirty="0"/>
              <a:t> here is local (and stored in a register)</a:t>
            </a:r>
          </a:p>
          <a:p>
            <a:pPr marL="171450" indent="-171450">
              <a:buFont typeface="Arial" panose="020B0604020202020204" pitchFamily="34" charset="0"/>
              <a:buChar char="•"/>
            </a:pPr>
            <a:r>
              <a:rPr lang="en-US" sz="900" baseline="0" dirty="0"/>
              <a:t>we make a single trip to global memory to deposit the aggregate </a:t>
            </a:r>
            <a:r>
              <a:rPr lang="en-US" sz="900" baseline="0" dirty="0" err="1"/>
              <a:t>Pvalue</a:t>
            </a:r>
            <a:endParaRPr lang="en-US" sz="900" baseline="0" dirty="0"/>
          </a:p>
          <a:p>
            <a:pPr marL="171450" indent="-171450">
              <a:buFont typeface="Arial" panose="020B0604020202020204" pitchFamily="34" charset="0"/>
              <a:buChar char="•"/>
            </a:pPr>
            <a:endParaRPr lang="en-US" sz="900" baseline="0" dirty="0"/>
          </a:p>
          <a:p>
            <a:pPr marL="0" indent="0">
              <a:buFont typeface="Arial" panose="020B0604020202020204" pitchFamily="34" charset="0"/>
              <a:buNone/>
            </a:pPr>
            <a:r>
              <a:rPr lang="en-US" sz="900" baseline="0" dirty="0"/>
              <a:t>Note: a similar “trick” used in CPU code.  There it has to do with not trashing the cache.</a:t>
            </a:r>
            <a:endParaRPr lang="en-US" sz="900" dirty="0"/>
          </a:p>
        </p:txBody>
      </p:sp>
    </p:spTree>
    <p:extLst>
      <p:ext uri="{BB962C8B-B14F-4D97-AF65-F5344CB8AC3E}">
        <p14:creationId xmlns:p14="http://schemas.microsoft.com/office/powerpoint/2010/main" val="28944004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RECALL:  make sure you do not access outside of bounds.</a:t>
            </a:r>
          </a:p>
          <a:p>
            <a:r>
              <a:rPr lang="en-US" sz="900" dirty="0"/>
              <a:t>Always, check the thread ID against the data size.</a:t>
            </a:r>
          </a:p>
          <a:p>
            <a:endParaRPr lang="en-US" sz="900" dirty="0"/>
          </a:p>
          <a:p>
            <a:r>
              <a:rPr lang="en-US" sz="900" dirty="0"/>
              <a:t>Mapping threads &lt;-&gt;</a:t>
            </a:r>
            <a:r>
              <a:rPr lang="en-US" sz="900" baseline="0" dirty="0"/>
              <a:t> work is a recurring theme in CUDA programming.  Important to do it right!   Frustrating arithmetic and logic.</a:t>
            </a: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1394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Made up example, where a block can only have 8 threads,</a:t>
            </a:r>
            <a:r>
              <a:rPr lang="en-US" sz="800" baseline="0" dirty="0"/>
              <a:t> but we want to process an array with 32 entries.  </a:t>
            </a:r>
            <a:endParaRPr lang="en-US" sz="800" dirty="0"/>
          </a:p>
          <a:p>
            <a:r>
              <a:rPr lang="en-US" sz="800" dirty="0"/>
              <a:t>0 &lt;= </a:t>
            </a:r>
            <a:r>
              <a:rPr lang="en-US" sz="800" dirty="0" err="1"/>
              <a:t>threadIdx.x</a:t>
            </a:r>
            <a:r>
              <a:rPr lang="en-US" sz="800" dirty="0"/>
              <a:t> &lt;= 7</a:t>
            </a:r>
          </a:p>
          <a:p>
            <a:endParaRPr lang="en-US" sz="800" dirty="0"/>
          </a:p>
          <a:p>
            <a:r>
              <a:rPr lang="en-US" sz="800" dirty="0"/>
              <a:t>What thread works on entry 21?</a:t>
            </a:r>
          </a:p>
          <a:p>
            <a:endParaRPr lang="en-US" sz="800" dirty="0"/>
          </a:p>
          <a:p>
            <a:r>
              <a:rPr lang="en-US" sz="800" dirty="0"/>
              <a:t>Identical to finding offset in 1-dimensional storage of a 2-dimensional matrix:</a:t>
            </a:r>
          </a:p>
          <a:p>
            <a:pPr>
              <a:buNone/>
            </a:pPr>
            <a:r>
              <a:rPr lang="en-US" sz="800" dirty="0">
                <a:solidFill>
                  <a:schemeClr val="accent1">
                    <a:lumMod val="75000"/>
                  </a:schemeClr>
                </a:solidFill>
                <a:latin typeface="Courier New" pitchFamily="49" charset="0"/>
                <a:cs typeface="Courier New" pitchFamily="49" charset="0"/>
              </a:rPr>
              <a:t>       </a:t>
            </a:r>
            <a:r>
              <a:rPr lang="en-US" sz="800" dirty="0" err="1">
                <a:solidFill>
                  <a:schemeClr val="accent1">
                    <a:lumMod val="75000"/>
                  </a:schemeClr>
                </a:solidFill>
                <a:latin typeface="Courier New" pitchFamily="49" charset="0"/>
                <a:cs typeface="Courier New" pitchFamily="49" charset="0"/>
              </a:rPr>
              <a:t>int</a:t>
            </a:r>
            <a:r>
              <a:rPr lang="en-US" sz="800" dirty="0">
                <a:latin typeface="Courier New" pitchFamily="49" charset="0"/>
                <a:cs typeface="Courier New" pitchFamily="49" charset="0"/>
              </a:rPr>
              <a:t> index = x + width * y;</a:t>
            </a:r>
            <a:endParaRPr lang="en-US" sz="800" dirty="0"/>
          </a:p>
          <a:p>
            <a:endParaRPr lang="en-GB"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79B22-D358-4828-9DF5-093E97D430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8482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22CFF5-784C-49B6-A9C9-1B4DB72FC03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0098" name="Rectangle 2"/>
          <p:cNvSpPr>
            <a:spLocks noGrp="1" noRot="1" noChangeAspect="1" noChangeArrowheads="1" noTextEdit="1"/>
          </p:cNvSpPr>
          <p:nvPr>
            <p:ph type="sldImg"/>
          </p:nvPr>
        </p:nvSpPr>
        <p:spPr>
          <a:ln/>
        </p:spPr>
      </p:sp>
      <p:sp>
        <p:nvSpPr>
          <p:cNvPr id="900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056080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A transistor (when used in a CPU) is essentially a switch, like a light switch except that you don't have to turn it on or off manually. Rather, it is controlled by an electrical current. The most important thing to understand is that </a:t>
            </a:r>
            <a:r>
              <a:rPr lang="en-US" sz="1200" b="1" i="0" kern="1200" dirty="0">
                <a:solidFill>
                  <a:schemeClr val="tx1"/>
                </a:solidFill>
                <a:effectLst/>
                <a:latin typeface="Arial" pitchFamily="34" charset="0"/>
                <a:ea typeface="+mn-ea"/>
                <a:cs typeface="+mn-cs"/>
              </a:rPr>
              <a:t>modern computers are two-state devices</a:t>
            </a:r>
            <a:r>
              <a:rPr lang="en-US" sz="1200" b="0" i="0" kern="1200" dirty="0">
                <a:solidFill>
                  <a:schemeClr val="tx1"/>
                </a:solidFill>
                <a:effectLst/>
                <a:latin typeface="Arial" pitchFamily="34" charset="0"/>
                <a:ea typeface="+mn-ea"/>
                <a:cs typeface="+mn-cs"/>
              </a:rPr>
              <a:t>: the only thing that really matters is whether a wire has a current or not.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854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Understanding</a:t>
            </a:r>
            <a:r>
              <a:rPr lang="en-US" sz="900" baseline="0" dirty="0"/>
              <a:t> execution scheduling is important for performance (effectively using the hardware).</a:t>
            </a:r>
          </a:p>
          <a:p>
            <a:endParaRPr lang="en-US" sz="900" baseline="0" dirty="0"/>
          </a:p>
          <a:p>
            <a:r>
              <a:rPr lang="en-US" sz="900" baseline="0" dirty="0"/>
              <a:t>Knowing the underlying hardware is also important on the CPU (e.g. being aware of caching – as we will see in the </a:t>
            </a:r>
            <a:r>
              <a:rPr lang="en-US" sz="900" baseline="0" dirty="0" err="1"/>
              <a:t>OpenMP</a:t>
            </a:r>
            <a:r>
              <a:rPr lang="en-US" sz="900" baseline="0" dirty="0"/>
              <a:t> section). However, the compiler and tool development on the GPU is much more recent and more is left to the developer.</a:t>
            </a: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695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aseline="0" dirty="0"/>
              <a:t>We’ll talk more about the SM-level scheduler as it is more interesting and important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6585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39AC7D-492B-4DB4-85E8-9C9B68E49DEF}"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2274" name="Rectangle 2"/>
          <p:cNvSpPr>
            <a:spLocks noGrp="1" noRot="1" noChangeAspect="1" noChangeArrowheads="1" noTextEdit="1"/>
          </p:cNvSpPr>
          <p:nvPr>
            <p:ph type="sldImg"/>
          </p:nvPr>
        </p:nvSpPr>
        <p:spPr>
          <a:xfrm>
            <a:off x="2362200" y="547688"/>
            <a:ext cx="4875213" cy="2743200"/>
          </a:xfrm>
          <a:ln/>
        </p:spPr>
      </p:sp>
      <p:sp>
        <p:nvSpPr>
          <p:cNvPr id="182275" name="Rectangle 3"/>
          <p:cNvSpPr>
            <a:spLocks noGrp="1" noChangeArrowheads="1"/>
          </p:cNvSpPr>
          <p:nvPr>
            <p:ph type="body" idx="1"/>
          </p:nvPr>
        </p:nvSpPr>
        <p:spPr/>
        <p:txBody>
          <a:bodyPr/>
          <a:lstStyle/>
          <a:p>
            <a:r>
              <a:rPr lang="en-US" sz="800" dirty="0"/>
              <a:t>Device-level</a:t>
            </a:r>
            <a:r>
              <a:rPr lang="en-US" sz="800" baseline="0" dirty="0"/>
              <a:t> schedules blocks for execution.  </a:t>
            </a:r>
          </a:p>
          <a:p>
            <a:pPr marL="171450" indent="-171450">
              <a:buFont typeface="Arial" panose="020B0604020202020204" pitchFamily="34" charset="0"/>
              <a:buChar char="•"/>
            </a:pPr>
            <a:r>
              <a:rPr lang="en-US" sz="800" b="1" baseline="0" dirty="0"/>
              <a:t>You cannot rely on order of block execution or assignment of blocks over SMs</a:t>
            </a:r>
            <a:r>
              <a:rPr lang="en-US" sz="800" baseline="0" dirty="0"/>
              <a:t>.</a:t>
            </a:r>
          </a:p>
          <a:p>
            <a:pPr marL="171450" indent="-171450">
              <a:buFont typeface="Arial" panose="020B0604020202020204" pitchFamily="34" charset="0"/>
              <a:buChar char="•"/>
            </a:pPr>
            <a:r>
              <a:rPr lang="en-US" sz="800" baseline="0" dirty="0"/>
              <a:t>You can have 8 (Fermi) or 16 (Kepler) or 32 (recent) blocks resident on an SM</a:t>
            </a:r>
          </a:p>
          <a:p>
            <a:endParaRPr lang="en-US" sz="800" dirty="0"/>
          </a:p>
        </p:txBody>
      </p:sp>
    </p:spTree>
    <p:extLst>
      <p:ext uri="{BB962C8B-B14F-4D97-AF65-F5344CB8AC3E}">
        <p14:creationId xmlns:p14="http://schemas.microsoft.com/office/powerpoint/2010/main" val="3202758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C188EA-7A37-4ADE-83F1-4AA0514BBF7E}"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6370" name="Rectangle 2"/>
          <p:cNvSpPr>
            <a:spLocks noGrp="1" noRot="1" noChangeAspect="1" noChangeArrowheads="1" noTextEdit="1"/>
          </p:cNvSpPr>
          <p:nvPr>
            <p:ph type="sldImg"/>
          </p:nvPr>
        </p:nvSpPr>
        <p:spPr>
          <a:xfrm>
            <a:off x="2362200" y="547688"/>
            <a:ext cx="4875213" cy="2743200"/>
          </a:xfrm>
          <a:ln/>
        </p:spPr>
      </p:sp>
      <p:sp>
        <p:nvSpPr>
          <p:cNvPr id="186371" name="Rectangle 3"/>
          <p:cNvSpPr>
            <a:spLocks noGrp="1" noChangeArrowheads="1"/>
          </p:cNvSpPr>
          <p:nvPr>
            <p:ph type="body" idx="1"/>
          </p:nvPr>
        </p:nvSpPr>
        <p:spPr/>
        <p:txBody>
          <a:bodyPr/>
          <a:lstStyle/>
          <a:p>
            <a:r>
              <a:rPr lang="en-US" sz="900" dirty="0"/>
              <a:t>Assume 2 blocks</a:t>
            </a:r>
            <a:r>
              <a:rPr lang="en-US" sz="900" baseline="0" dirty="0"/>
              <a:t> with 256 threads each.  </a:t>
            </a:r>
          </a:p>
          <a:p>
            <a:r>
              <a:rPr lang="en-US" sz="900" baseline="0" dirty="0"/>
              <a:t>So you have </a:t>
            </a:r>
            <a:r>
              <a:rPr lang="en-US" sz="900" b="1" baseline="0" dirty="0"/>
              <a:t>512 threads </a:t>
            </a:r>
            <a:r>
              <a:rPr lang="en-US" sz="900" baseline="0" dirty="0"/>
              <a:t>that must be executed on a small number of SPs (32 on Fermi, 64 on Pascal).  </a:t>
            </a:r>
          </a:p>
          <a:p>
            <a:r>
              <a:rPr lang="en-US" sz="900" baseline="0" dirty="0"/>
              <a:t>How do they get a chance to execution?</a:t>
            </a:r>
          </a:p>
          <a:p>
            <a:endParaRPr lang="en-US" sz="900" baseline="0" dirty="0"/>
          </a:p>
          <a:p>
            <a:r>
              <a:rPr lang="en-US" sz="900" baseline="0" dirty="0"/>
              <a:t>The SM has 2 warp schedulers.   What gets scheduled for execution on an SM are warps.  So we must deal with </a:t>
            </a:r>
            <a:r>
              <a:rPr lang="en-US" sz="900" b="1" baseline="0" dirty="0"/>
              <a:t>16 warps from 2 blocks</a:t>
            </a:r>
            <a:r>
              <a:rPr lang="en-US" sz="900" baseline="0" dirty="0"/>
              <a:t>.   </a:t>
            </a:r>
          </a:p>
          <a:p>
            <a:endParaRPr lang="en-US" sz="900" baseline="0" dirty="0"/>
          </a:p>
          <a:p>
            <a:r>
              <a:rPr lang="en-US" sz="900" baseline="0" dirty="0"/>
              <a:t>Scheduling is done based on </a:t>
            </a:r>
            <a:r>
              <a:rPr lang="en-US" sz="900" b="1" baseline="0" dirty="0" err="1"/>
              <a:t>scoreboarding</a:t>
            </a:r>
            <a:r>
              <a:rPr lang="en-US" sz="900" baseline="0" dirty="0"/>
              <a:t>:  each warp gets a score based on whether or not they have everything needed to execute (e.g. all operands, required SFU).  The schedulers work at ½ the frequency of the SPs.</a:t>
            </a:r>
            <a:endParaRPr lang="en-US" sz="900" dirty="0"/>
          </a:p>
        </p:txBody>
      </p:sp>
    </p:spTree>
    <p:extLst>
      <p:ext uri="{BB962C8B-B14F-4D97-AF65-F5344CB8AC3E}">
        <p14:creationId xmlns:p14="http://schemas.microsoft.com/office/powerpoint/2010/main" val="7696319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Thread indices are a </a:t>
            </a:r>
            <a:r>
              <a:rPr lang="en-US" sz="900" b="1" dirty="0"/>
              <a:t>convenience</a:t>
            </a:r>
            <a:r>
              <a:rPr lang="en-US" sz="900" dirty="0"/>
              <a:t> to the programmer.</a:t>
            </a:r>
          </a:p>
          <a:p>
            <a:r>
              <a:rPr lang="en-US" sz="900" dirty="0"/>
              <a:t>The actual threads are organized in a single, linear array of IDs.</a:t>
            </a:r>
          </a:p>
          <a:p>
            <a:endParaRPr lang="en-US" sz="900" dirty="0"/>
          </a:p>
          <a:p>
            <a:r>
              <a:rPr lang="en-US" sz="900" b="1" dirty="0"/>
              <a:t>This concept also very important in how threads are organized into warps</a:t>
            </a:r>
            <a:r>
              <a:rPr lang="en-US" sz="900" dirty="0"/>
              <a:t>.</a:t>
            </a:r>
          </a:p>
          <a:p>
            <a:r>
              <a:rPr lang="en-US" sz="900" dirty="0"/>
              <a:t>Warps are important because the threads in a warp proceed</a:t>
            </a:r>
            <a:r>
              <a:rPr lang="en-US" sz="900" baseline="0" dirty="0"/>
              <a:t> in lock-step fashion (implications to thread divergence, etc.).  Warps are the quantum unit of scheduling on an SM.</a:t>
            </a:r>
          </a:p>
          <a:p>
            <a:endParaRPr lang="en-US" sz="900" baseline="0" dirty="0"/>
          </a:p>
          <a:p>
            <a:r>
              <a:rPr lang="en-US" sz="900" baseline="0" dirty="0"/>
              <a:t>The index that runs faster is x, next y, slowest z.</a:t>
            </a:r>
          </a:p>
          <a:p>
            <a:endParaRPr lang="en-US" sz="900" baseline="0" dirty="0"/>
          </a:p>
          <a:p>
            <a:r>
              <a:rPr lang="en-US" sz="900" b="1" baseline="0" dirty="0"/>
              <a:t>For thread with thread index (4,2,3), the next one (for scheduling purposes) is thread with index (5,2,3)!   Not (4,2,4)</a:t>
            </a:r>
            <a:endParaRPr lang="en-US" sz="9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4153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13AAA3-62D5-40B8-9C0F-E2B6656587A4}"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r>
              <a:rPr lang="en-US" sz="900" dirty="0"/>
              <a:t>In other words, thread with ID 67 will always be in warp 2.  You can use that!</a:t>
            </a:r>
          </a:p>
          <a:p>
            <a:r>
              <a:rPr lang="en-US" sz="900" dirty="0"/>
              <a:t>    (What you probably will use is that thread IDs 66 and 67 are in the same warp)</a:t>
            </a:r>
          </a:p>
          <a:p>
            <a:r>
              <a:rPr lang="en-US" sz="900" dirty="0"/>
              <a:t>But you cannot count on, say, warp 1 to be always scheduled before</a:t>
            </a:r>
            <a:r>
              <a:rPr lang="en-US" sz="900" baseline="0" dirty="0"/>
              <a:t> warp 2!</a:t>
            </a:r>
            <a:endParaRPr lang="en-US" sz="900" dirty="0"/>
          </a:p>
        </p:txBody>
      </p:sp>
    </p:spTree>
    <p:extLst>
      <p:ext uri="{BB962C8B-B14F-4D97-AF65-F5344CB8AC3E}">
        <p14:creationId xmlns:p14="http://schemas.microsoft.com/office/powerpoint/2010/main" val="27494450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A block of 128 threads, color-coded in 4 colors (4 warps).</a:t>
            </a:r>
          </a:p>
          <a:p>
            <a:r>
              <a:rPr lang="en-US" sz="900" dirty="0"/>
              <a:t>The warps are scheduled as a unit.</a:t>
            </a:r>
          </a:p>
          <a:p>
            <a:endParaRPr lang="en-US" sz="900" dirty="0"/>
          </a:p>
          <a:p>
            <a:r>
              <a:rPr lang="en-US" sz="900" b="1" dirty="0"/>
              <a:t>It is not required to have the block size a multiple of 32, but it’s a good idea!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1484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7A5E69-27BF-48CD-B997-1D9A59AA012B}"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8418" name="Rectangle 2"/>
          <p:cNvSpPr>
            <a:spLocks noGrp="1" noRot="1" noChangeAspect="1" noChangeArrowheads="1" noTextEdit="1"/>
          </p:cNvSpPr>
          <p:nvPr>
            <p:ph type="sldImg"/>
          </p:nvPr>
        </p:nvSpPr>
        <p:spPr>
          <a:xfrm>
            <a:off x="2362200" y="547688"/>
            <a:ext cx="4875213" cy="2743200"/>
          </a:xfrm>
          <a:ln/>
        </p:spPr>
      </p:sp>
      <p:sp>
        <p:nvSpPr>
          <p:cNvPr id="188419" name="Rectangle 3"/>
          <p:cNvSpPr>
            <a:spLocks noGrp="1" noChangeArrowheads="1"/>
          </p:cNvSpPr>
          <p:nvPr>
            <p:ph type="body" idx="1"/>
          </p:nvPr>
        </p:nvSpPr>
        <p:spPr/>
        <p:txBody>
          <a:bodyPr/>
          <a:lstStyle/>
          <a:p>
            <a:r>
              <a:rPr lang="en-US" sz="900" b="1" dirty="0"/>
              <a:t>Low overhead </a:t>
            </a:r>
            <a:r>
              <a:rPr lang="en-US" sz="900" dirty="0"/>
              <a:t>for changing context (unlike</a:t>
            </a:r>
            <a:r>
              <a:rPr lang="en-US" sz="900" baseline="0" dirty="0"/>
              <a:t> CPU)</a:t>
            </a:r>
          </a:p>
          <a:p>
            <a:r>
              <a:rPr lang="en-US" sz="900" baseline="0" dirty="0"/>
              <a:t>This is because the context for each thread (e.g. registers) is already available (no need to pack/unpack this with the threads as done on the CPU).</a:t>
            </a:r>
          </a:p>
          <a:p>
            <a:endParaRPr lang="en-US" sz="900" baseline="0" dirty="0"/>
          </a:p>
          <a:p>
            <a:r>
              <a:rPr lang="en-US" sz="900" baseline="0" dirty="0"/>
              <a:t>Important to have many warps on an SM:  better chance to find one that’s ready to be executed.</a:t>
            </a:r>
          </a:p>
          <a:p>
            <a:endParaRPr lang="en-US" sz="900" baseline="0" dirty="0"/>
          </a:p>
          <a:p>
            <a:r>
              <a:rPr lang="en-US" sz="900" baseline="0" dirty="0"/>
              <a:t>Note: on old cards (Tesla) there were only 8 SPs and one scheduler:  4 cycles needed for one instruction (for one warp).    Fermi has 2 schedulers and 2x16 SPs that work at twice the frequency of the schedulers </a:t>
            </a:r>
            <a:r>
              <a:rPr lang="en-US" sz="900" baseline="0" dirty="0">
                <a:sym typeface="Wingdings" panose="05000000000000000000" pitchFamily="2" charset="2"/>
              </a:rPr>
              <a:t> 1 instruction / cycle</a:t>
            </a:r>
          </a:p>
          <a:p>
            <a:endParaRPr lang="en-US" sz="900" baseline="0" dirty="0">
              <a:sym typeface="Wingdings" panose="05000000000000000000" pitchFamily="2" charset="2"/>
            </a:endParaRPr>
          </a:p>
          <a:p>
            <a:r>
              <a:rPr lang="en-US" sz="900" baseline="0" dirty="0">
                <a:sym typeface="Wingdings" panose="05000000000000000000" pitchFamily="2" charset="2"/>
              </a:rPr>
              <a:t>This information is important because it can tell you how many warps are needed (for a particular code) to hide memory access latencies with useful computations.  In this example: 34 warps minimum.</a:t>
            </a:r>
          </a:p>
          <a:p>
            <a:r>
              <a:rPr lang="en-US" sz="900" baseline="0" dirty="0">
                <a:sym typeface="Wingdings" panose="05000000000000000000" pitchFamily="2" charset="2"/>
              </a:rPr>
              <a:t>High arithmetic intensity  fewer warps needed to hide latencies.</a:t>
            </a:r>
            <a:endParaRPr lang="en-US" sz="900" dirty="0"/>
          </a:p>
        </p:txBody>
      </p:sp>
    </p:spTree>
    <p:extLst>
      <p:ext uri="{BB962C8B-B14F-4D97-AF65-F5344CB8AC3E}">
        <p14:creationId xmlns:p14="http://schemas.microsoft.com/office/powerpoint/2010/main" val="36250239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4 function units: </a:t>
            </a:r>
          </a:p>
          <a:p>
            <a:pPr marL="171450" indent="-171450">
              <a:buFont typeface="Arial" panose="020B0604020202020204" pitchFamily="34" charset="0"/>
              <a:buChar char="•"/>
            </a:pPr>
            <a:r>
              <a:rPr lang="en-US" sz="800" dirty="0"/>
              <a:t>16 ALU/FPU (integer/single precision)</a:t>
            </a:r>
          </a:p>
          <a:p>
            <a:pPr marL="171450" indent="-171450">
              <a:buFont typeface="Arial" panose="020B0604020202020204" pitchFamily="34" charset="0"/>
              <a:buChar char="•"/>
            </a:pPr>
            <a:r>
              <a:rPr lang="en-US" sz="800" dirty="0"/>
              <a:t>16 ALU/FPU</a:t>
            </a:r>
            <a:r>
              <a:rPr lang="en-US" sz="800" baseline="0" dirty="0"/>
              <a:t> (integer/single precision)</a:t>
            </a:r>
          </a:p>
          <a:p>
            <a:pPr marL="171450" indent="-171450">
              <a:buFont typeface="Arial" panose="020B0604020202020204" pitchFamily="34" charset="0"/>
              <a:buChar char="•"/>
            </a:pPr>
            <a:r>
              <a:rPr lang="en-US" sz="800" baseline="0" dirty="0"/>
              <a:t>4 SFU (for special mathematical functions)</a:t>
            </a:r>
          </a:p>
          <a:p>
            <a:pPr marL="171450" indent="-171450">
              <a:buFont typeface="Arial" panose="020B0604020202020204" pitchFamily="34" charset="0"/>
              <a:buChar char="•"/>
            </a:pPr>
            <a:r>
              <a:rPr lang="en-US" sz="800" baseline="0" dirty="0"/>
              <a:t>16 LDST (load/store)</a:t>
            </a:r>
          </a:p>
          <a:p>
            <a:r>
              <a:rPr lang="en-US" sz="800" baseline="0" dirty="0"/>
              <a:t>For double precision: both 1 and 2 are used</a:t>
            </a:r>
          </a:p>
          <a:p>
            <a:endParaRPr lang="en-US" sz="800" baseline="0" dirty="0"/>
          </a:p>
          <a:p>
            <a:r>
              <a:rPr lang="en-US" sz="800" b="1" baseline="0" dirty="0" err="1"/>
              <a:t>Scoreboarding</a:t>
            </a:r>
            <a:r>
              <a:rPr lang="en-US" sz="800" b="1" baseline="0" dirty="0"/>
              <a:t> looks at:</a:t>
            </a:r>
          </a:p>
          <a:p>
            <a:pPr marL="171450" indent="-171450">
              <a:buFont typeface="Arial" panose="020B0604020202020204" pitchFamily="34" charset="0"/>
              <a:buChar char="•"/>
            </a:pPr>
            <a:r>
              <a:rPr lang="en-US" sz="800" b="1" baseline="0" dirty="0"/>
              <a:t>instructions being fetched/decoded</a:t>
            </a:r>
          </a:p>
          <a:p>
            <a:pPr marL="171450" indent="-171450">
              <a:buFont typeface="Arial" panose="020B0604020202020204" pitchFamily="34" charset="0"/>
              <a:buChar char="•"/>
            </a:pPr>
            <a:r>
              <a:rPr lang="en-US" sz="800" b="1" baseline="0" dirty="0"/>
              <a:t>necessary resources (operands ready?  SFU required?)</a:t>
            </a:r>
          </a:p>
          <a:p>
            <a:pPr marL="171450" indent="-171450">
              <a:buFont typeface="Arial" panose="020B0604020202020204" pitchFamily="34" charset="0"/>
              <a:buChar char="•"/>
            </a:pPr>
            <a:r>
              <a:rPr lang="en-US" sz="800" b="1" baseline="0" dirty="0"/>
              <a:t>what instruction modifies what register</a:t>
            </a:r>
          </a:p>
          <a:p>
            <a:pPr marL="171450" indent="-171450">
              <a:buFont typeface="Arial" panose="020B0604020202020204" pitchFamily="34" charset="0"/>
              <a:buChar char="•"/>
            </a:pPr>
            <a:endParaRPr lang="en-US" sz="800" baseline="0" dirty="0"/>
          </a:p>
          <a:p>
            <a:pPr marL="0" indent="0">
              <a:buFont typeface="Arial" panose="020B0604020202020204" pitchFamily="34" charset="0"/>
              <a:buNone/>
            </a:pPr>
            <a:r>
              <a:rPr lang="en-US" sz="800" baseline="0" dirty="0"/>
              <a:t>Two warps with same score are selected </a:t>
            </a:r>
            <a:r>
              <a:rPr lang="en-US" sz="800" b="1" baseline="0" dirty="0"/>
              <a:t>oldest-first</a:t>
            </a:r>
          </a:p>
          <a:p>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9445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Because</a:t>
            </a:r>
            <a:r>
              <a:rPr lang="en-US" sz="800" baseline="0" dirty="0"/>
              <a:t> there are 2 schedulers: </a:t>
            </a:r>
            <a:r>
              <a:rPr lang="en-US" sz="800" b="1" baseline="0" dirty="0"/>
              <a:t>at most 2 instructions are dispatched </a:t>
            </a:r>
            <a:r>
              <a:rPr lang="en-US" sz="800" baseline="0" dirty="0"/>
              <a:t>for execution in a cycle.</a:t>
            </a:r>
          </a:p>
          <a:p>
            <a:endParaRPr lang="en-US" sz="800" baseline="0" dirty="0"/>
          </a:p>
          <a:p>
            <a:r>
              <a:rPr lang="en-US" sz="800" baseline="0" dirty="0"/>
              <a:t>But you can have </a:t>
            </a:r>
            <a:r>
              <a:rPr lang="en-US" sz="800" b="1" baseline="0" dirty="0"/>
              <a:t>more of them being executed at any given time</a:t>
            </a:r>
            <a:r>
              <a:rPr lang="en-US" sz="800" baseline="0" dirty="0"/>
              <a:t>!   Indeed, an SFU for example needs 4 cycles to complete.  Other warps that do not require them can be executing on other FUs (ALU, FPU, LDST)</a:t>
            </a:r>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510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a:t>
            </a:r>
            <a:r>
              <a:rPr lang="en-US" baseline="0" dirty="0"/>
              <a:t> completeness: NAND + NOR</a:t>
            </a:r>
          </a:p>
          <a:p>
            <a:endParaRPr lang="en-US" baseline="0" dirty="0"/>
          </a:p>
          <a:p>
            <a:r>
              <a:rPr lang="en-US" baseline="0" dirty="0"/>
              <a:t>Also: AND + NOT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00160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dirty="0"/>
              <a:t>Do</a:t>
            </a:r>
            <a:r>
              <a:rPr lang="en-US" sz="900" baseline="0" dirty="0"/>
              <a:t> not launch N blocks each with 1 thread!</a:t>
            </a:r>
          </a:p>
          <a:p>
            <a:pPr marL="171450" indent="-171450">
              <a:buFont typeface="Arial" panose="020B0604020202020204" pitchFamily="34" charset="0"/>
              <a:buChar char="•"/>
            </a:pPr>
            <a:r>
              <a:rPr lang="en-US" sz="900" baseline="0" dirty="0"/>
              <a:t>OK, but not great, to have 32 threads in 1 block (that’s only 1 warp)</a:t>
            </a:r>
          </a:p>
          <a:p>
            <a:pPr marL="171450" indent="-171450">
              <a:buFont typeface="Arial" panose="020B0604020202020204" pitchFamily="34" charset="0"/>
              <a:buChar char="•"/>
            </a:pPr>
            <a:r>
              <a:rPr lang="en-US" sz="900" baseline="0" dirty="0"/>
              <a:t>Best: Use 128, 256 threads/block</a:t>
            </a:r>
          </a:p>
          <a:p>
            <a:endParaRPr lang="en-US" sz="900" baseline="0" dirty="0"/>
          </a:p>
          <a:p>
            <a:r>
              <a:rPr lang="en-US" sz="900" baseline="0" dirty="0"/>
              <a:t>But maximum number of threads in a block is limited by shared memory (for example – see later).  That would limit the number of blocks resident on an SM.  This may reduce occupancy.</a:t>
            </a:r>
          </a:p>
          <a:p>
            <a:endParaRPr lang="en-US" sz="900" baseline="0" dirty="0"/>
          </a:p>
          <a:p>
            <a:r>
              <a:rPr lang="en-US" sz="900" b="1" baseline="0" dirty="0"/>
              <a:t>The moral of the story:  algorithms may need to be changed for parallel computing, maybe to something that would be ridiculous to do on a sequential architecture!</a:t>
            </a:r>
          </a:p>
          <a:p>
            <a:r>
              <a:rPr lang="en-US" sz="900" b="0" baseline="0" dirty="0"/>
              <a:t>We will see this on matrix multiplication with shared memory</a:t>
            </a:r>
          </a:p>
          <a:p>
            <a:endParaRPr lang="en-US" sz="900" baseline="0" dirty="0"/>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90225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900" kern="1200" dirty="0">
                <a:solidFill>
                  <a:prstClr val="black"/>
                </a:solidFill>
                <a:latin typeface="Arial" charset="0"/>
                <a:ea typeface="+mn-ea"/>
                <a:cs typeface="Consolas" pitchFamily="49" charset="0"/>
              </a:rPr>
              <a:t>New topic related to execution scheduling</a:t>
            </a:r>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1956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Some threads in the warp follow the if branch.  The rest are idle.</a:t>
            </a:r>
          </a:p>
          <a:p>
            <a:r>
              <a:rPr lang="en-US" sz="900" dirty="0"/>
              <a:t>Some</a:t>
            </a:r>
            <a:r>
              <a:rPr lang="en-US" sz="900" baseline="0" dirty="0"/>
              <a:t> threads in the warp follow the else branch. The rest are idle.</a:t>
            </a:r>
          </a:p>
          <a:p>
            <a:endParaRPr lang="en-US" sz="90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27212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aseline="0" dirty="0"/>
              <a:t>You do not need to understand this to write code that runs </a:t>
            </a:r>
            <a:r>
              <a:rPr lang="en-US" sz="800" b="1" baseline="0" dirty="0"/>
              <a:t>correctly</a:t>
            </a:r>
            <a:r>
              <a:rPr lang="en-US" sz="800" baseline="0" dirty="0"/>
              <a:t>.  The system handles this.</a:t>
            </a:r>
          </a:p>
          <a:p>
            <a:r>
              <a:rPr lang="en-US" sz="800" baseline="0" dirty="0"/>
              <a:t>You need to worry about this for code that is </a:t>
            </a:r>
            <a:r>
              <a:rPr lang="en-US" sz="800" b="1" baseline="0" dirty="0"/>
              <a:t>performant</a:t>
            </a:r>
            <a:r>
              <a:rPr lang="en-US" sz="800" baseline="0" dirty="0"/>
              <a:t>.</a:t>
            </a:r>
            <a:endParaRPr lang="en-US" sz="800" dirty="0"/>
          </a:p>
          <a:p>
            <a:endParaRPr lang="en-US" sz="800" dirty="0"/>
          </a:p>
          <a:p>
            <a:r>
              <a:rPr lang="en-US" sz="800" dirty="0"/>
              <a:t>Thread divergence is why NVIDIA calls their execution model </a:t>
            </a:r>
            <a:r>
              <a:rPr lang="en-US" sz="800" b="1" dirty="0"/>
              <a:t>SIMT</a:t>
            </a:r>
            <a:r>
              <a:rPr lang="en-US" sz="800" dirty="0"/>
              <a:t>.   Subtle difference</a:t>
            </a:r>
            <a:r>
              <a:rPr lang="en-US" sz="800" baseline="0" dirty="0"/>
              <a:t> from </a:t>
            </a:r>
            <a:r>
              <a:rPr lang="en-US" sz="800" b="1" baseline="0" dirty="0"/>
              <a:t>SIMD</a:t>
            </a:r>
            <a:r>
              <a:rPr lang="en-US" sz="800" baseline="0" dirty="0"/>
              <a:t>:  SIMT is SIMD for as long as the threads in a warp execute in lockstep mode; slightly different when threads diverge.</a:t>
            </a:r>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453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Note</a:t>
            </a:r>
            <a:r>
              <a:rPr lang="en-US" sz="800" dirty="0"/>
              <a:t>: </a:t>
            </a:r>
          </a:p>
          <a:p>
            <a:pPr marL="171450" indent="-171450">
              <a:buFont typeface="Arial" panose="020B0604020202020204" pitchFamily="34" charset="0"/>
              <a:buChar char="•"/>
            </a:pPr>
            <a:r>
              <a:rPr lang="en-US" sz="800" dirty="0"/>
              <a:t>the presence of an if/else statement in a kernel function is not a problem by itself.</a:t>
            </a:r>
          </a:p>
          <a:p>
            <a:pPr marL="171450" indent="-171450">
              <a:buFont typeface="Arial" panose="020B0604020202020204" pitchFamily="34" charset="0"/>
              <a:buChar char="•"/>
            </a:pPr>
            <a:r>
              <a:rPr lang="en-US" sz="800" dirty="0"/>
              <a:t>thread</a:t>
            </a:r>
            <a:r>
              <a:rPr lang="en-US" sz="800" baseline="0" dirty="0"/>
              <a:t> divergence concerns only divergence of threads </a:t>
            </a:r>
            <a:r>
              <a:rPr lang="en-US" sz="800" b="1" baseline="0" dirty="0"/>
              <a:t>within</a:t>
            </a:r>
            <a:r>
              <a:rPr lang="en-US" sz="800" baseline="0" dirty="0"/>
              <a:t> a warp!</a:t>
            </a:r>
          </a:p>
          <a:p>
            <a:pPr marL="171450" indent="-171450">
              <a:buFont typeface="Arial" panose="020B0604020202020204" pitchFamily="34" charset="0"/>
              <a:buChar char="•"/>
            </a:pPr>
            <a:endParaRPr lang="en-US" sz="800" baseline="0" dirty="0"/>
          </a:p>
          <a:p>
            <a:pPr marL="0" indent="0">
              <a:buFont typeface="Arial" panose="020B0604020202020204" pitchFamily="34" charset="0"/>
              <a:buNone/>
            </a:pPr>
            <a:r>
              <a:rPr lang="en-US" sz="800" baseline="0" dirty="0"/>
              <a:t>Even for threads diverging inside a warp, in special situations (short sequences), the compiler can modify the code to remove thread divergence: all threads in a warp execute the same instructions, but some of those are replaced by the compiler with no-ops which do not write memory or registers. </a:t>
            </a:r>
            <a:r>
              <a:rPr lang="en-US" sz="800" baseline="0" dirty="0">
                <a:sym typeface="Wingdings" panose="05000000000000000000" pitchFamily="2" charset="2"/>
              </a:rPr>
              <a:t> acceptable penalty hit</a:t>
            </a:r>
            <a:endParaRPr lang="en-US" sz="800" dirty="0"/>
          </a:p>
          <a:p>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89457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Independent thread scheduling in Volta ensures that even if a thread T0 currently holds the lock for node A, another thread T1 in the same warp can successfully wait for the lock to become available without impeding the progress of thread T0. Note, however, that because active threads in a warp execute together, threads spinning on a lock may degrade the performance of the thread holding the lock.</a:t>
            </a:r>
          </a:p>
          <a:p>
            <a:endParaRPr lang="en-US" dirty="0"/>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 is also important to note that the use of a per-node lock in the above example is critical for performance on the GPU. Traditional doubly-linked list implementations may use a coarse- grained lock that provides exclusive access to the entire structure, rather than separately protecting individual nodes. This approach typically leads to poor performance in applications with many threads—Volta may have up to 163,840 concurrent threads—caused by extremely high contention for the lock. By using a fine-grained lock on each node, the average per-node contention in large lists will usually be low except under certain pathological node insertion patterns.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97439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05780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36AD9-60E1-43B5-A8A9-635E224059A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xfrm>
            <a:off x="1240732" y="3330172"/>
            <a:ext cx="6814939" cy="3155144"/>
          </a:xfrm>
        </p:spPr>
        <p:txBody>
          <a:bodyPr/>
          <a:lstStyle/>
          <a:p>
            <a:r>
              <a:rPr lang="en-US" dirty="0"/>
              <a:t>Global, constant, and texture memory spaces are persistent across kernels called by the same application.</a:t>
            </a:r>
          </a:p>
          <a:p>
            <a:r>
              <a:rPr lang="en-US" dirty="0"/>
              <a:t>“surface” memory is like “texture”, except that the former can be written (“texture” can only be read)</a:t>
            </a:r>
          </a:p>
        </p:txBody>
      </p:sp>
    </p:spTree>
    <p:extLst>
      <p:ext uri="{BB962C8B-B14F-4D97-AF65-F5344CB8AC3E}">
        <p14:creationId xmlns:p14="http://schemas.microsoft.com/office/powerpoint/2010/main" val="26510180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407584-AEE0-4EB4-885F-7A0D071837F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898" name="Rectangle 2"/>
          <p:cNvSpPr>
            <a:spLocks noGrp="1" noRot="1" noChangeAspect="1" noChangeArrowheads="1" noTextEdit="1"/>
          </p:cNvSpPr>
          <p:nvPr>
            <p:ph type="sldImg"/>
          </p:nvPr>
        </p:nvSpPr>
        <p:spPr>
          <a:xfrm>
            <a:off x="2311400" y="525463"/>
            <a:ext cx="4672013" cy="2628900"/>
          </a:xfrm>
          <a:ln/>
        </p:spPr>
      </p:sp>
      <p:sp>
        <p:nvSpPr>
          <p:cNvPr id="2088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980992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also </a:t>
            </a:r>
            <a:r>
              <a:rPr lang="en-US" dirty="0">
                <a:hlinkClick r:id="rId3"/>
              </a:rPr>
              <a:t>https://devtalk.nvidia.com/default/topic/491309/int-vs-short-vs-char-in-kernels/</a:t>
            </a:r>
            <a:r>
              <a:rPr lang="en-US" dirty="0"/>
              <a: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10F1B-C815-4D63-837F-DE9BF80525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636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idea:  combine simpler blocks to get a more complex block</a:t>
            </a:r>
          </a:p>
          <a:p>
            <a:r>
              <a:rPr lang="en-US" dirty="0"/>
              <a:t>Throw in a </a:t>
            </a:r>
            <a:r>
              <a:rPr lang="en-US" b="1" dirty="0"/>
              <a:t>multiplexor</a:t>
            </a:r>
            <a:r>
              <a:rPr lang="en-US" dirty="0"/>
              <a:t> (a “selector”) and you can build a more complex “LEGO brick”, a COMBO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1D61-D015-4274-B894-314414003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201640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B8CE96-CEAD-4E1C-BAAD-114F07E0F44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010" name="Rectangle 2"/>
          <p:cNvSpPr>
            <a:spLocks noGrp="1" noRot="1" noChangeAspect="1" noChangeArrowheads="1" noTextEdit="1"/>
          </p:cNvSpPr>
          <p:nvPr>
            <p:ph type="sldImg"/>
          </p:nvPr>
        </p:nvSpPr>
        <p:spPr>
          <a:xfrm>
            <a:off x="2311400" y="525463"/>
            <a:ext cx="4672013" cy="2628900"/>
          </a:xfrm>
          <a:ln/>
        </p:spPr>
      </p:sp>
      <p:sp>
        <p:nvSpPr>
          <p:cNvPr id="299011" name="Rectangle 3"/>
          <p:cNvSpPr>
            <a:spLocks noGrp="1" noChangeArrowheads="1"/>
          </p:cNvSpPr>
          <p:nvPr>
            <p:ph type="body" idx="1"/>
          </p:nvPr>
        </p:nvSpPr>
        <p:spPr>
          <a:xfrm>
            <a:off x="1240733" y="3330173"/>
            <a:ext cx="6814939" cy="3155144"/>
          </a:xfrm>
        </p:spPr>
        <p:txBody>
          <a:bodyPr/>
          <a:lstStyle/>
          <a:p>
            <a:r>
              <a:rPr lang="en-US"/>
              <a:t>Global, constant, and texture memory spaces are persistent across kernels called by the same application.</a:t>
            </a:r>
          </a:p>
        </p:txBody>
      </p:sp>
    </p:spTree>
    <p:extLst>
      <p:ext uri="{BB962C8B-B14F-4D97-AF65-F5344CB8AC3E}">
        <p14:creationId xmlns:p14="http://schemas.microsoft.com/office/powerpoint/2010/main" val="229595423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The previous plot is bandwidth for </a:t>
            </a:r>
            <a:r>
              <a:rPr lang="en-US" sz="1000" b="1" dirty="0"/>
              <a:t>moving data from/to global memory</a:t>
            </a:r>
            <a:r>
              <a:rPr lang="en-US" sz="1000" dirty="0"/>
              <a:t>.</a:t>
            </a:r>
          </a:p>
          <a:p>
            <a:r>
              <a:rPr lang="en-US" sz="1000" dirty="0"/>
              <a:t>Each SM has local L1 cache (shared</a:t>
            </a:r>
            <a:r>
              <a:rPr lang="en-US" sz="1000" baseline="0" dirty="0"/>
              <a:t> with shared memory, ratio under user control).</a:t>
            </a:r>
          </a:p>
          <a:p>
            <a:endParaRPr lang="en-US" sz="1000" baseline="0" dirty="0"/>
          </a:p>
          <a:p>
            <a:r>
              <a:rPr lang="en-US" sz="1000" baseline="0" dirty="0"/>
              <a:t>Fermi default: 48 KB shared / 16 KB L1 cache (can also do16/48)</a:t>
            </a:r>
          </a:p>
          <a:p>
            <a:r>
              <a:rPr lang="en-US" sz="1000" baseline="0" dirty="0"/>
              <a:t>Kepler: 48/16, 32/32, 16/48</a:t>
            </a:r>
          </a:p>
          <a:p>
            <a:endParaRPr lang="en-US" sz="1000" baseline="0" dirty="0"/>
          </a:p>
          <a:p>
            <a:r>
              <a:rPr lang="en-US" sz="1000" baseline="0" dirty="0"/>
              <a:t>Difference: </a:t>
            </a:r>
            <a:r>
              <a:rPr lang="en-US" sz="1000" b="1" baseline="0" dirty="0"/>
              <a:t>shared memory is controlled by the user</a:t>
            </a:r>
            <a:r>
              <a:rPr lang="en-US" sz="1000" baseline="0" dirty="0"/>
              <a:t>.  L1 cache use is automatic.   If you do not use shared memory, increase the chunk for L1 cache to allow the hardware to leverage it.</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57CD3-0AAD-47D4-AA49-9D7CA2CEB4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65147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84583-C15A-4014-9BE9-EE4B9EF87EA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9949697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BE07BD-EFCB-4683-B25B-AE776B37BC0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673572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179C55-A364-4D60-A4F4-DD7570001B3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p:txBody>
          <a:bodyPr/>
          <a:lstStyle/>
          <a:p>
            <a:r>
              <a:rPr lang="en-US" dirty="0" err="1"/>
              <a:t>PCIe</a:t>
            </a:r>
            <a:r>
              <a:rPr lang="en-US" dirty="0"/>
              <a:t> 4.0 16X  (expected 2017) </a:t>
            </a:r>
            <a:r>
              <a:rPr lang="en-US" dirty="0">
                <a:sym typeface="Wingdings" panose="05000000000000000000" pitchFamily="2" charset="2"/>
              </a:rPr>
              <a:t> almost 32 GB/s</a:t>
            </a:r>
          </a:p>
          <a:p>
            <a:r>
              <a:rPr lang="en-US" dirty="0" err="1">
                <a:sym typeface="Wingdings" panose="05000000000000000000" pitchFamily="2" charset="2"/>
              </a:rPr>
              <a:t>NVLink</a:t>
            </a:r>
            <a:r>
              <a:rPr lang="en-US" dirty="0">
                <a:sym typeface="Wingdings" panose="05000000000000000000" pitchFamily="2" charset="2"/>
              </a:rPr>
              <a:t> (available on Pascal)  5-12 times faster than </a:t>
            </a:r>
            <a:r>
              <a:rPr lang="en-US" dirty="0" err="1">
                <a:sym typeface="Wingdings" panose="05000000000000000000" pitchFamily="2" charset="2"/>
              </a:rPr>
              <a:t>PCIe</a:t>
            </a:r>
            <a:r>
              <a:rPr lang="en-US" dirty="0">
                <a:sym typeface="Wingdings" panose="05000000000000000000" pitchFamily="2" charset="2"/>
              </a:rPr>
              <a:t> 3.0</a:t>
            </a:r>
            <a:endParaRPr lang="en-US" dirty="0"/>
          </a:p>
        </p:txBody>
      </p:sp>
    </p:spTree>
    <p:extLst>
      <p:ext uri="{BB962C8B-B14F-4D97-AF65-F5344CB8AC3E}">
        <p14:creationId xmlns:p14="http://schemas.microsoft.com/office/powerpoint/2010/main" val="224351402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FF884A-615C-4E9B-BA93-E916DCDD611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p:txBody>
          <a:bodyPr/>
          <a:lstStyle/>
          <a:p>
            <a:r>
              <a:rPr lang="en-US" sz="1000" dirty="0"/>
              <a:t>Note:  copy</a:t>
            </a:r>
            <a:r>
              <a:rPr lang="en-US" sz="1000" baseline="0" dirty="0"/>
              <a:t> values in constant memory (from the host) using </a:t>
            </a:r>
            <a:r>
              <a:rPr lang="en-US" sz="1000" baseline="0" dirty="0" err="1"/>
              <a:t>cudaMemcpyToSymbol</a:t>
            </a:r>
            <a:endParaRPr lang="en-US" sz="1000" baseline="0" dirty="0"/>
          </a:p>
          <a:p>
            <a:endParaRPr lang="en-US" sz="1000" baseline="0" dirty="0"/>
          </a:p>
          <a:p>
            <a:r>
              <a:rPr lang="en-US" sz="1000" baseline="0" dirty="0"/>
              <a:t>Example:</a:t>
            </a:r>
          </a:p>
          <a:p>
            <a:r>
              <a:rPr lang="en-US" sz="1000" baseline="0" dirty="0">
                <a:latin typeface="Consolas" panose="020B0609020204030204" pitchFamily="49" charset="0"/>
              </a:rPr>
              <a:t>__device__ __constant__ </a:t>
            </a:r>
            <a:r>
              <a:rPr lang="en-US" sz="1000" baseline="0" dirty="0" err="1">
                <a:latin typeface="Consolas" panose="020B0609020204030204" pitchFamily="49" charset="0"/>
              </a:rPr>
              <a:t>pivalue</a:t>
            </a:r>
            <a:r>
              <a:rPr lang="en-US" sz="1000" baseline="0" dirty="0">
                <a:latin typeface="Consolas" panose="020B0609020204030204" pitchFamily="49" charset="0"/>
              </a:rPr>
              <a:t>;</a:t>
            </a:r>
          </a:p>
          <a:p>
            <a:r>
              <a:rPr lang="en-US" sz="1000" baseline="0" dirty="0">
                <a:latin typeface="Consolas" panose="020B0609020204030204" pitchFamily="49" charset="0"/>
              </a:rPr>
              <a:t>float foo = 3.14159f;</a:t>
            </a:r>
          </a:p>
          <a:p>
            <a:r>
              <a:rPr lang="en-US" sz="1000" baseline="0" dirty="0" err="1">
                <a:latin typeface="Consolas" panose="020B0609020204030204" pitchFamily="49" charset="0"/>
              </a:rPr>
              <a:t>cudaMemcpyToSymbol</a:t>
            </a:r>
            <a:r>
              <a:rPr lang="en-US" sz="1000" baseline="0" dirty="0">
                <a:latin typeface="Consolas" panose="020B0609020204030204" pitchFamily="49" charset="0"/>
              </a:rPr>
              <a:t>(&amp;</a:t>
            </a:r>
            <a:r>
              <a:rPr lang="en-US" sz="1000" baseline="0" dirty="0" err="1">
                <a:latin typeface="Consolas" panose="020B0609020204030204" pitchFamily="49" charset="0"/>
              </a:rPr>
              <a:t>pivalue</a:t>
            </a:r>
            <a:r>
              <a:rPr lang="en-US" sz="1000" baseline="0" dirty="0">
                <a:latin typeface="Consolas" panose="020B0609020204030204" pitchFamily="49" charset="0"/>
              </a:rPr>
              <a:t>, &amp;foo, </a:t>
            </a:r>
            <a:r>
              <a:rPr lang="en-US" sz="1000" baseline="0" dirty="0" err="1">
                <a:latin typeface="Consolas" panose="020B0609020204030204" pitchFamily="49" charset="0"/>
              </a:rPr>
              <a:t>sizeof</a:t>
            </a:r>
            <a:r>
              <a:rPr lang="en-US" sz="1000" baseline="0" dirty="0">
                <a:latin typeface="Consolas" panose="020B0609020204030204" pitchFamily="49" charset="0"/>
              </a:rPr>
              <a:t>(float));</a:t>
            </a:r>
            <a:endParaRPr lang="en-US" sz="1000" dirty="0">
              <a:latin typeface="Consolas" panose="020B0609020204030204" pitchFamily="49" charset="0"/>
            </a:endParaRPr>
          </a:p>
        </p:txBody>
      </p:sp>
    </p:spTree>
    <p:extLst>
      <p:ext uri="{BB962C8B-B14F-4D97-AF65-F5344CB8AC3E}">
        <p14:creationId xmlns:p14="http://schemas.microsoft.com/office/powerpoint/2010/main" val="39922836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E75B10-DF6D-4DA6-9C62-4181DA28B18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r>
              <a:rPr lang="en-US" sz="800" dirty="0"/>
              <a:t>Take away message: organize your code to use as much as possible the faster memory:</a:t>
            </a:r>
          </a:p>
          <a:p>
            <a:pPr marL="171450" indent="-171450">
              <a:buFont typeface="Arial" panose="020B0604020202020204" pitchFamily="34" charset="0"/>
              <a:buChar char="•"/>
            </a:pPr>
            <a:r>
              <a:rPr lang="en-US" sz="800" dirty="0"/>
              <a:t>keep in mind the relative access times (some of these change with new hardware)</a:t>
            </a:r>
          </a:p>
          <a:p>
            <a:pPr marL="171450" indent="-171450">
              <a:buFont typeface="Arial" panose="020B0604020202020204" pitchFamily="34" charset="0"/>
              <a:buChar char="•"/>
            </a:pPr>
            <a:r>
              <a:rPr lang="en-US" sz="800" dirty="0"/>
              <a:t>be careful how you organize data and what data you bring</a:t>
            </a:r>
            <a:r>
              <a:rPr lang="en-US" sz="800" baseline="0" dirty="0"/>
              <a:t> over (do not duplicate information)</a:t>
            </a:r>
          </a:p>
          <a:p>
            <a:pPr marL="171450" indent="-171450">
              <a:buFont typeface="Arial" panose="020B0604020202020204" pitchFamily="34" charset="0"/>
              <a:buChar char="•"/>
            </a:pPr>
            <a:endParaRPr lang="en-US" sz="800" baseline="0" dirty="0"/>
          </a:p>
          <a:p>
            <a:pPr marL="0" indent="0">
              <a:buFont typeface="Arial" panose="020B0604020202020204" pitchFamily="34" charset="0"/>
              <a:buNone/>
            </a:pPr>
            <a:r>
              <a:rPr lang="en-US" sz="800" baseline="0" dirty="0"/>
              <a:t>Recall:</a:t>
            </a:r>
          </a:p>
          <a:p>
            <a:pPr marL="171450" indent="-171450">
              <a:buFont typeface="Arial" panose="020B0604020202020204" pitchFamily="34" charset="0"/>
              <a:buChar char="•"/>
            </a:pPr>
            <a:r>
              <a:rPr lang="en-US" sz="800" baseline="0" dirty="0"/>
              <a:t>GPUs have much larger register files than a CPU</a:t>
            </a:r>
          </a:p>
          <a:p>
            <a:pPr marL="171450" indent="-171450">
              <a:buFont typeface="Arial" panose="020B0604020202020204" pitchFamily="34" charset="0"/>
              <a:buChar char="•"/>
            </a:pPr>
            <a:r>
              <a:rPr lang="en-US" sz="800" baseline="0" dirty="0"/>
              <a:t>64K registers (each one word, i.e. 32 bits) per SM on Pascal</a:t>
            </a:r>
          </a:p>
          <a:p>
            <a:pPr marL="171450" indent="-171450">
              <a:buFont typeface="Arial" panose="020B0604020202020204" pitchFamily="34" charset="0"/>
              <a:buChar char="•"/>
            </a:pPr>
            <a:r>
              <a:rPr lang="en-US" sz="800" baseline="0" dirty="0"/>
              <a:t>But you can also have up to 2048 threads resident per SM</a:t>
            </a:r>
          </a:p>
          <a:p>
            <a:pPr marL="171450" indent="-171450">
              <a:buFont typeface="Arial" panose="020B0604020202020204" pitchFamily="34" charset="0"/>
              <a:buChar char="•"/>
            </a:pPr>
            <a:r>
              <a:rPr lang="en-US" sz="800" baseline="0" dirty="0"/>
              <a:t>So you end up with just 32 registers per thread!</a:t>
            </a:r>
          </a:p>
          <a:p>
            <a:pPr marL="171450" indent="-171450">
              <a:buFont typeface="Arial" panose="020B0604020202020204" pitchFamily="34" charset="0"/>
              <a:buChar char="•"/>
            </a:pPr>
            <a:r>
              <a:rPr lang="en-US" sz="800" baseline="0" dirty="0"/>
              <a:t>In fact, NVIDIA sets an upper limit of 255 registers/thread</a:t>
            </a:r>
          </a:p>
        </p:txBody>
      </p:sp>
    </p:spTree>
    <p:extLst>
      <p:ext uri="{BB962C8B-B14F-4D97-AF65-F5344CB8AC3E}">
        <p14:creationId xmlns:p14="http://schemas.microsoft.com/office/powerpoint/2010/main" val="317703761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863DB3-7B71-49CA-B25D-EAA49480617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r>
              <a:rPr lang="en-US" sz="1050" dirty="0"/>
              <a:t>Back in the day (Tesla C1060):</a:t>
            </a:r>
            <a:r>
              <a:rPr lang="en-US" sz="1050" baseline="0" dirty="0"/>
              <a:t> global memory was not cached</a:t>
            </a:r>
            <a:endParaRPr lang="en-US" sz="1050" dirty="0"/>
          </a:p>
        </p:txBody>
      </p:sp>
    </p:spTree>
    <p:extLst>
      <p:ext uri="{BB962C8B-B14F-4D97-AF65-F5344CB8AC3E}">
        <p14:creationId xmlns:p14="http://schemas.microsoft.com/office/powerpoint/2010/main" val="4570642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DC1405-2A0C-427C-90B9-E5E96BB7F7F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a:xfrm>
            <a:off x="1240732" y="3330172"/>
            <a:ext cx="6814939" cy="3155144"/>
          </a:xfrm>
        </p:spPr>
        <p:txBody>
          <a:bodyPr/>
          <a:lstStyle/>
          <a:p>
            <a:endParaRPr lang="en-US"/>
          </a:p>
        </p:txBody>
      </p:sp>
    </p:spTree>
    <p:extLst>
      <p:ext uri="{BB962C8B-B14F-4D97-AF65-F5344CB8AC3E}">
        <p14:creationId xmlns:p14="http://schemas.microsoft.com/office/powerpoint/2010/main" val="34757280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7EDB3-0742-46F8-9863-B6B1894BE0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6658" name="Rectangle 2"/>
          <p:cNvSpPr>
            <a:spLocks noGrp="1" noRot="1" noChangeAspect="1" noChangeArrowheads="1" noTextEdit="1"/>
          </p:cNvSpPr>
          <p:nvPr>
            <p:ph type="sldImg"/>
          </p:nvPr>
        </p:nvSpPr>
        <p:spPr>
          <a:ln/>
        </p:spPr>
      </p:sp>
      <p:sp>
        <p:nvSpPr>
          <p:cNvPr id="966659" name="Rectangle 3"/>
          <p:cNvSpPr>
            <a:spLocks noGrp="1" noChangeArrowheads="1"/>
          </p:cNvSpPr>
          <p:nvPr>
            <p:ph type="body" idx="1"/>
          </p:nvPr>
        </p:nvSpPr>
        <p:spPr/>
        <p:txBody>
          <a:bodyPr/>
          <a:lstStyle/>
          <a:p>
            <a:r>
              <a:rPr lang="en-US" sz="900" dirty="0"/>
              <a:t>Here we will use a bus instead of a bunch of cars to bring over data from memory.</a:t>
            </a:r>
          </a:p>
          <a:p>
            <a:endParaRPr lang="en-US" sz="900" dirty="0"/>
          </a:p>
          <a:p>
            <a:r>
              <a:rPr lang="en-US" sz="900" dirty="0"/>
              <a:t>Savings come from the fact that bandwidth to accessing shared memory is ~10 better than global memory.</a:t>
            </a:r>
          </a:p>
          <a:p>
            <a:endParaRPr lang="en-US" sz="900" dirty="0"/>
          </a:p>
          <a:p>
            <a:r>
              <a:rPr lang="en-US" sz="900" dirty="0"/>
              <a:t>Thread synchronization becomes crucial to avoid race conditions</a:t>
            </a:r>
          </a:p>
        </p:txBody>
      </p:sp>
    </p:spTree>
    <p:extLst>
      <p:ext uri="{BB962C8B-B14F-4D97-AF65-F5344CB8AC3E}">
        <p14:creationId xmlns:p14="http://schemas.microsoft.com/office/powerpoint/2010/main" val="578994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161086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pedition2SidedReferenc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627272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xpeditionRightSidedCredi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normAutofit/>
          </a:bodyPr>
          <a:lstStyle>
            <a:lvl1pPr algn="l" defTabSz="914400" rtl="0" eaLnBrk="1" latinLnBrk="0" hangingPunct="1">
              <a:lnSpc>
                <a:spcPct val="90000"/>
              </a:lnSpc>
              <a:spcBef>
                <a:spcPct val="0"/>
              </a:spcBef>
              <a:buNone/>
              <a:defRPr lang="en-US" sz="3600" kern="1200" dirty="0">
                <a:solidFill>
                  <a:schemeClr val="accent2">
                    <a:lumMod val="50000"/>
                  </a:schemeClr>
                </a:solidFill>
                <a:latin typeface="+mj-lt"/>
                <a:ea typeface="+mj-ea"/>
                <a:cs typeface="+mj-cs"/>
              </a:defRPr>
            </a:lvl1pPr>
          </a:lstStyle>
          <a:p>
            <a:r>
              <a:rPr lang="en-US" dirty="0"/>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437918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xpeditionRightSide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normAutofit/>
          </a:bodyPr>
          <a:lstStyle>
            <a:lvl1pPr algn="l" defTabSz="914400" rtl="0" eaLnBrk="1" latinLnBrk="0" hangingPunct="1">
              <a:lnSpc>
                <a:spcPct val="90000"/>
              </a:lnSpc>
              <a:spcBef>
                <a:spcPct val="0"/>
              </a:spcBef>
              <a:buNone/>
              <a:defRPr lang="en-US" sz="3600" kern="1200" dirty="0">
                <a:solidFill>
                  <a:schemeClr val="accent2">
                    <a:lumMod val="50000"/>
                  </a:schemeClr>
                </a:solidFill>
                <a:latin typeface="+mj-lt"/>
                <a:ea typeface="+mj-ea"/>
                <a:cs typeface="+mj-cs"/>
              </a:defRPr>
            </a:lvl1pPr>
          </a:lstStyle>
          <a:p>
            <a:r>
              <a:rPr lang="en-US" dirty="0"/>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4485713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8309252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837357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124116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SideCodeHalfBanner">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1952" cy="823393"/>
          </a:xfrm>
        </p:spPr>
        <p:txBody>
          <a:bodyPr/>
          <a:lstStyle/>
          <a:p>
            <a:r>
              <a:rPr lang="en-US"/>
              <a:t>Click to edit Master title style</a:t>
            </a:r>
          </a:p>
        </p:txBody>
      </p:sp>
      <p:sp>
        <p:nvSpPr>
          <p:cNvPr id="3" name="Content Placeholder 2"/>
          <p:cNvSpPr>
            <a:spLocks noGrp="1"/>
          </p:cNvSpPr>
          <p:nvPr>
            <p:ph sz="half" idx="1"/>
          </p:nvPr>
        </p:nvSpPr>
        <p:spPr>
          <a:xfrm>
            <a:off x="380674" y="1331844"/>
            <a:ext cx="5631278" cy="49865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4511786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0066635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1313095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594528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2175460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886298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060724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New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9606" y="3906981"/>
            <a:ext cx="7588332" cy="823393"/>
          </a:xfrm>
        </p:spPr>
        <p:txBody>
          <a:bodyPr/>
          <a:lstStyle>
            <a:lvl1pPr>
              <a:defRPr/>
            </a:lvl1pPr>
          </a:lstStyle>
          <a:p>
            <a:r>
              <a:rPr lang="en-US" dirty="0"/>
              <a:t>New Section</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0938746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7689050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4696546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651276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2748715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1898422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0824393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143165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6714344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iz_OneSideCod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3545364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iz_TitleOnl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192719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3152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71902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Tree>
    <p:extLst>
      <p:ext uri="{BB962C8B-B14F-4D97-AF65-F5344CB8AC3E}">
        <p14:creationId xmlns:p14="http://schemas.microsoft.com/office/powerpoint/2010/main" val="3237295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095830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154516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740409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fld id="{67D2203D-769A-4D5A-AE4C-EA73FDE6A130}" type="slidenum">
              <a:rPr lang="en-US" smtClean="0"/>
              <a:t>‹#›</a:t>
            </a:fld>
            <a:endParaRPr lang="en-US"/>
          </a:p>
        </p:txBody>
      </p:sp>
      <p:sp>
        <p:nvSpPr>
          <p:cNvPr id="7" name="Rectangle 6"/>
          <p:cNvSpPr/>
          <p:nvPr userDrawn="1"/>
        </p:nvSpPr>
        <p:spPr>
          <a:xfrm>
            <a:off x="5164182" y="6656478"/>
            <a:ext cx="1570401" cy="215444"/>
          </a:xfrm>
          <a:prstGeom prst="rect">
            <a:avLst/>
          </a:prstGeom>
        </p:spPr>
        <p:txBody>
          <a:bodyPr wrap="square">
            <a:spAutoFit/>
          </a:bodyPr>
          <a:lstStyle/>
          <a:p>
            <a:r>
              <a:rPr lang="en-US" sz="800"/>
              <a:t>University of </a:t>
            </a:r>
            <a:r>
              <a:rPr lang="en-US" sz="800">
                <a:solidFill>
                  <a:srgbClr val="C00000"/>
                </a:solidFill>
              </a:rPr>
              <a:t>Wisconsin</a:t>
            </a:r>
            <a:r>
              <a:rPr lang="en-US" sz="800"/>
              <a:t>-Madison</a:t>
            </a:r>
          </a:p>
        </p:txBody>
      </p:sp>
    </p:spTree>
    <p:extLst>
      <p:ext uri="{BB962C8B-B14F-4D97-AF65-F5344CB8AC3E}">
        <p14:creationId xmlns:p14="http://schemas.microsoft.com/office/powerpoint/2010/main" val="37038167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docs.nvidia.com/cuda/cuda-c-programming-guide/index.html" TargetMode="External"/><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NUL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4.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3.xml"/><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1.xml"/><Relationship Id="rId1" Type="http://schemas.openxmlformats.org/officeDocument/2006/relationships/tags" Target="../tags/tag2.xml"/><Relationship Id="rId5" Type="http://schemas.openxmlformats.org/officeDocument/2006/relationships/image" Target="../media/image3800.png"/><Relationship Id="rId4" Type="http://schemas.openxmlformats.org/officeDocument/2006/relationships/image" Target="../media/image48.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1.xml"/></Relationships>
</file>

<file path=ppt/slides/_rels/slide1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https://uwmadison.box.com/s/gafusx8uwkb53b2mrnfn8qgfz39t9isv" TargetMode="External"/><Relationship Id="rId1" Type="http://schemas.openxmlformats.org/officeDocument/2006/relationships/slideLayout" Target="../slideLayouts/slideLayout23.xml"/><Relationship Id="rId4" Type="http://schemas.openxmlformats.org/officeDocument/2006/relationships/image" Target="../media/image49.emf"/></Relationships>
</file>

<file path=ppt/slides/_rels/slide12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8.xml"/><Relationship Id="rId1" Type="http://schemas.openxmlformats.org/officeDocument/2006/relationships/slideLayout" Target="../slideLayouts/slideLayout21.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1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9.xml"/><Relationship Id="rId4" Type="http://schemas.openxmlformats.org/officeDocument/2006/relationships/image" Target="../media/image5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NULL"/><Relationship Id="rId1" Type="http://schemas.openxmlformats.org/officeDocument/2006/relationships/slideLayout" Target="../slideLayouts/slideLayout17.xml"/></Relationships>
</file>

<file path=ppt/slides/_rels/slide1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NULL"/><Relationship Id="rId1" Type="http://schemas.openxmlformats.org/officeDocument/2006/relationships/slideLayout" Target="../slideLayouts/slideLayout17.xml"/><Relationship Id="rId4" Type="http://schemas.openxmlformats.org/officeDocument/2006/relationships/image" Target="../media/image56.png"/></Relationships>
</file>

<file path=ppt/slides/_rels/slide1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5.xml"/><Relationship Id="rId1" Type="http://schemas.openxmlformats.org/officeDocument/2006/relationships/slideLayout" Target="../slideLayouts/slideLayout17.xml"/><Relationship Id="rId5" Type="http://schemas.openxmlformats.org/officeDocument/2006/relationships/image" Target="../media/image58.png"/><Relationship Id="rId4" Type="http://schemas.openxmlformats.org/officeDocument/2006/relationships/image" Target="../media/image57.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7.xml"/><Relationship Id="rId1" Type="http://schemas.openxmlformats.org/officeDocument/2006/relationships/slideLayout" Target="../slideLayouts/slideLayout2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1.xml"/><Relationship Id="rId1" Type="http://schemas.openxmlformats.org/officeDocument/2006/relationships/slideLayout" Target="../slideLayouts/slideLayout21.xml"/></Relationships>
</file>

<file path=ppt/slides/_rels/slide15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2.xml"/><Relationship Id="rId1" Type="http://schemas.openxmlformats.org/officeDocument/2006/relationships/slideLayout" Target="../slideLayouts/slideLayout2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1.xml"/></Relationships>
</file>

<file path=ppt/slides/_rels/slide162.xml.rels><?xml version="1.0" encoding="UTF-8" standalone="yes"?>
<Relationships xmlns="http://schemas.openxmlformats.org/package/2006/relationships"><Relationship Id="rId2" Type="http://schemas.openxmlformats.org/officeDocument/2006/relationships/hyperlink" Target="https://nvdam.widen.net/s/qjzrmfdn2j/nvidia-grace-hopper-superchip-architecture-whitepaper-v1.0" TargetMode="Externa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1.xml"/></Relationships>
</file>

<file path=ppt/slides/_rels/slide164.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image" Target="../media/image60.wmf"/><Relationship Id="rId7" Type="http://schemas.openxmlformats.org/officeDocument/2006/relationships/image" Target="../media/image64.wmf"/><Relationship Id="rId2" Type="http://schemas.openxmlformats.org/officeDocument/2006/relationships/notesSlide" Target="../notesSlides/notesSlide100.xml"/><Relationship Id="rId1" Type="http://schemas.openxmlformats.org/officeDocument/2006/relationships/slideLayout" Target="../slideLayouts/slideLayout21.xml"/><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 Id="rId9" Type="http://schemas.openxmlformats.org/officeDocument/2006/relationships/image" Target="../media/image66.wmf"/></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1.xml"/></Relationships>
</file>

<file path=ppt/slides/_rels/slide169.xml.rels><?xml version="1.0" encoding="UTF-8" standalone="yes"?>
<Relationships xmlns="http://schemas.openxmlformats.org/package/2006/relationships"><Relationship Id="rId3" Type="http://schemas.openxmlformats.org/officeDocument/2006/relationships/hyperlink" Target="http://cseweb.ucsd.edu/classes/fa10/cse240a/pdf/08/CSE240A-MBT-L15-Cache.ppt.pdf" TargetMode="External"/><Relationship Id="rId2" Type="http://schemas.openxmlformats.org/officeDocument/2006/relationships/notesSlide" Target="../notesSlides/notesSlide104.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05.xml"/><Relationship Id="rId1" Type="http://schemas.openxmlformats.org/officeDocument/2006/relationships/slideLayout" Target="../slideLayouts/slideLayout21.xml"/><Relationship Id="rId4" Type="http://schemas.openxmlformats.org/officeDocument/2006/relationships/image" Target="../media/image67.emf"/></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1.xml"/></Relationships>
</file>

<file path=ppt/slides/_rels/slide175.xml.rels><?xml version="1.0" encoding="UTF-8" standalone="yes"?>
<Relationships xmlns="http://schemas.openxmlformats.org/package/2006/relationships"><Relationship Id="rId3" Type="http://schemas.openxmlformats.org/officeDocument/2006/relationships/hyperlink" Target="https://stackoverflow.com/questions/15146886/conditional-syncthreads-deadlock-or-not" TargetMode="External"/><Relationship Id="rId2" Type="http://schemas.openxmlformats.org/officeDocument/2006/relationships/hyperlink" Target="https://stackoverflow.com/questions/6666382/can-i-use-syncthreads-after-having-dropped-threads" TargetMode="Externa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http://www.csc.villanova.edu/~mdamian/threads/posixthreads.html" TargetMode="External"/><Relationship Id="rId1" Type="http://schemas.openxmlformats.org/officeDocument/2006/relationships/slideLayout" Target="../slideLayouts/slideLayout23.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NUL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5.xml"/><Relationship Id="rId4" Type="http://schemas.openxmlformats.org/officeDocument/2006/relationships/image" Target="../media/image20.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21.xml"/><Relationship Id="rId4" Type="http://schemas.openxmlformats.org/officeDocument/2006/relationships/image" Target="../media/image300.png"/></Relationships>
</file>

<file path=ppt/slides/_rels/slide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7.xml"/><Relationship Id="rId1" Type="http://schemas.openxmlformats.org/officeDocument/2006/relationships/slideLayout" Target="../slideLayouts/slideLayout21.xml"/><Relationship Id="rId6" Type="http://schemas.openxmlformats.org/officeDocument/2006/relationships/image" Target="../media/image32.emf"/><Relationship Id="rId5" Type="http://schemas.openxmlformats.org/officeDocument/2006/relationships/package" Target="../embeddings/Microsoft_Excel_Worksheet.xlsx"/><Relationship Id="rId4" Type="http://schemas.openxmlformats.org/officeDocument/2006/relationships/image" Target="../media/image31.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1.png"/><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9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wmf"/><Relationship Id="rId2" Type="http://schemas.openxmlformats.org/officeDocument/2006/relationships/notesSlide" Target="../notesSlides/notesSlide51.xml"/><Relationship Id="rId1" Type="http://schemas.openxmlformats.org/officeDocument/2006/relationships/slideLayout" Target="../slideLayouts/slideLayout21.xml"/><Relationship Id="rId6" Type="http://schemas.openxmlformats.org/officeDocument/2006/relationships/image" Target="../media/image41.wmf"/><Relationship Id="rId5" Type="http://schemas.openxmlformats.org/officeDocument/2006/relationships/image" Target="../media/image40.wmf"/><Relationship Id="rId4" Type="http://schemas.openxmlformats.org/officeDocument/2006/relationships/image" Target="../media/image39.w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1.xml"/><Relationship Id="rId1" Type="http://schemas.openxmlformats.org/officeDocument/2006/relationships/tags" Target="../tags/tag1.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ME759</a:t>
            </a:r>
            <a:br>
              <a:rPr lang="en-US" dirty="0"/>
            </a:br>
            <a:r>
              <a:rPr lang="en-US" sz="2400" dirty="0"/>
              <a:t>High Performance Computing for Applications in Engineering</a:t>
            </a:r>
            <a:br>
              <a:rPr lang="en-US" sz="2400" dirty="0"/>
            </a:br>
            <a:br>
              <a:rPr lang="en-US" sz="2400" dirty="0"/>
            </a:br>
            <a:r>
              <a:rPr lang="en-US" sz="2400" dirty="0"/>
              <a:t>[Fall 2022]</a:t>
            </a:r>
            <a:br>
              <a:rPr lang="en-US" sz="2400" dirty="0"/>
            </a:br>
            <a:endParaRPr lang="en-US" sz="2400" dirty="0"/>
          </a:p>
        </p:txBody>
      </p:sp>
      <p:sp>
        <p:nvSpPr>
          <p:cNvPr id="5" name="Subtitle 4"/>
          <p:cNvSpPr>
            <a:spLocks noGrp="1"/>
          </p:cNvSpPr>
          <p:nvPr>
            <p:ph type="subTitle" idx="1"/>
          </p:nvPr>
        </p:nvSpPr>
        <p:spPr/>
        <p:txBody>
          <a:bodyPr>
            <a:normAutofit/>
          </a:bodyPr>
          <a:lstStyle/>
          <a:p>
            <a:endParaRPr lang="en-US" dirty="0"/>
          </a:p>
          <a:p>
            <a:r>
              <a:rPr lang="en-US" dirty="0"/>
              <a:t>Lecture Summary</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a:spLocks noChangeArrowheads="1"/>
          </p:cNvSpPr>
          <p:nvPr/>
        </p:nvSpPr>
        <p:spPr bwMode="auto">
          <a:xfrm>
            <a:off x="0" y="6581001"/>
            <a:ext cx="861133" cy="276999"/>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Tahoma" pitchFamily="34" charset="0"/>
                <a:ea typeface="+mn-ea"/>
                <a:cs typeface="+mn-cs"/>
              </a:rPr>
              <a:t>Dan Negrut, 2022</a:t>
            </a:r>
            <a:br>
              <a:rPr kumimoji="0" lang="en-US" sz="600" b="0" i="0" u="none" strike="noStrike" kern="1200" cap="none" spc="0" normalizeH="0" baseline="0" noProof="0" dirty="0">
                <a:ln>
                  <a:noFill/>
                </a:ln>
                <a:solidFill>
                  <a:prstClr val="black"/>
                </a:solidFill>
                <a:effectLst/>
                <a:uLnTx/>
                <a:uFillTx/>
                <a:latin typeface="Tahoma" pitchFamily="34" charset="0"/>
                <a:ea typeface="+mn-ea"/>
                <a:cs typeface="+mn-cs"/>
              </a:rPr>
            </a:br>
            <a:r>
              <a:rPr kumimoji="0" lang="en-US" sz="600" b="0" i="0" u="none" strike="noStrike" kern="1200" cap="none" spc="0" normalizeH="0" baseline="0" noProof="0" dirty="0">
                <a:ln>
                  <a:noFill/>
                </a:ln>
                <a:solidFill>
                  <a:prstClr val="black"/>
                </a:solidFill>
                <a:effectLst/>
                <a:uLnTx/>
                <a:uFillTx/>
                <a:latin typeface="Tahoma" pitchFamily="34" charset="0"/>
                <a:ea typeface="+mn-ea"/>
                <a:cs typeface="+mn-cs"/>
              </a:rPr>
              <a:t>ME759 UW-Madison</a:t>
            </a:r>
          </a:p>
        </p:txBody>
      </p:sp>
    </p:spTree>
    <p:extLst>
      <p:ext uri="{BB962C8B-B14F-4D97-AF65-F5344CB8AC3E}">
        <p14:creationId xmlns:p14="http://schemas.microsoft.com/office/powerpoint/2010/main" val="948311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Decoding: Instruction Type R - register (MIPS ISA)</a:t>
            </a:r>
          </a:p>
        </p:txBody>
      </p:sp>
      <p:sp>
        <p:nvSpPr>
          <p:cNvPr id="3" name="Content Placeholder 2"/>
          <p:cNvSpPr>
            <a:spLocks noGrp="1"/>
          </p:cNvSpPr>
          <p:nvPr>
            <p:ph idx="1"/>
          </p:nvPr>
        </p:nvSpPr>
        <p:spPr/>
        <p:txBody>
          <a:bodyPr/>
          <a:lstStyle/>
          <a:p>
            <a:endParaRPr lang="en-US" sz="2000" dirty="0"/>
          </a:p>
          <a:p>
            <a:endParaRPr lang="en-US" sz="2000" dirty="0"/>
          </a:p>
          <a:p>
            <a:endParaRPr lang="en-US" sz="2000" dirty="0"/>
          </a:p>
          <a:p>
            <a:endParaRPr lang="en-US" sz="2000" dirty="0"/>
          </a:p>
          <a:p>
            <a:endParaRPr lang="en-US" sz="2000" dirty="0"/>
          </a:p>
          <a:p>
            <a:r>
              <a:rPr lang="en-US" sz="2000" dirty="0"/>
              <a:t>Type R has the same first three fields </a:t>
            </a:r>
            <a:r>
              <a:rPr lang="en-US" sz="2000" dirty="0">
                <a:latin typeface="Consolas" pitchFamily="49" charset="0"/>
                <a:cs typeface="Consolas" pitchFamily="49" charset="0"/>
              </a:rPr>
              <a:t>op</a:t>
            </a:r>
            <a:r>
              <a:rPr lang="en-US" sz="2000" dirty="0"/>
              <a:t>, </a:t>
            </a:r>
            <a:r>
              <a:rPr lang="en-US" sz="2000" dirty="0" err="1">
                <a:latin typeface="Consolas" pitchFamily="49" charset="0"/>
                <a:cs typeface="Consolas" pitchFamily="49" charset="0"/>
              </a:rPr>
              <a:t>rs</a:t>
            </a:r>
            <a:r>
              <a:rPr lang="en-US" sz="2000" dirty="0"/>
              <a:t>, </a:t>
            </a:r>
            <a:r>
              <a:rPr lang="en-US" sz="2000" dirty="0">
                <a:latin typeface="Consolas" pitchFamily="49" charset="0"/>
                <a:cs typeface="Consolas" pitchFamily="49" charset="0"/>
              </a:rPr>
              <a:t>rt</a:t>
            </a:r>
            <a:r>
              <a:rPr lang="en-US" sz="2000" dirty="0"/>
              <a:t> like I-type (note: now, </a:t>
            </a:r>
            <a:r>
              <a:rPr lang="en-US" sz="2000" dirty="0">
                <a:latin typeface="Consolas" panose="020B0609020204030204" pitchFamily="49" charset="0"/>
              </a:rPr>
              <a:t>rt</a:t>
            </a:r>
            <a:r>
              <a:rPr lang="en-US" sz="2000" dirty="0"/>
              <a:t> is the second source register)</a:t>
            </a:r>
          </a:p>
          <a:p>
            <a:endParaRPr lang="en-US" sz="2000" dirty="0"/>
          </a:p>
          <a:p>
            <a:r>
              <a:rPr lang="en-US" sz="2000" dirty="0"/>
              <a:t>Packs three additional fields: </a:t>
            </a:r>
          </a:p>
          <a:p>
            <a:pPr lvl="1"/>
            <a:r>
              <a:rPr lang="en-US" sz="1800" dirty="0"/>
              <a:t>Five bit </a:t>
            </a:r>
            <a:r>
              <a:rPr lang="en-US" sz="1800" dirty="0" err="1">
                <a:latin typeface="Consolas" pitchFamily="49" charset="0"/>
                <a:cs typeface="Consolas" pitchFamily="49" charset="0"/>
              </a:rPr>
              <a:t>rd</a:t>
            </a:r>
            <a:r>
              <a:rPr lang="en-US" sz="1800" dirty="0"/>
              <a:t> field (register destination)</a:t>
            </a:r>
          </a:p>
          <a:p>
            <a:pPr lvl="1"/>
            <a:r>
              <a:rPr lang="en-US" sz="1800" dirty="0"/>
              <a:t>Five bit </a:t>
            </a:r>
            <a:r>
              <a:rPr lang="en-US" sz="1800" dirty="0" err="1">
                <a:latin typeface="Consolas" pitchFamily="49" charset="0"/>
                <a:cs typeface="Consolas" pitchFamily="49" charset="0"/>
              </a:rPr>
              <a:t>shamt</a:t>
            </a:r>
            <a:r>
              <a:rPr lang="en-US" sz="1800" dirty="0"/>
              <a:t> field (shift amount, only used for “shift” instructions)</a:t>
            </a:r>
          </a:p>
          <a:p>
            <a:pPr lvl="1"/>
            <a:r>
              <a:rPr lang="en-US" sz="1800" dirty="0"/>
              <a:t>Six bit </a:t>
            </a:r>
            <a:r>
              <a:rPr lang="en-US" sz="1800" dirty="0" err="1">
                <a:latin typeface="Consolas" pitchFamily="49" charset="0"/>
                <a:cs typeface="Consolas" pitchFamily="49" charset="0"/>
              </a:rPr>
              <a:t>funct</a:t>
            </a:r>
            <a:r>
              <a:rPr lang="en-US" sz="1800" dirty="0"/>
              <a:t> field, which is a function code that further qualifies the </a:t>
            </a:r>
            <a:r>
              <a:rPr lang="en-US" sz="1800" dirty="0">
                <a:latin typeface="Consolas" pitchFamily="49" charset="0"/>
                <a:cs typeface="Consolas" pitchFamily="49" charset="0"/>
              </a:rPr>
              <a:t>opcode</a:t>
            </a:r>
            <a:br>
              <a:rPr lang="en-US" sz="1800" dirty="0">
                <a:latin typeface="Consolas" pitchFamily="49" charset="0"/>
                <a:cs typeface="Consolas" pitchFamily="49" charset="0"/>
              </a:rPr>
            </a:br>
            <a:endParaRPr lang="en-US" sz="1800" dirty="0">
              <a:latin typeface="Consolas" pitchFamily="49" charset="0"/>
              <a:cs typeface="Consolas" pitchFamily="49"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91479A9B-C330-5B71-66D9-31635008A51B}"/>
              </a:ext>
            </a:extLst>
          </p:cNvPr>
          <p:cNvGrpSpPr/>
          <p:nvPr/>
        </p:nvGrpSpPr>
        <p:grpSpPr>
          <a:xfrm>
            <a:off x="1981200" y="1763034"/>
            <a:ext cx="7980420" cy="725304"/>
            <a:chOff x="1981200" y="1746850"/>
            <a:chExt cx="7980420" cy="725304"/>
          </a:xfrm>
        </p:grpSpPr>
        <p:sp>
          <p:nvSpPr>
            <p:cNvPr id="20" name="Rectangle 19"/>
            <p:cNvSpPr/>
            <p:nvPr/>
          </p:nvSpPr>
          <p:spPr>
            <a:xfrm>
              <a:off x="198120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op (6 bits)</a:t>
              </a:r>
            </a:p>
          </p:txBody>
        </p:sp>
        <p:sp>
          <p:nvSpPr>
            <p:cNvPr id="21" name="Rectangle 20"/>
            <p:cNvSpPr/>
            <p:nvPr/>
          </p:nvSpPr>
          <p:spPr>
            <a:xfrm>
              <a:off x="331127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2" name="Rectangle 21"/>
            <p:cNvSpPr/>
            <p:nvPr/>
          </p:nvSpPr>
          <p:spPr>
            <a:xfrm>
              <a:off x="464134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3" name="Rectangle 22"/>
            <p:cNvSpPr/>
            <p:nvPr/>
          </p:nvSpPr>
          <p:spPr>
            <a:xfrm>
              <a:off x="597141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rd</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4" name="Rectangle 23"/>
            <p:cNvSpPr/>
            <p:nvPr/>
          </p:nvSpPr>
          <p:spPr>
            <a:xfrm>
              <a:off x="730148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shamt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5" name="Rectangle 24"/>
            <p:cNvSpPr/>
            <p:nvPr/>
          </p:nvSpPr>
          <p:spPr>
            <a:xfrm>
              <a:off x="8631550" y="1746850"/>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funct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(6 bits)</a:t>
              </a:r>
            </a:p>
          </p:txBody>
        </p:sp>
        <p:cxnSp>
          <p:nvCxnSpPr>
            <p:cNvPr id="32" name="Straight Connector 31"/>
            <p:cNvCxnSpPr/>
            <p:nvPr/>
          </p:nvCxnSpPr>
          <p:spPr>
            <a:xfrm>
              <a:off x="1981200" y="2057848"/>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9961620" y="2057848"/>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981200" y="2286000"/>
              <a:ext cx="7980420" cy="0"/>
            </a:xfrm>
            <a:prstGeom prst="line">
              <a:avLst/>
            </a:prstGeom>
            <a:ln>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611802" y="2133600"/>
              <a:ext cx="742511"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32 bits</a:t>
              </a:r>
            </a:p>
          </p:txBody>
        </p:sp>
      </p:grpSp>
    </p:spTree>
    <p:extLst>
      <p:ext uri="{BB962C8B-B14F-4D97-AF65-F5344CB8AC3E}">
        <p14:creationId xmlns:p14="http://schemas.microsoft.com/office/powerpoint/2010/main" val="33585988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p:txBody>
          <a:bodyPr/>
          <a:lstStyle/>
          <a:p>
            <a:r>
              <a:rPr lang="en-US" dirty="0">
                <a:solidFill>
                  <a:srgbClr val="FFC000"/>
                </a:solidFill>
              </a:rPr>
              <a:t>Coarse Grain</a:t>
            </a:r>
            <a:r>
              <a:rPr lang="en-US" dirty="0"/>
              <a:t> vs. </a:t>
            </a:r>
            <a:r>
              <a:rPr lang="en-US" dirty="0">
                <a:solidFill>
                  <a:srgbClr val="FFC000"/>
                </a:solidFill>
              </a:rPr>
              <a:t>Fine Grain</a:t>
            </a:r>
            <a:r>
              <a:rPr lang="en-US" dirty="0"/>
              <a:t> Parallelism</a:t>
            </a:r>
            <a:endParaRPr lang="en-US" dirty="0">
              <a:solidFill>
                <a:srgbClr val="0070C0"/>
              </a:solidFill>
              <a:latin typeface="Consolas" panose="020B0609020204030204" pitchFamily="49" charset="0"/>
            </a:endParaRPr>
          </a:p>
        </p:txBody>
      </p:sp>
      <p:sp>
        <p:nvSpPr>
          <p:cNvPr id="3" name="Content Placeholder 2"/>
          <p:cNvSpPr>
            <a:spLocks noGrp="1"/>
          </p:cNvSpPr>
          <p:nvPr>
            <p:ph idx="1"/>
          </p:nvPr>
        </p:nvSpPr>
        <p:spPr/>
        <p:txBody>
          <a:bodyPr/>
          <a:lstStyle/>
          <a:p>
            <a:endParaRPr lang="en-US" sz="2000" dirty="0"/>
          </a:p>
          <a:p>
            <a:r>
              <a:rPr lang="en-US" sz="2000" dirty="0"/>
              <a:t>Coarse grain parallelism (</a:t>
            </a:r>
            <a:r>
              <a:rPr lang="en-US" sz="2000" dirty="0">
                <a:solidFill>
                  <a:srgbClr val="C00000"/>
                </a:solidFill>
              </a:rPr>
              <a:t>good for CPUs</a:t>
            </a:r>
            <a:r>
              <a:rPr lang="en-US" sz="2000" dirty="0"/>
              <a:t>)</a:t>
            </a:r>
          </a:p>
          <a:p>
            <a:pPr lvl="1"/>
            <a:r>
              <a:rPr lang="en-US" sz="1800" dirty="0"/>
              <a:t>Few tasks</a:t>
            </a:r>
          </a:p>
          <a:p>
            <a:pPr lvl="1"/>
            <a:r>
              <a:rPr lang="en-US" sz="1800" dirty="0"/>
              <a:t>Tasks are heterogeneous</a:t>
            </a:r>
          </a:p>
          <a:p>
            <a:pPr lvl="1"/>
            <a:r>
              <a:rPr lang="en-US" sz="1800" dirty="0"/>
              <a:t>Tasks are in general complex, lots of control flow</a:t>
            </a:r>
          </a:p>
          <a:p>
            <a:pPr lvl="1"/>
            <a:r>
              <a:rPr lang="en-US" sz="1800" dirty="0"/>
              <a:t>Example: baking a cake, making coffee, broiling fish – all at the same time</a:t>
            </a:r>
          </a:p>
          <a:p>
            <a:pPr lvl="1"/>
            <a:endParaRPr lang="en-US" sz="1800" dirty="0"/>
          </a:p>
          <a:p>
            <a:pPr lvl="1"/>
            <a:endParaRPr lang="en-US" sz="1800" dirty="0"/>
          </a:p>
          <a:p>
            <a:r>
              <a:rPr lang="en-US" sz="2000" dirty="0"/>
              <a:t>Fine grain parallelism (</a:t>
            </a:r>
            <a:r>
              <a:rPr lang="en-US" sz="2000" dirty="0">
                <a:solidFill>
                  <a:srgbClr val="C00000"/>
                </a:solidFill>
              </a:rPr>
              <a:t>very good for GPU, ok for CPU</a:t>
            </a:r>
            <a:r>
              <a:rPr lang="en-US" sz="2000" dirty="0"/>
              <a:t>)</a:t>
            </a:r>
          </a:p>
          <a:p>
            <a:pPr lvl="1"/>
            <a:r>
              <a:rPr lang="en-US" sz="1800" dirty="0"/>
              <a:t>Many, many tasks</a:t>
            </a:r>
          </a:p>
          <a:p>
            <a:pPr lvl="1"/>
            <a:r>
              <a:rPr lang="en-US" sz="1800" dirty="0"/>
              <a:t>Tasks are basically identical</a:t>
            </a:r>
          </a:p>
          <a:p>
            <a:pPr lvl="1"/>
            <a:r>
              <a:rPr lang="en-US" sz="1800" dirty="0"/>
              <a:t>Tasks are in general pretty straightforward, lots of math, not much control flow</a:t>
            </a:r>
          </a:p>
          <a:p>
            <a:pPr lvl="1"/>
            <a:r>
              <a:rPr lang="en-US" sz="1800" dirty="0"/>
              <a:t>Example application: computer graphics – lots of pixels to deal with</a:t>
            </a:r>
          </a:p>
          <a:p>
            <a:pPr lvl="2"/>
            <a:r>
              <a:rPr lang="en-US" sz="1600" dirty="0"/>
              <a:t>“shaders” – deal with one pixel at a time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97310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US" sz="3200" dirty="0"/>
              <a:t>GPGPU Computing </a:t>
            </a:r>
            <a:r>
              <a:rPr lang="en-US" sz="2400" dirty="0"/>
              <a:t>[General Purpose GPU Computing]</a:t>
            </a:r>
            <a:r>
              <a:rPr lang="en-US" sz="3200" dirty="0"/>
              <a:t>: how carried out</a:t>
            </a:r>
          </a:p>
        </p:txBody>
      </p:sp>
      <mc:AlternateContent xmlns:mc="http://schemas.openxmlformats.org/markup-compatibility/2006">
        <mc:Choice xmlns:a14="http://schemas.microsoft.com/office/drawing/2010/main" Requires="a14">
          <p:sp>
            <p:nvSpPr>
              <p:cNvPr id="888835" name="Rectangle 3"/>
              <p:cNvSpPr>
                <a:spLocks noGrp="1" noChangeArrowheads="1"/>
              </p:cNvSpPr>
              <p:nvPr>
                <p:ph idx="1"/>
              </p:nvPr>
            </p:nvSpPr>
            <p:spPr/>
            <p:txBody>
              <a:bodyPr>
                <a:normAutofit fontScale="92500" lnSpcReduction="10000"/>
              </a:bodyPr>
              <a:lstStyle/>
              <a:p>
                <a:endParaRPr lang="en-US" dirty="0"/>
              </a:p>
              <a:p>
                <a:r>
                  <a:rPr lang="en-US" dirty="0"/>
                  <a:t>GPUs had high bandwidths</a:t>
                </a:r>
              </a:p>
              <a:p>
                <a:endParaRPr lang="en-US" dirty="0"/>
              </a:p>
              <a:p>
                <a:r>
                  <a:rPr lang="en-US" dirty="0"/>
                  <a:t>The idea is to use the GPU as a co-processor</a:t>
                </a:r>
              </a:p>
              <a:p>
                <a:pPr lvl="1"/>
                <a:r>
                  <a:rPr lang="en-US" dirty="0"/>
                  <a:t>Farm out big parallel jobs to the GPU</a:t>
                </a:r>
              </a:p>
              <a:p>
                <a:pPr lvl="1"/>
                <a:r>
                  <a:rPr lang="en-US" dirty="0"/>
                  <a:t>CPU stays busy with the control of the execution and “corner” tasks</a:t>
                </a:r>
              </a:p>
              <a:p>
                <a:pPr lvl="1"/>
                <a:r>
                  <a:rPr lang="en-US" dirty="0"/>
                  <a:t>Data moved down into the GPU, and then results fetched back </a:t>
                </a:r>
                <a:br>
                  <a:rPr lang="en-US" dirty="0"/>
                </a:br>
                <a:r>
                  <a:rPr lang="en-US" dirty="0"/>
                  <a:t>(idea works ok when data transfer overhead overshadowed by the number crunching done using that data)</a:t>
                </a:r>
              </a:p>
              <a:p>
                <a:pPr lvl="1"/>
                <a:endParaRPr lang="en-US" dirty="0"/>
              </a:p>
              <a:p>
                <a:pPr lvl="1"/>
                <a:endParaRPr lang="en-US" dirty="0"/>
              </a:p>
              <a:p>
                <a:pPr lvl="1"/>
                <a:endParaRPr lang="en-US" dirty="0"/>
              </a:p>
              <a:p>
                <a:r>
                  <a:rPr lang="en-US" dirty="0">
                    <a:solidFill>
                      <a:srgbClr val="0070C0"/>
                    </a:solidFill>
                  </a:rPr>
                  <a:t>NOTE: up until 4 years ago the “Data moved down into the GPU” was the responsibility of the programmer. Not the case anymore as of recently (from Pascal on).</a:t>
                </a:r>
              </a:p>
              <a:p>
                <a:r>
                  <a:rPr lang="en-US" dirty="0">
                    <a:solidFill>
                      <a:srgbClr val="0070C0"/>
                    </a:solidFill>
                  </a:rPr>
                  <a:t>IMPORTANT: for now, we’ll still manage CPU</a:t>
                </a:r>
                <a14:m>
                  <m:oMath xmlns:m="http://schemas.openxmlformats.org/officeDocument/2006/math">
                    <m:r>
                      <a:rPr lang="en-US" b="0" i="1" smtClean="0">
                        <a:solidFill>
                          <a:srgbClr val="0070C0"/>
                        </a:solidFill>
                        <a:latin typeface="Cambria Math" panose="02040503050406030204" pitchFamily="18" charset="0"/>
                      </a:rPr>
                      <m:t>↔</m:t>
                    </m:r>
                  </m:oMath>
                </a14:m>
                <a:r>
                  <a:rPr lang="en-US" dirty="0">
                    <a:solidFill>
                      <a:srgbClr val="0070C0"/>
                    </a:solidFill>
                  </a:rPr>
                  <a:t>GPU data movement. Revisit issue in six lectures</a:t>
                </a:r>
              </a:p>
            </p:txBody>
          </p:sp>
        </mc:Choice>
        <mc:Fallback>
          <p:sp>
            <p:nvSpPr>
              <p:cNvPr id="888835" name="Rectangle 3"/>
              <p:cNvSpPr>
                <a:spLocks noGrp="1" noRot="1" noChangeAspect="1" noMove="1" noResize="1" noEditPoints="1" noAdjustHandles="1" noChangeArrowheads="1" noChangeShapeType="1" noTextEdit="1"/>
              </p:cNvSpPr>
              <p:nvPr>
                <p:ph idx="1"/>
              </p:nvPr>
            </p:nvSpPr>
            <p:spPr>
              <a:blipFill>
                <a:blip r:embed="rId3"/>
                <a:stretch>
                  <a:fillRect l="-56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83873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a:bodyPr>
          <a:lstStyle/>
          <a:p>
            <a:r>
              <a:rPr lang="en-US" sz="3200" dirty="0"/>
              <a:t>CUDA Programming Model: GPU as a Highly Multithreaded Coprocessor</a:t>
            </a:r>
          </a:p>
        </p:txBody>
      </p:sp>
      <p:sp>
        <p:nvSpPr>
          <p:cNvPr id="29699" name="Rectangle 3"/>
          <p:cNvSpPr>
            <a:spLocks noGrp="1" noChangeArrowheads="1"/>
          </p:cNvSpPr>
          <p:nvPr>
            <p:ph idx="1"/>
          </p:nvPr>
        </p:nvSpPr>
        <p:spPr>
          <a:xfrm>
            <a:off x="147344" y="1089061"/>
            <a:ext cx="11960872" cy="5433082"/>
          </a:xfrm>
        </p:spPr>
        <p:txBody>
          <a:bodyPr>
            <a:normAutofit fontScale="92500" lnSpcReduction="20000"/>
          </a:bodyPr>
          <a:lstStyle/>
          <a:p>
            <a:pPr marL="457200" indent="-457200"/>
            <a:r>
              <a:rPr lang="en-US" sz="2400" dirty="0"/>
              <a:t>CUDA: “</a:t>
            </a:r>
            <a:r>
              <a:rPr lang="en-US" sz="2400" dirty="0">
                <a:solidFill>
                  <a:srgbClr val="C00000"/>
                </a:solidFill>
              </a:rPr>
              <a:t>C</a:t>
            </a:r>
            <a:r>
              <a:rPr lang="en-US" sz="2400" dirty="0"/>
              <a:t>ompute </a:t>
            </a:r>
            <a:r>
              <a:rPr lang="en-US" sz="2400" dirty="0">
                <a:solidFill>
                  <a:srgbClr val="C00000"/>
                </a:solidFill>
              </a:rPr>
              <a:t>U</a:t>
            </a:r>
            <a:r>
              <a:rPr lang="en-US" sz="2400" dirty="0"/>
              <a:t>nified </a:t>
            </a:r>
            <a:r>
              <a:rPr lang="en-US" sz="2400" dirty="0">
                <a:solidFill>
                  <a:srgbClr val="C00000"/>
                </a:solidFill>
              </a:rPr>
              <a:t>D</a:t>
            </a:r>
            <a:r>
              <a:rPr lang="en-US" sz="2400" dirty="0"/>
              <a:t>evice </a:t>
            </a:r>
            <a:r>
              <a:rPr lang="en-US" sz="2400" dirty="0">
                <a:solidFill>
                  <a:srgbClr val="C00000"/>
                </a:solidFill>
              </a:rPr>
              <a:t>A</a:t>
            </a:r>
            <a:r>
              <a:rPr lang="en-US" sz="2400" dirty="0"/>
              <a:t>rchitecture” </a:t>
            </a:r>
          </a:p>
          <a:p>
            <a:pPr marL="457200" indent="-457200"/>
            <a:endParaRPr lang="en-US" sz="2200" dirty="0"/>
          </a:p>
          <a:p>
            <a:pPr marL="457200" indent="-457200"/>
            <a:r>
              <a:rPr lang="en-US" sz="2200" dirty="0"/>
              <a:t>The GPU is viewed as a compute</a:t>
            </a:r>
            <a:r>
              <a:rPr lang="en-US" sz="2200" dirty="0">
                <a:solidFill>
                  <a:schemeClr val="accent2"/>
                </a:solidFill>
              </a:rPr>
              <a:t> </a:t>
            </a:r>
            <a:r>
              <a:rPr lang="en-US" sz="2200" u="sng" dirty="0">
                <a:solidFill>
                  <a:schemeClr val="accent2"/>
                </a:solidFill>
              </a:rPr>
              <a:t>device</a:t>
            </a:r>
            <a:r>
              <a:rPr lang="en-US" sz="2200" dirty="0">
                <a:solidFill>
                  <a:schemeClr val="accent2"/>
                </a:solidFill>
              </a:rPr>
              <a:t> </a:t>
            </a:r>
            <a:r>
              <a:rPr lang="en-US" sz="2200" dirty="0"/>
              <a:t>that:</a:t>
            </a:r>
          </a:p>
          <a:p>
            <a:pPr marL="974725" lvl="1" indent="-403225"/>
            <a:r>
              <a:rPr lang="en-US" dirty="0"/>
              <a:t>Is a co-processor to the CPU or </a:t>
            </a:r>
            <a:r>
              <a:rPr lang="en-US" u="sng" dirty="0">
                <a:solidFill>
                  <a:schemeClr val="accent2"/>
                </a:solidFill>
              </a:rPr>
              <a:t>host</a:t>
            </a:r>
          </a:p>
          <a:p>
            <a:pPr marL="974725" lvl="1" indent="-403225"/>
            <a:r>
              <a:rPr lang="en-US" dirty="0"/>
              <a:t>Has its own memory (</a:t>
            </a:r>
            <a:r>
              <a:rPr lang="en-US" dirty="0">
                <a:solidFill>
                  <a:schemeClr val="accent2"/>
                </a:solidFill>
              </a:rPr>
              <a:t>device memory, </a:t>
            </a:r>
            <a:r>
              <a:rPr lang="en-US" dirty="0"/>
              <a:t>in CUDA parlance)</a:t>
            </a:r>
          </a:p>
          <a:p>
            <a:pPr marL="974725" lvl="1" indent="-403225"/>
            <a:r>
              <a:rPr lang="en-US" dirty="0"/>
              <a:t>Runs many </a:t>
            </a:r>
            <a:r>
              <a:rPr lang="en-US" dirty="0">
                <a:solidFill>
                  <a:schemeClr val="accent2"/>
                </a:solidFill>
              </a:rPr>
              <a:t>threads</a:t>
            </a:r>
            <a:r>
              <a:rPr lang="en-US" dirty="0"/>
              <a:t> </a:t>
            </a:r>
            <a:r>
              <a:rPr lang="en-US" dirty="0">
                <a:solidFill>
                  <a:schemeClr val="accent2"/>
                </a:solidFill>
              </a:rPr>
              <a:t>in parallel</a:t>
            </a:r>
            <a:endParaRPr lang="en-US" dirty="0"/>
          </a:p>
          <a:p>
            <a:pPr marL="457200" indent="-457200"/>
            <a:endParaRPr lang="en-US" sz="2200" dirty="0"/>
          </a:p>
          <a:p>
            <a:pPr marL="457200" indent="-457200"/>
            <a:r>
              <a:rPr lang="en-US" sz="2200" dirty="0"/>
              <a:t>Data-parallel portions of an app. run on the device as </a:t>
            </a:r>
            <a:r>
              <a:rPr lang="en-US" sz="2200" u="sng" dirty="0">
                <a:solidFill>
                  <a:schemeClr val="accent2"/>
                </a:solidFill>
              </a:rPr>
              <a:t>kernels</a:t>
            </a:r>
            <a:r>
              <a:rPr lang="en-US" sz="2200" dirty="0"/>
              <a:t> executed in parallel by many threads</a:t>
            </a:r>
          </a:p>
          <a:p>
            <a:pPr marL="457200" indent="-457200"/>
            <a:endParaRPr lang="en-US" sz="2200" dirty="0"/>
          </a:p>
          <a:p>
            <a:pPr marL="457200" indent="-457200"/>
            <a:r>
              <a:rPr lang="en-US" sz="2200" dirty="0"/>
              <a:t>Differences between GPU and CPU threads </a:t>
            </a:r>
          </a:p>
          <a:p>
            <a:pPr marL="974725" lvl="1" indent="-403225"/>
            <a:r>
              <a:rPr lang="en-US" dirty="0"/>
              <a:t>GPU threads are </a:t>
            </a:r>
            <a:r>
              <a:rPr lang="en-US" dirty="0">
                <a:solidFill>
                  <a:srgbClr val="C00000"/>
                </a:solidFill>
              </a:rPr>
              <a:t>extremely lightweight</a:t>
            </a:r>
          </a:p>
          <a:p>
            <a:pPr marL="1431925" lvl="2" indent="-342900"/>
            <a:r>
              <a:rPr lang="en-US" sz="1900" dirty="0"/>
              <a:t>Very little creation overhead</a:t>
            </a:r>
          </a:p>
          <a:p>
            <a:pPr marL="974725" lvl="1" indent="-403225"/>
            <a:r>
              <a:rPr lang="en-US" dirty="0"/>
              <a:t>GPU </a:t>
            </a:r>
            <a:r>
              <a:rPr lang="en-US" dirty="0">
                <a:solidFill>
                  <a:srgbClr val="C00000"/>
                </a:solidFill>
              </a:rPr>
              <a:t>needs 1000s of threads </a:t>
            </a:r>
            <a:r>
              <a:rPr lang="en-US" dirty="0"/>
              <a:t>for full efficiency</a:t>
            </a:r>
          </a:p>
          <a:p>
            <a:pPr marL="1431925" lvl="2" indent="-342900"/>
            <a:r>
              <a:rPr lang="en-US" sz="1900" dirty="0"/>
              <a:t>Multi-core CPU needs only a few heavy ones</a:t>
            </a:r>
          </a:p>
          <a:p>
            <a:pPr marL="1431925" lvl="2" indent="-342900"/>
            <a:endParaRPr lang="en-US" sz="2200" dirty="0"/>
          </a:p>
          <a:p>
            <a:pPr marL="457200" indent="-457200"/>
            <a:r>
              <a:rPr lang="en-US" sz="2200" dirty="0"/>
              <a:t>The basic rule: the CUDA Driver API is backward, but not forward compatible</a:t>
            </a:r>
          </a:p>
          <a:p>
            <a:pPr marL="914400" lvl="1" indent="-457200"/>
            <a:r>
              <a:rPr lang="en-US" sz="2100" dirty="0"/>
              <a:t>The functionality in later versions increased, was not there in previous versions</a:t>
            </a:r>
          </a:p>
          <a:p>
            <a:pPr marL="457200" indent="-457200"/>
            <a:endParaRPr lang="en-US" sz="2200" dirty="0"/>
          </a:p>
          <a:p>
            <a:pPr marL="457200" indent="-457200"/>
            <a:endParaRPr lang="en-US" sz="19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6082119"/>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495800" y="700470"/>
            <a:ext cx="6096000" cy="609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title"/>
          </p:nvPr>
        </p:nvSpPr>
        <p:spPr>
          <a:xfrm>
            <a:off x="0" y="1"/>
            <a:ext cx="12192000" cy="661080"/>
          </a:xfrm>
        </p:spPr>
        <p:txBody>
          <a:bodyPr>
            <a:normAutofit/>
          </a:bodyPr>
          <a:lstStyle/>
          <a:p>
            <a:r>
              <a:rPr lang="en-US" sz="3200" dirty="0"/>
              <a:t>The CUDA Execution Model</a:t>
            </a:r>
          </a:p>
        </p:txBody>
      </p:sp>
      <p:sp>
        <p:nvSpPr>
          <p:cNvPr id="15" name="Slide Number Placeholder 14"/>
          <p:cNvSpPr>
            <a:spLocks noGrp="1"/>
          </p:cNvSpPr>
          <p:nvPr>
            <p:ph type="sldNum" sz="quarter" idx="12"/>
          </p:nvPr>
        </p:nvSpPr>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alt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 name="Rectangle 5"/>
          <p:cNvSpPr/>
          <p:nvPr/>
        </p:nvSpPr>
        <p:spPr>
          <a:xfrm>
            <a:off x="1600200" y="4419601"/>
            <a:ext cx="15240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This is how your</a:t>
            </a:r>
            <a:b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b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 </a:t>
            </a:r>
            <a:r>
              <a:rPr kumimoji="0" lang="en-US" sz="1200" b="0" i="0" u="sng" strike="noStrike" kern="1200" cap="none" spc="0" normalizeH="0" baseline="0" noProof="0" dirty="0">
                <a:ln>
                  <a:noFill/>
                </a:ln>
                <a:solidFill>
                  <a:srgbClr val="000000"/>
                </a:solidFill>
                <a:effectLst/>
                <a:uLnTx/>
                <a:uFillTx/>
                <a:latin typeface="Calibri Light" panose="020F0302020204030204"/>
                <a:ea typeface="+mn-ea"/>
                <a:cs typeface="+mn-cs"/>
              </a:rPr>
              <a:t>C code</a:t>
            </a: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 looks like</a:t>
            </a:r>
          </a:p>
        </p:txBody>
      </p:sp>
      <p:sp>
        <p:nvSpPr>
          <p:cNvPr id="7" name="Rectangle 6"/>
          <p:cNvSpPr/>
          <p:nvPr/>
        </p:nvSpPr>
        <p:spPr>
          <a:xfrm>
            <a:off x="4648200" y="6059270"/>
            <a:ext cx="57150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This is how the code gets executed on the hardware in heterogeneous computing.  GPU calls are </a:t>
            </a:r>
            <a:r>
              <a:rPr kumimoji="0" lang="en-US" sz="1800" b="1" i="0" u="sng" strike="noStrike" kern="1200" cap="none" spc="0" normalizeH="0" baseline="0" noProof="0" dirty="0">
                <a:ln>
                  <a:noFill/>
                </a:ln>
                <a:solidFill>
                  <a:srgbClr val="FFC000"/>
                </a:solidFill>
                <a:effectLst/>
                <a:uLnTx/>
                <a:uFillTx/>
                <a:latin typeface="Calibri" panose="020F0502020204030204"/>
                <a:ea typeface="+mn-ea"/>
                <a:cs typeface="Times New Roman" panose="02020603050405020304" pitchFamily="18" charset="0"/>
              </a:rPr>
              <a:t>asynchronous</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a:t>
            </a:r>
          </a:p>
        </p:txBody>
      </p:sp>
      <p:grpSp>
        <p:nvGrpSpPr>
          <p:cNvPr id="5" name="Group 4"/>
          <p:cNvGrpSpPr/>
          <p:nvPr/>
        </p:nvGrpSpPr>
        <p:grpSpPr>
          <a:xfrm>
            <a:off x="3138285" y="822483"/>
            <a:ext cx="1240847" cy="5968331"/>
            <a:chOff x="3124201" y="593834"/>
            <a:chExt cx="1240847" cy="5968331"/>
          </a:xfrm>
        </p:grpSpPr>
        <p:pic>
          <p:nvPicPr>
            <p:cNvPr id="300034" name="Picture 2"/>
            <p:cNvPicPr>
              <a:picLocks noChangeAspect="1" noChangeArrowheads="1"/>
            </p:cNvPicPr>
            <p:nvPr/>
          </p:nvPicPr>
          <p:blipFill rotWithShape="1">
            <a:blip r:embed="rId3" cstate="print"/>
            <a:srcRect r="65498"/>
            <a:stretch/>
          </p:blipFill>
          <p:spPr bwMode="auto">
            <a:xfrm>
              <a:off x="3124201" y="593834"/>
              <a:ext cx="1240847" cy="5952744"/>
            </a:xfrm>
            <a:prstGeom prst="rect">
              <a:avLst/>
            </a:prstGeom>
            <a:noFill/>
            <a:ln w="9525">
              <a:noFill/>
              <a:miter lim="800000"/>
              <a:headEnd/>
              <a:tailEnd/>
            </a:ln>
          </p:spPr>
        </p:pic>
        <p:sp>
          <p:nvSpPr>
            <p:cNvPr id="8" name="Rectangle 7"/>
            <p:cNvSpPr/>
            <p:nvPr/>
          </p:nvSpPr>
          <p:spPr>
            <a:xfrm>
              <a:off x="3159932" y="609600"/>
              <a:ext cx="1177925" cy="5952565"/>
            </a:xfrm>
            <a:prstGeom prst="rect">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pic>
        <p:nvPicPr>
          <p:cNvPr id="10" name="Picture 2"/>
          <p:cNvPicPr>
            <a:picLocks noChangeAspect="1" noChangeArrowheads="1"/>
          </p:cNvPicPr>
          <p:nvPr/>
        </p:nvPicPr>
        <p:blipFill rotWithShape="1">
          <a:blip r:embed="rId3" cstate="print"/>
          <a:srcRect l="34427" t="18300" b="52515"/>
          <a:stretch/>
        </p:blipFill>
        <p:spPr bwMode="auto">
          <a:xfrm>
            <a:off x="7155095" y="1494945"/>
            <a:ext cx="2451476" cy="1805911"/>
          </a:xfrm>
          <a:prstGeom prst="rect">
            <a:avLst/>
          </a:prstGeom>
          <a:noFill/>
          <a:ln w="9525">
            <a:noFill/>
            <a:miter lim="800000"/>
            <a:headEnd/>
            <a:tailEnd/>
          </a:ln>
        </p:spPr>
      </p:pic>
      <p:pic>
        <p:nvPicPr>
          <p:cNvPr id="11" name="Picture 2"/>
          <p:cNvPicPr>
            <a:picLocks noChangeAspect="1" noChangeArrowheads="1"/>
          </p:cNvPicPr>
          <p:nvPr/>
        </p:nvPicPr>
        <p:blipFill rotWithShape="1">
          <a:blip r:embed="rId3" cstate="print"/>
          <a:srcRect l="34427" t="61271"/>
          <a:stretch/>
        </p:blipFill>
        <p:spPr bwMode="auto">
          <a:xfrm>
            <a:off x="7155095" y="3571357"/>
            <a:ext cx="2451476" cy="2396498"/>
          </a:xfrm>
          <a:prstGeom prst="rect">
            <a:avLst/>
          </a:prstGeom>
          <a:noFill/>
          <a:ln w="9525">
            <a:noFill/>
            <a:miter lim="800000"/>
            <a:headEnd/>
            <a:tailEnd/>
          </a:ln>
        </p:spPr>
      </p:pic>
      <p:pic>
        <p:nvPicPr>
          <p:cNvPr id="12" name="Picture 2"/>
          <p:cNvPicPr>
            <a:picLocks noChangeAspect="1" noChangeArrowheads="1"/>
          </p:cNvPicPr>
          <p:nvPr/>
        </p:nvPicPr>
        <p:blipFill rotWithShape="1">
          <a:blip r:embed="rId3" cstate="print"/>
          <a:srcRect l="34427" t="8359" b="81186"/>
          <a:stretch/>
        </p:blipFill>
        <p:spPr bwMode="auto">
          <a:xfrm>
            <a:off x="4586951" y="1223301"/>
            <a:ext cx="2451476" cy="646932"/>
          </a:xfrm>
          <a:prstGeom prst="rect">
            <a:avLst/>
          </a:prstGeom>
          <a:noFill/>
          <a:ln w="9525">
            <a:noFill/>
            <a:miter lim="800000"/>
            <a:headEnd/>
            <a:tailEnd/>
          </a:ln>
        </p:spPr>
      </p:pic>
      <p:pic>
        <p:nvPicPr>
          <p:cNvPr id="13" name="Picture 2"/>
          <p:cNvPicPr>
            <a:picLocks noChangeAspect="1" noChangeArrowheads="1"/>
          </p:cNvPicPr>
          <p:nvPr/>
        </p:nvPicPr>
        <p:blipFill rotWithShape="1">
          <a:blip r:embed="rId3" cstate="print"/>
          <a:srcRect l="34427" t="47135" b="38273"/>
          <a:stretch/>
        </p:blipFill>
        <p:spPr bwMode="auto">
          <a:xfrm>
            <a:off x="4627419" y="5156314"/>
            <a:ext cx="2451476" cy="902956"/>
          </a:xfrm>
          <a:prstGeom prst="rect">
            <a:avLst/>
          </a:prstGeom>
          <a:noFill/>
          <a:ln w="9525">
            <a:noFill/>
            <a:miter lim="800000"/>
            <a:headEnd/>
            <a:tailEnd/>
          </a:ln>
        </p:spPr>
      </p:pic>
      <p:sp>
        <p:nvSpPr>
          <p:cNvPr id="4" name="Rectangle 3"/>
          <p:cNvSpPr/>
          <p:nvPr/>
        </p:nvSpPr>
        <p:spPr>
          <a:xfrm>
            <a:off x="8323814" y="1392879"/>
            <a:ext cx="2172390" cy="307777"/>
          </a:xfrm>
          <a:prstGeom prst="rect">
            <a:avLst/>
          </a:prstGeom>
          <a:solidFill>
            <a:schemeClr val="bg1"/>
          </a:solidFill>
          <a:ln>
            <a:solidFill>
              <a:srgbClr val="99CCFF"/>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itchFamily="49" charset="0"/>
                <a:ea typeface="+mn-ea"/>
                <a:cs typeface="Consolas" pitchFamily="49" charset="0"/>
              </a:rPr>
              <a:t>Execution of Kernel0</a:t>
            </a:r>
          </a:p>
        </p:txBody>
      </p:sp>
      <p:sp>
        <p:nvSpPr>
          <p:cNvPr id="16" name="Rectangle 15"/>
          <p:cNvSpPr/>
          <p:nvPr/>
        </p:nvSpPr>
        <p:spPr>
          <a:xfrm>
            <a:off x="8190810" y="3450279"/>
            <a:ext cx="2172390" cy="307777"/>
          </a:xfrm>
          <a:prstGeom prst="rect">
            <a:avLst/>
          </a:prstGeom>
          <a:solidFill>
            <a:schemeClr val="bg1"/>
          </a:solidFill>
          <a:ln>
            <a:solidFill>
              <a:srgbClr val="99CCFF"/>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itchFamily="49" charset="0"/>
                <a:ea typeface="+mn-ea"/>
                <a:cs typeface="Consolas" pitchFamily="49" charset="0"/>
              </a:rPr>
              <a:t>Execution of Kernel1</a:t>
            </a:r>
          </a:p>
        </p:txBody>
      </p:sp>
      <p:cxnSp>
        <p:nvCxnSpPr>
          <p:cNvPr id="14" name="Straight Arrow Connector 13"/>
          <p:cNvCxnSpPr/>
          <p:nvPr/>
        </p:nvCxnSpPr>
        <p:spPr>
          <a:xfrm>
            <a:off x="5836421" y="1753992"/>
            <a:ext cx="1357357" cy="15388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6" idx="0"/>
            <a:endCxn id="8" idx="1"/>
          </p:cNvCxnSpPr>
          <p:nvPr/>
        </p:nvCxnSpPr>
        <p:spPr>
          <a:xfrm rot="5400000" flipH="1" flipV="1">
            <a:off x="2393560" y="3653228"/>
            <a:ext cx="735012" cy="797732"/>
          </a:xfrm>
          <a:prstGeom prst="curvedConnector2">
            <a:avLst/>
          </a:prstGeom>
          <a:ln w="22225">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pic>
        <p:nvPicPr>
          <p:cNvPr id="20" name="Picture 2">
            <a:extLst>
              <a:ext uri="{FF2B5EF4-FFF2-40B4-BE49-F238E27FC236}">
                <a16:creationId xmlns:a16="http://schemas.microsoft.com/office/drawing/2014/main" id="{FC76B919-CCA4-4C5E-82BE-7FD251523F90}"/>
              </a:ext>
            </a:extLst>
          </p:cNvPr>
          <p:cNvPicPr>
            <a:picLocks noChangeAspect="1" noChangeArrowheads="1"/>
          </p:cNvPicPr>
          <p:nvPr/>
        </p:nvPicPr>
        <p:blipFill rotWithShape="1">
          <a:blip r:embed="rId3" cstate="print"/>
          <a:srcRect l="34427" t="47135" b="38273"/>
          <a:stretch/>
        </p:blipFill>
        <p:spPr bwMode="auto">
          <a:xfrm>
            <a:off x="4580681" y="3105799"/>
            <a:ext cx="2451476" cy="996735"/>
          </a:xfrm>
          <a:prstGeom prst="rect">
            <a:avLst/>
          </a:prstGeom>
          <a:noFill/>
          <a:ln w="9525">
            <a:noFill/>
            <a:miter lim="800000"/>
            <a:headEnd/>
            <a:tailEnd/>
          </a:ln>
        </p:spPr>
      </p:pic>
      <p:cxnSp>
        <p:nvCxnSpPr>
          <p:cNvPr id="19" name="Straight Arrow Connector 18"/>
          <p:cNvCxnSpPr>
            <a:cxnSpLocks/>
          </p:cNvCxnSpPr>
          <p:nvPr/>
        </p:nvCxnSpPr>
        <p:spPr>
          <a:xfrm>
            <a:off x="5950278" y="3749763"/>
            <a:ext cx="1374165" cy="28773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19961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p:txBody>
          <a:bodyPr>
            <a:normAutofit/>
          </a:bodyPr>
          <a:lstStyle/>
          <a:p>
            <a:r>
              <a:rPr lang="en-US" sz="3200" dirty="0"/>
              <a:t>The CUDA Execution Model</a:t>
            </a:r>
          </a:p>
        </p:txBody>
      </p:sp>
      <p:sp>
        <p:nvSpPr>
          <p:cNvPr id="888835" name="Rectangle 3"/>
          <p:cNvSpPr>
            <a:spLocks noGrp="1" noChangeArrowheads="1"/>
          </p:cNvSpPr>
          <p:nvPr>
            <p:ph idx="1"/>
          </p:nvPr>
        </p:nvSpPr>
        <p:spPr/>
        <p:txBody>
          <a:bodyPr/>
          <a:lstStyle/>
          <a:p>
            <a:endParaRPr lang="en-US" sz="2000" dirty="0"/>
          </a:p>
          <a:p>
            <a:r>
              <a:rPr lang="en-US" sz="2000" dirty="0"/>
              <a:t>Data needs to be copied into GPU device memory and the results need to be fetched back</a:t>
            </a:r>
            <a:endParaRPr lang="en-US" sz="2000" dirty="0">
              <a:solidFill>
                <a:srgbClr val="0070C0"/>
              </a:solidFill>
            </a:endParaRPr>
          </a:p>
          <a:p>
            <a:pPr lvl="1"/>
            <a:r>
              <a:rPr lang="en-US" sz="1800" dirty="0"/>
              <a:t>This happens over a PCI-Express 3.0/4.0 connection</a:t>
            </a:r>
          </a:p>
          <a:p>
            <a:pPr lvl="1"/>
            <a:r>
              <a:rPr lang="en-US" sz="1800" dirty="0"/>
              <a:t>Can also happen over </a:t>
            </a:r>
            <a:r>
              <a:rPr lang="en-US" sz="1800" dirty="0" err="1"/>
              <a:t>NVLink</a:t>
            </a:r>
            <a:r>
              <a:rPr lang="en-US" sz="1800" dirty="0"/>
              <a:t> (5-12 times faster than PCI-E) </a:t>
            </a:r>
          </a:p>
          <a:p>
            <a:pPr lvl="2"/>
            <a:r>
              <a:rPr lang="en-US" sz="1500" dirty="0" err="1"/>
              <a:t>NVLink</a:t>
            </a:r>
            <a:r>
              <a:rPr lang="en-US" sz="1500" dirty="0"/>
              <a:t>: Available on one Euler node only</a:t>
            </a:r>
          </a:p>
          <a:p>
            <a:pPr lvl="1"/>
            <a:endParaRPr lang="en-US" sz="1600" dirty="0"/>
          </a:p>
          <a:p>
            <a:pPr lvl="1"/>
            <a:endParaRPr lang="en-US" sz="1600" dirty="0"/>
          </a:p>
          <a:p>
            <a:r>
              <a:rPr lang="en-US" sz="2000" dirty="0"/>
              <a:t>IMPORTANT:</a:t>
            </a:r>
          </a:p>
          <a:p>
            <a:pPr lvl="1"/>
            <a:r>
              <a:rPr lang="en-US" sz="1800" dirty="0"/>
              <a:t>For GPU computing to pay off, the data transfer overhead should be overshadowed by the GPU number crunching that draws on that data</a:t>
            </a:r>
          </a:p>
          <a:p>
            <a:pPr lvl="1"/>
            <a:endParaRPr lang="en-US" sz="1600" dirty="0"/>
          </a:p>
          <a:p>
            <a:pPr lvl="1"/>
            <a:endParaRPr lang="en-US" sz="1600" dirty="0"/>
          </a:p>
          <a:p>
            <a:r>
              <a:rPr lang="en-US" sz="2000" dirty="0"/>
              <a:t>The CUDA kernel calls and copying to/from GPU are managed by the CUDA runtime in a </a:t>
            </a:r>
            <a:r>
              <a:rPr lang="en-US" sz="2000" dirty="0">
                <a:solidFill>
                  <a:srgbClr val="00B050"/>
                </a:solidFill>
              </a:rPr>
              <a:t>separate stream</a:t>
            </a:r>
            <a:r>
              <a:rPr lang="en-US" sz="2000" dirty="0"/>
              <a:t> associated w/ the GPU execution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2396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p:txBody>
          <a:bodyPr>
            <a:normAutofit/>
          </a:bodyPr>
          <a:lstStyle/>
          <a:p>
            <a:r>
              <a:rPr lang="en-US" sz="3200" dirty="0"/>
              <a:t>The concept of “CUDA host stream”</a:t>
            </a:r>
          </a:p>
        </p:txBody>
      </p:sp>
      <p:sp>
        <p:nvSpPr>
          <p:cNvPr id="888835" name="Rectangle 3"/>
          <p:cNvSpPr>
            <a:spLocks noGrp="1" noChangeArrowheads="1"/>
          </p:cNvSpPr>
          <p:nvPr>
            <p:ph idx="1"/>
          </p:nvPr>
        </p:nvSpPr>
        <p:spPr/>
        <p:txBody>
          <a:bodyPr>
            <a:normAutofit/>
          </a:bodyPr>
          <a:lstStyle/>
          <a:p>
            <a:endParaRPr lang="en-US" sz="2000" dirty="0"/>
          </a:p>
          <a:p>
            <a:r>
              <a:rPr lang="en-US" sz="2000" dirty="0"/>
              <a:t>“CUDA host stream”: it has </a:t>
            </a:r>
            <a:r>
              <a:rPr lang="en-US" sz="2000" dirty="0">
                <a:solidFill>
                  <a:srgbClr val="0070C0"/>
                </a:solidFill>
              </a:rPr>
              <a:t>nothing</a:t>
            </a:r>
            <a:r>
              <a:rPr lang="en-US" sz="2000" dirty="0"/>
              <a:t> to do with the SM (Stream Multiprocessor), which is a hardware thing</a:t>
            </a:r>
          </a:p>
          <a:p>
            <a:endParaRPr lang="en-US" sz="2000" dirty="0"/>
          </a:p>
          <a:p>
            <a:r>
              <a:rPr lang="en-US" sz="2000" dirty="0"/>
              <a:t>The CUDA runtime places all calls that invoke the GPU in a stream (i.e., ordered collection) of calls</a:t>
            </a:r>
          </a:p>
          <a:p>
            <a:pPr marL="685800" lvl="2">
              <a:spcBef>
                <a:spcPts val="1000"/>
              </a:spcBef>
            </a:pPr>
            <a:r>
              <a:rPr lang="en-US" dirty="0"/>
              <a:t>This stream is a FIFO (first-in-first-out) stream </a:t>
            </a:r>
          </a:p>
          <a:p>
            <a:pPr marL="1143000" lvl="3">
              <a:spcBef>
                <a:spcPts val="1000"/>
              </a:spcBef>
            </a:pPr>
            <a:r>
              <a:rPr lang="en-US" dirty="0"/>
              <a:t>In example of two slides ago, </a:t>
            </a:r>
            <a:r>
              <a:rPr lang="en-US" dirty="0">
                <a:latin typeface="Consolas" panose="020B0609020204030204" pitchFamily="49" charset="0"/>
              </a:rPr>
              <a:t>Kernel1</a:t>
            </a:r>
            <a:r>
              <a:rPr lang="en-US" dirty="0"/>
              <a:t> will only be called once </a:t>
            </a:r>
            <a:r>
              <a:rPr lang="en-US" dirty="0">
                <a:latin typeface="Consolas" panose="020B0609020204030204" pitchFamily="49" charset="0"/>
              </a:rPr>
              <a:t>Kernel0</a:t>
            </a:r>
            <a:r>
              <a:rPr lang="en-US" dirty="0"/>
              <a:t> finished execution</a:t>
            </a:r>
          </a:p>
          <a:p>
            <a:pPr marL="228600" lvl="1">
              <a:spcBef>
                <a:spcPts val="1000"/>
              </a:spcBef>
            </a:pPr>
            <a:endParaRPr lang="en-US" dirty="0"/>
          </a:p>
          <a:p>
            <a:pPr marL="228600" lvl="1">
              <a:spcBef>
                <a:spcPts val="1000"/>
              </a:spcBef>
            </a:pPr>
            <a:r>
              <a:rPr lang="en-US" dirty="0"/>
              <a:t>Important: there is an </a:t>
            </a:r>
            <a:r>
              <a:rPr lang="en-US" dirty="0">
                <a:solidFill>
                  <a:srgbClr val="00B050"/>
                </a:solidFill>
              </a:rPr>
              <a:t>a-synchronicity</a:t>
            </a:r>
            <a:r>
              <a:rPr lang="en-US" dirty="0"/>
              <a:t> between host and device</a:t>
            </a:r>
          </a:p>
          <a:p>
            <a:pPr marL="685800" lvl="2">
              <a:spcBef>
                <a:spcPts val="1000"/>
              </a:spcBef>
            </a:pPr>
            <a:r>
              <a:rPr lang="en-US" dirty="0"/>
              <a:t>Host: minds its business, continuing execution right away after launching a kernel</a:t>
            </a:r>
          </a:p>
          <a:p>
            <a:pPr marL="685800" lvl="2">
              <a:spcBef>
                <a:spcPts val="1000"/>
              </a:spcBef>
            </a:pPr>
            <a:r>
              <a:rPr lang="en-US" dirty="0"/>
              <a:t>Device: minds its business, taking on the next task in the sequence of tasks in the stream</a:t>
            </a:r>
          </a:p>
          <a:p>
            <a:pPr marL="228600" lvl="1">
              <a:spcBef>
                <a:spcPts val="1000"/>
              </a:spcBef>
            </a:pP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77393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p:txBody>
          <a:bodyPr>
            <a:normAutofit/>
          </a:bodyPr>
          <a:lstStyle/>
          <a:p>
            <a:r>
              <a:rPr lang="en-US" sz="3200" dirty="0"/>
              <a:t>Further comments, on the “asynchronous” aspect of GPU computing</a:t>
            </a:r>
          </a:p>
        </p:txBody>
      </p:sp>
      <p:sp>
        <p:nvSpPr>
          <p:cNvPr id="888835" name="Rectangle 3"/>
          <p:cNvSpPr>
            <a:spLocks noGrp="1" noChangeArrowheads="1"/>
          </p:cNvSpPr>
          <p:nvPr>
            <p:ph idx="1"/>
          </p:nvPr>
        </p:nvSpPr>
        <p:spPr/>
        <p:txBody>
          <a:bodyPr>
            <a:normAutofit/>
          </a:bodyPr>
          <a:lstStyle/>
          <a:p>
            <a:pPr marL="228600" lvl="1">
              <a:spcBef>
                <a:spcPts val="1000"/>
              </a:spcBef>
            </a:pPr>
            <a:endParaRPr lang="en-US" dirty="0"/>
          </a:p>
          <a:p>
            <a:pPr marL="228600" lvl="1">
              <a:spcBef>
                <a:spcPts val="1000"/>
              </a:spcBef>
            </a:pPr>
            <a:endParaRPr lang="en-US" dirty="0"/>
          </a:p>
          <a:p>
            <a:pPr marL="228600" lvl="1">
              <a:spcBef>
                <a:spcPts val="1000"/>
              </a:spcBef>
            </a:pPr>
            <a:r>
              <a:rPr lang="en-US" dirty="0"/>
              <a:t>Caveat to a-synchronicity</a:t>
            </a:r>
          </a:p>
          <a:p>
            <a:pPr marL="685800" lvl="2">
              <a:spcBef>
                <a:spcPts val="1000"/>
              </a:spcBef>
            </a:pPr>
            <a:r>
              <a:rPr lang="en-US" dirty="0"/>
              <a:t>There are </a:t>
            </a:r>
            <a:r>
              <a:rPr lang="en-US" dirty="0">
                <a:solidFill>
                  <a:srgbClr val="0070C0"/>
                </a:solidFill>
              </a:rPr>
              <a:t>implicit synchronization points</a:t>
            </a:r>
            <a:r>
              <a:rPr lang="en-US" dirty="0"/>
              <a:t>: A H2D or D2H memory data copy cannot take place (stalls the host) until all other CUDA operations in the stream have completed</a:t>
            </a:r>
          </a:p>
          <a:p>
            <a:pPr marL="228600" lvl="1">
              <a:spcBef>
                <a:spcPts val="1000"/>
              </a:spcBef>
            </a:pPr>
            <a:endParaRPr lang="en-US" dirty="0"/>
          </a:p>
          <a:p>
            <a:pPr marL="228600" lvl="1">
              <a:spcBef>
                <a:spcPts val="1000"/>
              </a:spcBef>
            </a:pPr>
            <a:r>
              <a:rPr lang="en-US" dirty="0"/>
              <a:t>You can even force everything to be synchronous during the execution of the code</a:t>
            </a:r>
          </a:p>
          <a:p>
            <a:pPr marL="685800" lvl="2">
              <a:spcBef>
                <a:spcPts val="1000"/>
              </a:spcBef>
            </a:pPr>
            <a:r>
              <a:rPr lang="en-US" dirty="0"/>
              <a:t>Simply set </a:t>
            </a:r>
            <a:r>
              <a:rPr lang="en-US" dirty="0">
                <a:latin typeface="Consolas" panose="020B0609020204030204" pitchFamily="49" charset="0"/>
              </a:rPr>
              <a:t>CUDA_LAUNCH_BLOCKING</a:t>
            </a:r>
            <a:r>
              <a:rPr lang="en-US" dirty="0"/>
              <a:t> environment variable to 1.</a:t>
            </a:r>
          </a:p>
          <a:p>
            <a:pPr marL="228600" lvl="1">
              <a:spcBef>
                <a:spcPts val="1000"/>
              </a:spcBef>
            </a:pPr>
            <a:endParaRPr lang="en-US" dirty="0"/>
          </a:p>
          <a:p>
            <a:pPr marL="228600" lvl="1">
              <a:spcBef>
                <a:spcPts val="1000"/>
              </a:spcBef>
            </a:pPr>
            <a:r>
              <a:rPr lang="en-US" dirty="0"/>
              <a:t>If you force kernel calls to be synchronous, you lose the opportunity to do something on the host while the device is busy running your kernel</a:t>
            </a:r>
          </a:p>
          <a:p>
            <a:pPr marL="685800" lvl="2">
              <a:spcBef>
                <a:spcPts val="1000"/>
              </a:spcBef>
            </a:pPr>
            <a:endParaRPr lang="en-US" dirty="0"/>
          </a:p>
          <a:p>
            <a:pPr marL="228600" lvl="1">
              <a:spcBef>
                <a:spcPts val="1000"/>
              </a:spcBef>
            </a:pP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24872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EECDD-F549-47D3-9BDA-9A12636BC058}"/>
              </a:ext>
            </a:extLst>
          </p:cNvPr>
          <p:cNvSpPr>
            <a:spLocks noGrp="1"/>
          </p:cNvSpPr>
          <p:nvPr>
            <p:ph type="title"/>
          </p:nvPr>
        </p:nvSpPr>
        <p:spPr/>
        <p:txBody>
          <a:bodyPr>
            <a:normAutofit/>
          </a:bodyPr>
          <a:lstStyle/>
          <a:p>
            <a:r>
              <a:rPr lang="en-US" dirty="0"/>
              <a:t>More specifics: GPU operations that are </a:t>
            </a:r>
            <a:r>
              <a:rPr lang="en-US" dirty="0">
                <a:solidFill>
                  <a:srgbClr val="FFC000"/>
                </a:solidFill>
              </a:rPr>
              <a:t>asynchronous</a:t>
            </a:r>
          </a:p>
        </p:txBody>
      </p:sp>
      <p:sp>
        <p:nvSpPr>
          <p:cNvPr id="3" name="Content Placeholder 2">
            <a:extLst>
              <a:ext uri="{FF2B5EF4-FFF2-40B4-BE49-F238E27FC236}">
                <a16:creationId xmlns:a16="http://schemas.microsoft.com/office/drawing/2014/main" id="{55A81D43-974E-4908-8AFD-62E7CB68B709}"/>
              </a:ext>
            </a:extLst>
          </p:cNvPr>
          <p:cNvSpPr>
            <a:spLocks noGrp="1"/>
          </p:cNvSpPr>
          <p:nvPr>
            <p:ph idx="1"/>
          </p:nvPr>
        </p:nvSpPr>
        <p:spPr/>
        <p:txBody>
          <a:bodyPr/>
          <a:lstStyle/>
          <a:p>
            <a:endParaRPr lang="en-US" dirty="0"/>
          </a:p>
          <a:p>
            <a:r>
              <a:rPr lang="en-US" dirty="0"/>
              <a:t>The following calls made on the host return the control to host right away </a:t>
            </a:r>
          </a:p>
          <a:p>
            <a:pPr lvl="1"/>
            <a:r>
              <a:rPr lang="en-US" dirty="0"/>
              <a:t>CUDA kernel launches</a:t>
            </a:r>
          </a:p>
          <a:p>
            <a:pPr lvl="1"/>
            <a:endParaRPr lang="en-US" dirty="0"/>
          </a:p>
          <a:p>
            <a:pPr lvl="1"/>
            <a:r>
              <a:rPr lang="en-US" dirty="0"/>
              <a:t>CUDA memory copies within a single device's memory</a:t>
            </a:r>
          </a:p>
          <a:p>
            <a:pPr lvl="2"/>
            <a:r>
              <a:rPr lang="en-US" dirty="0"/>
              <a:t>On the host, you ask the GPU to copy bytes from the GPU’s device memory to some other GPU mem location</a:t>
            </a:r>
          </a:p>
          <a:p>
            <a:pPr lvl="1"/>
            <a:endParaRPr lang="en-US" dirty="0"/>
          </a:p>
          <a:p>
            <a:pPr lvl="1"/>
            <a:r>
              <a:rPr lang="en-US" dirty="0"/>
              <a:t>CUDA memory copies from host to device of a memory block of 64 KB or less</a:t>
            </a:r>
          </a:p>
          <a:p>
            <a:pPr lvl="1"/>
            <a:endParaRPr lang="en-US" dirty="0"/>
          </a:p>
          <a:p>
            <a:pPr lvl="1"/>
            <a:r>
              <a:rPr lang="en-US" dirty="0"/>
              <a:t>CUDA memory copies performed by functions that are suffixed with </a:t>
            </a:r>
            <a:r>
              <a:rPr lang="en-US" dirty="0">
                <a:latin typeface="Consolas" panose="020B0609020204030204" pitchFamily="49" charset="0"/>
              </a:rPr>
              <a:t>Async</a:t>
            </a:r>
          </a:p>
          <a:p>
            <a:pPr lvl="1"/>
            <a:endParaRPr lang="en-US" dirty="0"/>
          </a:p>
          <a:p>
            <a:pPr lvl="1"/>
            <a:r>
              <a:rPr lang="en-US" dirty="0"/>
              <a:t>CUDA “memory set” function calls</a:t>
            </a:r>
          </a:p>
        </p:txBody>
      </p:sp>
      <p:sp>
        <p:nvSpPr>
          <p:cNvPr id="4" name="Slide Number Placeholder 3">
            <a:extLst>
              <a:ext uri="{FF2B5EF4-FFF2-40B4-BE49-F238E27FC236}">
                <a16:creationId xmlns:a16="http://schemas.microsoft.com/office/drawing/2014/main" id="{D43D445D-7FEB-469F-B7F4-18BA651C1AB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91681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p:txBody>
          <a:bodyPr>
            <a:normAutofit fontScale="90000"/>
          </a:bodyPr>
          <a:lstStyle/>
          <a:p>
            <a:r>
              <a:rPr lang="en-US" sz="3200" dirty="0"/>
              <a:t>The CUDA Execution Model: </a:t>
            </a:r>
            <a:r>
              <a:rPr lang="en-US" sz="3200" dirty="0">
                <a:solidFill>
                  <a:srgbClr val="FFC000"/>
                </a:solidFill>
              </a:rPr>
              <a:t>Three Opportunities </a:t>
            </a:r>
            <a:r>
              <a:rPr lang="en-US" sz="3200" dirty="0"/>
              <a:t>for Asynchronous Execution</a:t>
            </a:r>
          </a:p>
        </p:txBody>
      </p:sp>
      <p:sp>
        <p:nvSpPr>
          <p:cNvPr id="888835" name="Rectangle 3"/>
          <p:cNvSpPr>
            <a:spLocks noGrp="1" noChangeArrowheads="1"/>
          </p:cNvSpPr>
          <p:nvPr>
            <p:ph idx="1"/>
          </p:nvPr>
        </p:nvSpPr>
        <p:spPr/>
        <p:txBody>
          <a:bodyPr>
            <a:normAutofit/>
          </a:bodyPr>
          <a:lstStyle/>
          <a:p>
            <a:endParaRPr lang="en-US" sz="2000" dirty="0"/>
          </a:p>
          <a:p>
            <a:pPr>
              <a:lnSpc>
                <a:spcPct val="100000"/>
              </a:lnSpc>
            </a:pPr>
            <a:r>
              <a:rPr lang="en-US" sz="2000" dirty="0"/>
              <a:t>Three opportunities, listed in increasing order of use/engagement complexity </a:t>
            </a:r>
          </a:p>
          <a:p>
            <a:endParaRPr lang="en-US" sz="2000" dirty="0"/>
          </a:p>
          <a:p>
            <a:pPr lvl="1"/>
            <a:r>
              <a:rPr lang="en-US" sz="1600" dirty="0"/>
              <a:t>Opportunity 1: The GPU and CPU work in asynchronous mode</a:t>
            </a:r>
          </a:p>
          <a:p>
            <a:pPr lvl="2"/>
            <a:r>
              <a:rPr lang="en-US" sz="1600" dirty="0"/>
              <a:t>The CPU moves on </a:t>
            </a:r>
            <a:r>
              <a:rPr lang="en-US" sz="1600" dirty="0">
                <a:solidFill>
                  <a:srgbClr val="0070C0"/>
                </a:solidFill>
              </a:rPr>
              <a:t>right away</a:t>
            </a:r>
            <a:r>
              <a:rPr lang="en-US" sz="1600" dirty="0"/>
              <a:t> after a kernel launch</a:t>
            </a:r>
          </a:p>
          <a:p>
            <a:pPr lvl="2"/>
            <a:r>
              <a:rPr lang="en-US" sz="1600" dirty="0"/>
              <a:t>The GPU works at the same time the CPU works</a:t>
            </a:r>
          </a:p>
          <a:p>
            <a:pPr lvl="1"/>
            <a:endParaRPr lang="en-US" sz="1200" dirty="0"/>
          </a:p>
          <a:p>
            <a:pPr lvl="1"/>
            <a:endParaRPr lang="en-US" sz="1600" dirty="0"/>
          </a:p>
          <a:p>
            <a:pPr lvl="1"/>
            <a:r>
              <a:rPr lang="en-US" sz="1600" dirty="0"/>
              <a:t>Opportunity 2: the GPU has three engines that can work at the same time</a:t>
            </a:r>
          </a:p>
          <a:p>
            <a:pPr lvl="2"/>
            <a:r>
              <a:rPr lang="en-US" sz="1200" dirty="0"/>
              <a:t>copy-in engine + copy-out engine + execution engine</a:t>
            </a:r>
          </a:p>
          <a:p>
            <a:pPr lvl="2"/>
            <a:r>
              <a:rPr lang="en-US" sz="1200" dirty="0"/>
              <a:t>More later (when we talk about streams)</a:t>
            </a:r>
          </a:p>
          <a:p>
            <a:pPr lvl="1"/>
            <a:endParaRPr lang="en-US" sz="1200" dirty="0"/>
          </a:p>
          <a:p>
            <a:pPr lvl="1"/>
            <a:endParaRPr lang="en-US" sz="1600" dirty="0"/>
          </a:p>
          <a:p>
            <a:pPr lvl="1"/>
            <a:r>
              <a:rPr lang="en-US" sz="1600" dirty="0"/>
              <a:t>Opportunity 3: Multiple GPUs can work at the same time on one host</a:t>
            </a:r>
          </a:p>
          <a:p>
            <a:endParaRPr lang="en-US" sz="16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2894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normAutofit/>
          </a:bodyPr>
          <a:lstStyle/>
          <a:p>
            <a:r>
              <a:rPr lang="en-US" sz="3200" dirty="0"/>
              <a:t>CUDA Function Declarations: (the “</a:t>
            </a:r>
            <a:r>
              <a:rPr lang="en-US" sz="3200" dirty="0">
                <a:solidFill>
                  <a:srgbClr val="FFC000"/>
                </a:solidFill>
              </a:rPr>
              <a:t>C with extensions</a:t>
            </a:r>
            <a:r>
              <a:rPr lang="en-US" sz="3200" dirty="0"/>
              <a:t>” part)</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3ECFD8-5EC6-49FD-9837-172B927B7D47}"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286723" name="Group 3"/>
          <p:cNvGraphicFramePr>
            <a:graphicFrameLocks noGrp="1"/>
          </p:cNvGraphicFramePr>
          <p:nvPr>
            <p:ph sz="half" idx="4294967295"/>
          </p:nvPr>
        </p:nvGraphicFramePr>
        <p:xfrm>
          <a:off x="1734670" y="1528482"/>
          <a:ext cx="8305800" cy="2209801"/>
        </p:xfrm>
        <a:graphic>
          <a:graphicData uri="http://schemas.openxmlformats.org/drawingml/2006/table">
            <a:tbl>
              <a:tblPr/>
              <a:tblGrid>
                <a:gridCol w="4954588">
                  <a:extLst>
                    <a:ext uri="{9D8B030D-6E8A-4147-A177-3AD203B41FA5}">
                      <a16:colId xmlns:a16="http://schemas.microsoft.com/office/drawing/2014/main" val="20000"/>
                    </a:ext>
                  </a:extLst>
                </a:gridCol>
                <a:gridCol w="1446212">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tblGrid>
              <a:tr h="765175">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sz="22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Executed on the: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Only callable from the: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rgbClr val="CC0000"/>
                          </a:solidFill>
                          <a:effectLst/>
                          <a:latin typeface="Courier New" pitchFamily="49" charset="0"/>
                        </a:rPr>
                        <a:t>__device__</a:t>
                      </a:r>
                      <a:r>
                        <a:rPr kumimoji="0" lang="en-US" sz="2000" b="0" i="0" u="none" strike="noStrike" cap="none" normalizeH="0" baseline="0">
                          <a:ln>
                            <a:noFill/>
                          </a:ln>
                          <a:solidFill>
                            <a:schemeClr val="tx1"/>
                          </a:solidFill>
                          <a:effectLst/>
                          <a:latin typeface="Courier New" pitchFamily="49" charset="0"/>
                        </a:rPr>
                        <a:t> float myDeviceFunc()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device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device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36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dirty="0">
                          <a:ln>
                            <a:noFill/>
                          </a:ln>
                          <a:solidFill>
                            <a:srgbClr val="CC0000"/>
                          </a:solidFill>
                          <a:effectLst/>
                          <a:latin typeface="Courier New" pitchFamily="49" charset="0"/>
                        </a:rPr>
                        <a:t>__global__</a:t>
                      </a:r>
                      <a:r>
                        <a:rPr kumimoji="0" lang="en-US" sz="2000" b="0" i="0" u="none" strike="noStrike" cap="none" normalizeH="0" baseline="0" dirty="0">
                          <a:ln>
                            <a:noFill/>
                          </a:ln>
                          <a:solidFill>
                            <a:schemeClr val="tx1"/>
                          </a:solidFill>
                          <a:effectLst/>
                          <a:latin typeface="Courier New" pitchFamily="49" charset="0"/>
                        </a:rPr>
                        <a:t> </a:t>
                      </a:r>
                      <a:r>
                        <a:rPr kumimoji="0" lang="en-US" sz="2000" b="1" i="0" u="none" strike="noStrike" cap="none" normalizeH="0" baseline="0" dirty="0">
                          <a:ln>
                            <a:noFill/>
                          </a:ln>
                          <a:solidFill>
                            <a:srgbClr val="CC0000"/>
                          </a:solidFill>
                          <a:effectLst/>
                          <a:latin typeface="Courier New" pitchFamily="49" charset="0"/>
                        </a:rPr>
                        <a:t>void</a:t>
                      </a:r>
                      <a:r>
                        <a:rPr kumimoji="0" lang="en-US" sz="2000" b="0" i="0" u="none" strike="noStrike" cap="none" normalizeH="0" baseline="0" dirty="0">
                          <a:ln>
                            <a:noFill/>
                          </a:ln>
                          <a:solidFill>
                            <a:schemeClr val="tx1"/>
                          </a:solidFill>
                          <a:effectLst/>
                          <a:latin typeface="Courier New" pitchFamily="49" charset="0"/>
                        </a:rPr>
                        <a:t>  </a:t>
                      </a:r>
                      <a:r>
                        <a:rPr kumimoji="0" lang="en-US" sz="2000" b="0" i="0" u="none" strike="noStrike" cap="none" normalizeH="0" baseline="0" dirty="0" err="1">
                          <a:ln>
                            <a:noFill/>
                          </a:ln>
                          <a:solidFill>
                            <a:schemeClr val="tx1"/>
                          </a:solidFill>
                          <a:effectLst/>
                          <a:latin typeface="Courier New" pitchFamily="49" charset="0"/>
                        </a:rPr>
                        <a:t>myKernelFunc</a:t>
                      </a:r>
                      <a:r>
                        <a:rPr kumimoji="0" lang="en-US" sz="2000" b="0" i="0" u="none" strike="noStrike" cap="none" normalizeH="0" baseline="0" dirty="0">
                          <a:ln>
                            <a:noFill/>
                          </a:ln>
                          <a:solidFill>
                            <a:schemeClr val="tx1"/>
                          </a:solidFill>
                          <a:effectLst/>
                          <a:latin typeface="Courier New" pitchFamily="49"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device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006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a:ln>
                            <a:noFill/>
                          </a:ln>
                          <a:solidFill>
                            <a:srgbClr val="CC0000"/>
                          </a:solidFill>
                          <a:effectLst/>
                          <a:latin typeface="Courier New" pitchFamily="49" charset="0"/>
                        </a:rPr>
                        <a:t>__host__</a:t>
                      </a:r>
                      <a:r>
                        <a:rPr kumimoji="0" lang="en-US" sz="2000" b="0" i="0" u="none" strike="noStrike" cap="none" normalizeH="0" baseline="0">
                          <a:ln>
                            <a:noFill/>
                          </a:ln>
                          <a:solidFill>
                            <a:schemeClr val="tx1"/>
                          </a:solidFill>
                          <a:effectLst/>
                          <a:latin typeface="Courier New" pitchFamily="49" charset="0"/>
                        </a:rPr>
                        <a:t>   float myHostFunc()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host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tx1"/>
                          </a:solidFill>
                          <a:effectLst/>
                          <a:latin typeface="Arial" charset="0"/>
                        </a:rPr>
                        <a:t>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86745" name="Rectangle 25"/>
          <p:cNvSpPr>
            <a:spLocks noGrp="1" noChangeArrowheads="1"/>
          </p:cNvSpPr>
          <p:nvPr>
            <p:ph type="body" sz="half" idx="4294967295"/>
          </p:nvPr>
        </p:nvSpPr>
        <p:spPr>
          <a:xfrm>
            <a:off x="235527" y="4236638"/>
            <a:ext cx="11720945" cy="2133600"/>
          </a:xfrm>
        </p:spPr>
        <p:txBody>
          <a:bodyPr>
            <a:normAutofit/>
          </a:bodyPr>
          <a:lstStyle/>
          <a:p>
            <a:pPr marL="457200" indent="-457200"/>
            <a:r>
              <a:rPr lang="en-US" sz="2200" b="1" dirty="0">
                <a:solidFill>
                  <a:srgbClr val="C00000"/>
                </a:solidFill>
                <a:latin typeface="Courier New" pitchFamily="49" charset="0"/>
              </a:rPr>
              <a:t>__global__</a:t>
            </a:r>
            <a:r>
              <a:rPr lang="en-US" sz="2200" dirty="0">
                <a:solidFill>
                  <a:srgbClr val="C00000"/>
                </a:solidFill>
              </a:rPr>
              <a:t> </a:t>
            </a:r>
            <a:r>
              <a:rPr lang="en-US" sz="2200" dirty="0"/>
              <a:t>defines a kernel function, launched by host, executed on the device</a:t>
            </a:r>
          </a:p>
          <a:p>
            <a:pPr marL="974725" lvl="1" indent="-403225"/>
            <a:r>
              <a:rPr lang="en-US" dirty="0"/>
              <a:t>Must return </a:t>
            </a:r>
            <a:r>
              <a:rPr lang="en-US" b="1" dirty="0">
                <a:solidFill>
                  <a:srgbClr val="C00000"/>
                </a:solidFill>
                <a:latin typeface="Courier New" pitchFamily="49" charset="0"/>
              </a:rPr>
              <a:t>void</a:t>
            </a:r>
          </a:p>
          <a:p>
            <a:pPr marL="457200" indent="-457200"/>
            <a:r>
              <a:rPr lang="en-US" sz="2200" dirty="0"/>
              <a:t>NOTE: can combine </a:t>
            </a:r>
            <a:r>
              <a:rPr lang="en-US" sz="2200" dirty="0">
                <a:latin typeface="Consolas" panose="020B0609020204030204" pitchFamily="49" charset="0"/>
              </a:rPr>
              <a:t>__device__</a:t>
            </a:r>
            <a:r>
              <a:rPr lang="en-US" sz="2200" dirty="0"/>
              <a:t> with </a:t>
            </a:r>
            <a:r>
              <a:rPr lang="en-US" sz="2200" dirty="0">
                <a:latin typeface="Consolas" panose="020B0609020204030204" pitchFamily="49" charset="0"/>
              </a:rPr>
              <a:t>__host__</a:t>
            </a:r>
          </a:p>
          <a:p>
            <a:pPr marL="457200" indent="-457200"/>
            <a:endParaRPr lang="en-US" sz="2200" dirty="0"/>
          </a:p>
          <a:p>
            <a:pPr marL="457200" indent="-457200"/>
            <a:r>
              <a:rPr lang="en-US" sz="2200" dirty="0"/>
              <a:t>See CUDA Reference Manual </a:t>
            </a:r>
            <a:r>
              <a:rPr lang="en-US" sz="2000" dirty="0">
                <a:hlinkClick r:id="rId3"/>
              </a:rPr>
              <a:t>http://docs.nvidia.com/cuda/cuda-c-programming-guide/index.html</a:t>
            </a:r>
            <a:endParaRPr lang="en-US" sz="2000" dirty="0"/>
          </a:p>
          <a:p>
            <a:pPr marL="457200" indent="-457200">
              <a:buNone/>
            </a:pPr>
            <a:endParaRPr lang="en-US" sz="2200" dirty="0">
              <a:latin typeface="Courier New" pitchFamily="49" charset="0"/>
            </a:endParaRPr>
          </a:p>
        </p:txBody>
      </p:sp>
    </p:spTree>
    <p:extLst>
      <p:ext uri="{BB962C8B-B14F-4D97-AF65-F5344CB8AC3E}">
        <p14:creationId xmlns:p14="http://schemas.microsoft.com/office/powerpoint/2010/main" val="145647762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Decoding: Instruction Type J - jump (MIPS ISA)</a:t>
            </a:r>
          </a:p>
        </p:txBody>
      </p:sp>
      <p:sp>
        <p:nvSpPr>
          <p:cNvPr id="3" name="Content Placeholder 2"/>
          <p:cNvSpPr>
            <a:spLocks noGrp="1"/>
          </p:cNvSpPr>
          <p:nvPr>
            <p:ph sz="half" idx="2"/>
          </p:nvPr>
        </p:nvSpPr>
        <p:spPr/>
        <p:txBody>
          <a:bodyPr>
            <a:normAutofit/>
          </a:bodyPr>
          <a:lstStyle/>
          <a:p>
            <a:endParaRPr lang="en-US" sz="2000" dirty="0"/>
          </a:p>
          <a:p>
            <a:endParaRPr lang="en-US" sz="2000" dirty="0"/>
          </a:p>
          <a:p>
            <a:r>
              <a:rPr lang="en-US" sz="2000" dirty="0"/>
              <a:t>Type J has an </a:t>
            </a:r>
            <a:r>
              <a:rPr lang="en-US" sz="2000" dirty="0">
                <a:latin typeface="Consolas" pitchFamily="49" charset="0"/>
                <a:cs typeface="Consolas" pitchFamily="49" charset="0"/>
              </a:rPr>
              <a:t>op</a:t>
            </a:r>
            <a:r>
              <a:rPr lang="en-US" sz="2000" dirty="0"/>
              <a:t> field and an </a:t>
            </a:r>
            <a:r>
              <a:rPr lang="en-US" sz="2000" dirty="0">
                <a:latin typeface="Consolas" panose="020B0609020204030204" pitchFamily="49" charset="0"/>
              </a:rPr>
              <a:t>address</a:t>
            </a:r>
            <a:r>
              <a:rPr lang="en-US" sz="2000" dirty="0"/>
              <a:t> field</a:t>
            </a:r>
          </a:p>
          <a:p>
            <a:endParaRPr lang="en-US" sz="2000" dirty="0"/>
          </a:p>
          <a:p>
            <a:r>
              <a:rPr lang="en-US" sz="2000" dirty="0"/>
              <a:t>Jump instruction has a </a:t>
            </a:r>
            <a:r>
              <a:rPr lang="en-US" sz="2000" b="1" dirty="0"/>
              <a:t>word</a:t>
            </a:r>
            <a:r>
              <a:rPr lang="en-US" sz="2000" dirty="0"/>
              <a:t> address, </a:t>
            </a:r>
            <a:r>
              <a:rPr lang="en-US" sz="2000" dirty="0">
                <a:solidFill>
                  <a:srgbClr val="C00000"/>
                </a:solidFill>
              </a:rPr>
              <a:t>not an offset</a:t>
            </a:r>
          </a:p>
          <a:p>
            <a:pPr lvl="1"/>
            <a:r>
              <a:rPr lang="en-US" sz="1800" dirty="0"/>
              <a:t>A 26-bit address field allows for jumps to any address between 0 and 2</a:t>
            </a:r>
            <a:r>
              <a:rPr lang="en-US" sz="1800" baseline="30000" dirty="0"/>
              <a:t>26</a:t>
            </a:r>
            <a:r>
              <a:rPr lang="en-US" sz="1800" dirty="0"/>
              <a:t>-1</a:t>
            </a:r>
            <a:br>
              <a:rPr lang="en-US" sz="1800" dirty="0"/>
            </a:br>
            <a:endParaRPr lang="en-US" sz="1800" dirty="0"/>
          </a:p>
          <a:p>
            <a:endParaRPr lang="en-US" sz="2000" dirty="0"/>
          </a:p>
          <a:p>
            <a:r>
              <a:rPr lang="en-US" sz="2000" dirty="0"/>
              <a:t>Longer jumps use the “jump register” instruction:</a:t>
            </a:r>
            <a:br>
              <a:rPr lang="en-US" sz="2000" dirty="0"/>
            </a:br>
            <a:br>
              <a:rPr lang="en-US" sz="2000" dirty="0"/>
            </a:br>
            <a:r>
              <a:rPr lang="en-US" sz="1800" dirty="0" err="1">
                <a:latin typeface="Consolas" panose="020B0609020204030204" pitchFamily="49" charset="0"/>
              </a:rPr>
              <a:t>jr</a:t>
            </a:r>
            <a:r>
              <a:rPr lang="en-US" sz="1800" dirty="0">
                <a:latin typeface="Consolas" panose="020B0609020204030204" pitchFamily="49" charset="0"/>
              </a:rPr>
              <a:t> $ra  # jump to address in register $ra</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24" name="Group 23"/>
          <p:cNvGrpSpPr/>
          <p:nvPr/>
        </p:nvGrpSpPr>
        <p:grpSpPr>
          <a:xfrm>
            <a:off x="6671253" y="1336561"/>
            <a:ext cx="4987670" cy="702229"/>
            <a:chOff x="457200" y="1769925"/>
            <a:chExt cx="4987670" cy="702229"/>
          </a:xfrm>
        </p:grpSpPr>
        <p:sp>
          <p:nvSpPr>
            <p:cNvPr id="4" name="Rectangle 3"/>
            <p:cNvSpPr/>
            <p:nvPr/>
          </p:nvSpPr>
          <p:spPr>
            <a:xfrm>
              <a:off x="457200" y="1769925"/>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op (6 bits)</a:t>
              </a:r>
            </a:p>
          </p:txBody>
        </p:sp>
        <p:sp>
          <p:nvSpPr>
            <p:cNvPr id="7" name="Rectangle 6"/>
            <p:cNvSpPr/>
            <p:nvPr/>
          </p:nvSpPr>
          <p:spPr>
            <a:xfrm>
              <a:off x="1787270" y="1769925"/>
              <a:ext cx="365760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address (26 bits)</a:t>
              </a:r>
            </a:p>
          </p:txBody>
        </p:sp>
        <p:cxnSp>
          <p:nvCxnSpPr>
            <p:cNvPr id="19" name="Straight Connector 18"/>
            <p:cNvCxnSpPr/>
            <p:nvPr/>
          </p:nvCxnSpPr>
          <p:spPr>
            <a:xfrm>
              <a:off x="457200" y="2057848"/>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444870" y="2057848"/>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57200" y="2286000"/>
              <a:ext cx="4987670" cy="0"/>
            </a:xfrm>
            <a:prstGeom prst="line">
              <a:avLst/>
            </a:prstGeom>
            <a:ln>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487601" y="2133600"/>
              <a:ext cx="742511"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32 bits</a:t>
              </a:r>
            </a:p>
          </p:txBody>
        </p:sp>
      </p:grpSp>
      <p:pic>
        <p:nvPicPr>
          <p:cNvPr id="23" name="Picture 22">
            <a:extLst>
              <a:ext uri="{FF2B5EF4-FFF2-40B4-BE49-F238E27FC236}">
                <a16:creationId xmlns:a16="http://schemas.microsoft.com/office/drawing/2014/main" id="{5FC27C3D-8A37-4417-8E87-84915A081CF5}"/>
              </a:ext>
            </a:extLst>
          </p:cNvPr>
          <p:cNvPicPr>
            <a:picLocks noChangeAspect="1"/>
          </p:cNvPicPr>
          <p:nvPr/>
        </p:nvPicPr>
        <p:blipFill>
          <a:blip r:embed="rId3"/>
          <a:stretch>
            <a:fillRect/>
          </a:stretch>
        </p:blipFill>
        <p:spPr>
          <a:xfrm>
            <a:off x="1112292" y="1624484"/>
            <a:ext cx="4255114" cy="4675350"/>
          </a:xfrm>
          <a:prstGeom prst="rect">
            <a:avLst/>
          </a:prstGeom>
        </p:spPr>
      </p:pic>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F3CB8E79-3616-494E-B128-E83D8F4BCDA2}"/>
                  </a:ext>
                </a:extLst>
              </p:cNvPr>
              <p:cNvSpPr/>
              <p:nvPr/>
            </p:nvSpPr>
            <p:spPr>
              <a:xfrm>
                <a:off x="1274385" y="5830027"/>
                <a:ext cx="3143809"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[http://www.divms.uiowa.edu/~ghosh/1-24-06.pdf]</a:t>
                </a:r>
                <a14:m>
                  <m:oMath xmlns:m="http://schemas.openxmlformats.org/officeDocument/2006/math">
                    <m: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5" name="Rectangle 24">
                <a:extLst>
                  <a:ext uri="{FF2B5EF4-FFF2-40B4-BE49-F238E27FC236}">
                    <a16:creationId xmlns:a16="http://schemas.microsoft.com/office/drawing/2014/main" id="{F3CB8E79-3616-494E-B128-E83D8F4BCDA2}"/>
                  </a:ext>
                </a:extLst>
              </p:cNvPr>
              <p:cNvSpPr>
                <a:spLocks noRot="1" noChangeAspect="1" noMove="1" noResize="1" noEditPoints="1" noAdjustHandles="1" noChangeArrowheads="1" noChangeShapeType="1" noTextEdit="1"/>
              </p:cNvSpPr>
              <p:nvPr/>
            </p:nvSpPr>
            <p:spPr>
              <a:xfrm>
                <a:off x="1274385" y="5830027"/>
                <a:ext cx="3143809" cy="253916"/>
              </a:xfrm>
              <a:prstGeom prst="rect">
                <a:avLst/>
              </a:prstGeom>
              <a:blipFill>
                <a:blip r:embed="rId4"/>
                <a:stretch>
                  <a:fillRect b="-14286"/>
                </a:stretch>
              </a:blipFill>
            </p:spPr>
            <p:txBody>
              <a:bodyPr/>
              <a:lstStyle/>
              <a:p>
                <a:r>
                  <a:rPr lang="en-US">
                    <a:noFill/>
                  </a:rPr>
                  <a:t> </a:t>
                </a:r>
              </a:p>
            </p:txBody>
          </p:sp>
        </mc:Fallback>
      </mc:AlternateContent>
      <p:sp>
        <p:nvSpPr>
          <p:cNvPr id="5" name="Right Arrow 4"/>
          <p:cNvSpPr/>
          <p:nvPr/>
        </p:nvSpPr>
        <p:spPr>
          <a:xfrm>
            <a:off x="1057183" y="3749039"/>
            <a:ext cx="496273" cy="25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189859" y="3422608"/>
            <a:ext cx="1176925" cy="43088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Procedure called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first time here</a:t>
            </a:r>
          </a:p>
        </p:txBody>
      </p:sp>
      <p:sp>
        <p:nvSpPr>
          <p:cNvPr id="18" name="Right Arrow 17"/>
          <p:cNvSpPr/>
          <p:nvPr/>
        </p:nvSpPr>
        <p:spPr>
          <a:xfrm>
            <a:off x="1057183" y="5019310"/>
            <a:ext cx="496273" cy="25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06440" y="4692879"/>
            <a:ext cx="1176925" cy="43088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Procedure called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second time here</a:t>
            </a:r>
          </a:p>
        </p:txBody>
      </p:sp>
      <p:sp>
        <p:nvSpPr>
          <p:cNvPr id="27" name="Rectangle 26"/>
          <p:cNvSpPr/>
          <p:nvPr/>
        </p:nvSpPr>
        <p:spPr>
          <a:xfrm>
            <a:off x="1283365" y="1618338"/>
            <a:ext cx="854721" cy="430887"/>
          </a:xfrm>
          <a:prstGeom prst="rect">
            <a:avLst/>
          </a:prstGeom>
          <a:solidFill>
            <a:schemeClr val="bg1"/>
          </a:solidFill>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Execution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instructions</a:t>
            </a:r>
          </a:p>
        </p:txBody>
      </p:sp>
    </p:spTree>
    <p:extLst>
      <p:ext uri="{BB962C8B-B14F-4D97-AF65-F5344CB8AC3E}">
        <p14:creationId xmlns:p14="http://schemas.microsoft.com/office/powerpoint/2010/main" val="30046862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92637" y="3334870"/>
            <a:ext cx="7183174" cy="823393"/>
          </a:xfrm>
        </p:spPr>
        <p:txBody>
          <a:bodyPr/>
          <a:lstStyle/>
          <a:p>
            <a:r>
              <a:rPr lang="en-US" dirty="0"/>
              <a:t>GPU Execution Configuration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20888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1255929" y="1614411"/>
            <a:ext cx="10202238" cy="2054832"/>
          </a:xfrm>
          <a:prstGeom prst="rect">
            <a:avLst/>
          </a:prstGeom>
          <a:solidFill>
            <a:schemeClr val="bg1">
              <a:lumMod val="95000"/>
            </a:schemeClr>
          </a:solidFill>
          <a:ln w="9525">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__global__</a:t>
            </a:r>
            <a:r>
              <a:rPr kumimoji="0" lang="en-US" sz="1800" b="0" i="0" u="none" strike="noStrike" kern="1200" cap="none" spc="0" normalizeH="0" baseline="0" noProof="0" dirty="0">
                <a:ln>
                  <a:noFill/>
                </a:ln>
                <a:solidFill>
                  <a:srgbClr val="ED7D31"/>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void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kernelFoo</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 declaration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D7D3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dim3</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DimGrid</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(100, 50);        </a:t>
            </a:r>
            <a:r>
              <a:rPr kumimoji="0" lang="en-US"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 2D grid structure, w/ total of 5000 thread blocks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dim3</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DimBlock</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(4, 8, 8);       </a:t>
            </a:r>
            <a:r>
              <a:rPr kumimoji="0" lang="en-US"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 3D block structure, with 256 threads per block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kernelFoo</a:t>
            </a: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&lt;&lt;&lt;</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DimGrid</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DimBlock</a:t>
            </a: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&gt;&gt;&gt;</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(...your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arg</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list comes here…);</a:t>
            </a:r>
          </a:p>
        </p:txBody>
      </p:sp>
      <p:sp>
        <p:nvSpPr>
          <p:cNvPr id="58371" name="Rectangle 3"/>
          <p:cNvSpPr>
            <a:spLocks noGrp="1" noChangeArrowheads="1"/>
          </p:cNvSpPr>
          <p:nvPr>
            <p:ph type="title"/>
          </p:nvPr>
        </p:nvSpPr>
        <p:spPr/>
        <p:txBody>
          <a:bodyPr/>
          <a:lstStyle/>
          <a:p>
            <a:r>
              <a:rPr lang="en-US" sz="1800" dirty="0"/>
              <a:t>[New Topic]</a:t>
            </a:r>
            <a:r>
              <a:rPr lang="en-US" sz="3200" dirty="0"/>
              <a:t> The concept of </a:t>
            </a:r>
            <a:r>
              <a:rPr lang="en-US" sz="3200" dirty="0">
                <a:solidFill>
                  <a:srgbClr val="FFC000"/>
                </a:solidFill>
              </a:rPr>
              <a:t>Execution Configuration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8372" name="Rectangle 4"/>
          <p:cNvSpPr>
            <a:spLocks noGrp="1" noChangeArrowheads="1"/>
          </p:cNvSpPr>
          <p:nvPr>
            <p:ph idx="4294967295"/>
          </p:nvPr>
        </p:nvSpPr>
        <p:spPr>
          <a:xfrm>
            <a:off x="228600" y="1085429"/>
            <a:ext cx="11473665" cy="3024234"/>
          </a:xfrm>
        </p:spPr>
        <p:txBody>
          <a:bodyPr>
            <a:noAutofit/>
          </a:bodyPr>
          <a:lstStyle/>
          <a:p>
            <a:r>
              <a:rPr lang="en-US" sz="2000" dirty="0"/>
              <a:t>A kernel function must be called with an </a:t>
            </a:r>
            <a:r>
              <a:rPr lang="en-US" sz="2000" dirty="0">
                <a:solidFill>
                  <a:srgbClr val="0070C0"/>
                </a:solidFill>
              </a:rPr>
              <a:t>execution configuration</a:t>
            </a:r>
            <a:r>
              <a:rPr lang="en-US" sz="2000" dirty="0"/>
              <a:t>:</a:t>
            </a:r>
          </a:p>
          <a:p>
            <a:pPr marL="457200" indent="-457200"/>
            <a:endParaRPr lang="en-US" sz="2000" dirty="0"/>
          </a:p>
          <a:p>
            <a:pPr marL="457200" indent="-457200"/>
            <a:endParaRPr lang="en-US" sz="2000" dirty="0"/>
          </a:p>
          <a:p>
            <a:pPr marL="457200" indent="-457200"/>
            <a:endParaRPr lang="en-US" sz="2000" dirty="0"/>
          </a:p>
          <a:p>
            <a:pPr marL="457200" indent="-457200"/>
            <a:endParaRPr lang="en-US" sz="2000" dirty="0"/>
          </a:p>
          <a:p>
            <a:pPr marL="457200" indent="-457200"/>
            <a:endParaRPr lang="en-US" sz="2000" dirty="0"/>
          </a:p>
          <a:p>
            <a:pPr marL="0" indent="0">
              <a:buNone/>
            </a:pPr>
            <a:endParaRPr lang="en-US" sz="2000" dirty="0"/>
          </a:p>
          <a:p>
            <a:r>
              <a:rPr lang="en-US" sz="2000" dirty="0">
                <a:solidFill>
                  <a:srgbClr val="C00000"/>
                </a:solidFill>
              </a:rPr>
              <a:t>Threads in each block:</a:t>
            </a:r>
          </a:p>
          <a:p>
            <a:pPr lvl="1"/>
            <a:r>
              <a:rPr lang="en-US" dirty="0">
                <a:solidFill>
                  <a:srgbClr val="C00000"/>
                </a:solidFill>
              </a:rPr>
              <a:t>The threads can be organized as a 3D structure (</a:t>
            </a:r>
            <a:r>
              <a:rPr lang="en-US" dirty="0" err="1">
                <a:solidFill>
                  <a:srgbClr val="C00000"/>
                </a:solidFill>
              </a:rPr>
              <a:t>x,y,z</a:t>
            </a:r>
            <a:r>
              <a:rPr lang="en-US" dirty="0">
                <a:solidFill>
                  <a:srgbClr val="C00000"/>
                </a:solidFill>
              </a:rPr>
              <a:t>)</a:t>
            </a:r>
          </a:p>
          <a:p>
            <a:pPr lvl="1"/>
            <a:r>
              <a:rPr lang="en-US" dirty="0">
                <a:solidFill>
                  <a:srgbClr val="C00000"/>
                </a:solidFill>
              </a:rPr>
              <a:t>Maximum x- or y-dimension of a block is 1024</a:t>
            </a:r>
          </a:p>
          <a:p>
            <a:pPr lvl="1"/>
            <a:r>
              <a:rPr lang="en-US" dirty="0">
                <a:solidFill>
                  <a:srgbClr val="C00000"/>
                </a:solidFill>
              </a:rPr>
              <a:t>Maximum z-dimension of a block is 64</a:t>
            </a:r>
          </a:p>
          <a:p>
            <a:pPr lvl="1"/>
            <a:r>
              <a:rPr lang="en-US" dirty="0">
                <a:solidFill>
                  <a:srgbClr val="C00000"/>
                </a:solidFill>
              </a:rPr>
              <a:t>The maximum number of threads in each block is 1024</a:t>
            </a:r>
          </a:p>
          <a:p>
            <a:r>
              <a:rPr lang="en-US" sz="2000" dirty="0">
                <a:solidFill>
                  <a:srgbClr val="C00000"/>
                </a:solidFill>
              </a:rPr>
              <a:t>There is a limitation on the number of blocks in a grid:</a:t>
            </a:r>
          </a:p>
          <a:p>
            <a:pPr lvl="1"/>
            <a:r>
              <a:rPr lang="en-US" dirty="0">
                <a:solidFill>
                  <a:srgbClr val="C00000"/>
                </a:solidFill>
              </a:rPr>
              <a:t>The grid of blocks can be organized as a 3D structure: max of 2</a:t>
            </a:r>
            <a:r>
              <a:rPr lang="en-US" baseline="30000" dirty="0">
                <a:solidFill>
                  <a:srgbClr val="C00000"/>
                </a:solidFill>
              </a:rPr>
              <a:t>31</a:t>
            </a:r>
            <a:r>
              <a:rPr lang="en-US" dirty="0">
                <a:solidFill>
                  <a:srgbClr val="C00000"/>
                </a:solidFill>
              </a:rPr>
              <a:t>-1 by 65,535 by 65,535 grid of blocks</a:t>
            </a:r>
          </a:p>
        </p:txBody>
      </p:sp>
      <p:sp>
        <p:nvSpPr>
          <p:cNvPr id="2" name="Rectangle 1"/>
          <p:cNvSpPr/>
          <p:nvPr/>
        </p:nvSpPr>
        <p:spPr>
          <a:xfrm>
            <a:off x="2025267" y="2300428"/>
            <a:ext cx="2574474" cy="6827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650827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583836-F63E-748E-1F96-0E47D4FD5CFB}"/>
              </a:ext>
            </a:extLst>
          </p:cNvPr>
          <p:cNvSpPr>
            <a:spLocks noGrp="1"/>
          </p:cNvSpPr>
          <p:nvPr>
            <p:ph type="title"/>
          </p:nvPr>
        </p:nvSpPr>
        <p:spPr/>
        <p:txBody>
          <a:bodyPr/>
          <a:lstStyle/>
          <a:p>
            <a:r>
              <a:rPr lang="en-US" dirty="0"/>
              <a:t>Important slide: a “block of threads” gets mapped to a SM</a:t>
            </a:r>
          </a:p>
        </p:txBody>
      </p:sp>
      <p:sp>
        <p:nvSpPr>
          <p:cNvPr id="3" name="Content Placeholder 2">
            <a:extLst>
              <a:ext uri="{FF2B5EF4-FFF2-40B4-BE49-F238E27FC236}">
                <a16:creationId xmlns:a16="http://schemas.microsoft.com/office/drawing/2014/main" id="{18942C41-39AD-417E-9622-746ADFBF1957}"/>
              </a:ext>
            </a:extLst>
          </p:cNvPr>
          <p:cNvSpPr>
            <a:spLocks noGrp="1"/>
          </p:cNvSpPr>
          <p:nvPr>
            <p:ph sz="half" idx="1"/>
          </p:nvPr>
        </p:nvSpPr>
        <p:spPr/>
        <p:txBody>
          <a:bodyPr/>
          <a:lstStyle/>
          <a:p>
            <a:endParaRPr lang="en-US" dirty="0"/>
          </a:p>
          <a:p>
            <a:r>
              <a:rPr lang="en-US" dirty="0"/>
              <a:t>The concept of block is important since the “block of threads” represents the entity that gets executed by an SM</a:t>
            </a:r>
          </a:p>
          <a:p>
            <a:endParaRPr lang="en-US" dirty="0"/>
          </a:p>
          <a:p>
            <a:endParaRPr lang="en-US" dirty="0"/>
          </a:p>
          <a:p>
            <a:r>
              <a:rPr lang="en-US" dirty="0"/>
              <a:t>An SM can in some cases execute more than one block at the same time</a:t>
            </a:r>
          </a:p>
          <a:p>
            <a:endParaRPr lang="en-US" dirty="0"/>
          </a:p>
        </p:txBody>
      </p:sp>
      <p:sp>
        <p:nvSpPr>
          <p:cNvPr id="4" name="Slide Number Placeholder 3">
            <a:extLst>
              <a:ext uri="{FF2B5EF4-FFF2-40B4-BE49-F238E27FC236}">
                <a16:creationId xmlns:a16="http://schemas.microsoft.com/office/drawing/2014/main" id="{59A826CD-5806-C8F9-CCB4-D1570E1E3D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A642EDAD-C962-9D8D-5FC2-B88C2ED129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48986" y="2042271"/>
            <a:ext cx="4485348" cy="3501490"/>
          </a:xfrm>
          <a:prstGeom prst="rect">
            <a:avLst/>
          </a:prstGeom>
        </p:spPr>
      </p:pic>
    </p:spTree>
    <p:extLst>
      <p:ext uri="{BB962C8B-B14F-4D97-AF65-F5344CB8AC3E}">
        <p14:creationId xmlns:p14="http://schemas.microsoft.com/office/powerpoint/2010/main" val="22850950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More on the Execution Configuration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endParaRPr lang="en-US" sz="1800" dirty="0"/>
              </a:p>
              <a:p>
                <a:r>
                  <a:rPr lang="en-US" sz="2000" dirty="0"/>
                  <a:t>Bottom line: max number of threads a kernel can be invoked with </a:t>
                </a:r>
              </a:p>
              <a:p>
                <a:pPr marL="0" indent="0">
                  <a:buNone/>
                </a:pPr>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2</m:t>
                          </m:r>
                        </m:e>
                        <m:sup>
                          <m:r>
                            <a:rPr lang="en-US" sz="1800" i="1">
                              <a:latin typeface="Cambria Math" panose="02040503050406030204" pitchFamily="18" charset="0"/>
                            </a:rPr>
                            <m:t>31</m:t>
                          </m:r>
                        </m:sup>
                      </m:s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2</m:t>
                          </m:r>
                        </m:e>
                        <m:sup>
                          <m:r>
                            <a:rPr lang="en-US" sz="1800" i="1">
                              <a:latin typeface="Cambria Math" panose="02040503050406030204" pitchFamily="18" charset="0"/>
                            </a:rPr>
                            <m:t>16</m:t>
                          </m:r>
                        </m:sup>
                      </m:s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2</m:t>
                          </m:r>
                        </m:e>
                        <m:sup>
                          <m:r>
                            <a:rPr lang="en-US" sz="1800" i="1">
                              <a:latin typeface="Cambria Math" panose="02040503050406030204" pitchFamily="18" charset="0"/>
                            </a:rPr>
                            <m:t>16</m:t>
                          </m:r>
                        </m:sup>
                      </m:s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2</m:t>
                          </m:r>
                        </m:e>
                        <m:sup>
                          <m:r>
                            <a:rPr lang="en-US" sz="1800" i="1">
                              <a:latin typeface="Cambria Math" panose="02040503050406030204" pitchFamily="18" charset="0"/>
                            </a:rPr>
                            <m:t>10</m:t>
                          </m:r>
                        </m:sup>
                      </m:sSup>
                      <m:r>
                        <a:rPr lang="en-US" sz="1800" i="1">
                          <a:latin typeface="Cambria Math" panose="02040503050406030204" pitchFamily="18" charset="0"/>
                        </a:rPr>
                        <m:t>=2^73</m:t>
                      </m:r>
                    </m:oMath>
                  </m:oMathPara>
                </a14:m>
                <a:endParaRPr lang="en-US" sz="1800" dirty="0"/>
              </a:p>
              <a:p>
                <a:pPr lvl="1"/>
                <a:endParaRPr lang="en-US" sz="1600" dirty="0"/>
              </a:p>
              <a:p>
                <a:endParaRPr lang="en-US" sz="2000" dirty="0"/>
              </a:p>
              <a:p>
                <a:endParaRPr lang="en-US" sz="2000" dirty="0"/>
              </a:p>
              <a:p>
                <a:r>
                  <a:rPr lang="en-US" sz="2000" dirty="0"/>
                  <a:t>Max count: about 9.444732965739290e+21 threads can execute a kernel</a:t>
                </a:r>
              </a:p>
              <a:p>
                <a:r>
                  <a:rPr lang="en-US" sz="2000" dirty="0"/>
                  <a:t>What if you want more threads to execute that kernel?</a:t>
                </a:r>
              </a:p>
              <a:p>
                <a:pPr lvl="1"/>
                <a:r>
                  <a:rPr lang="en-US" sz="1600" dirty="0">
                    <a:solidFill>
                      <a:srgbClr val="C00000"/>
                    </a:solidFill>
                  </a:rPr>
                  <a:t>You call the kernel again</a:t>
                </a:r>
              </a:p>
              <a:p>
                <a:pPr lvl="1"/>
                <a:endParaRPr lang="en-US" sz="1600" dirty="0"/>
              </a:p>
              <a:p>
                <a:pPr lvl="1"/>
                <a:endParaRPr lang="en-US" sz="1600" dirty="0"/>
              </a:p>
              <a:p>
                <a:r>
                  <a:rPr lang="en-US" sz="2000" dirty="0"/>
                  <a:t>Putting things in perspective:</a:t>
                </a:r>
              </a:p>
              <a:p>
                <a:pPr lvl="1"/>
                <a:r>
                  <a:rPr lang="en-US" sz="1600" dirty="0"/>
                  <a:t>The kernel is executed by the threads you specify via your execution configuration setup</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5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Rectangle 3"/>
          <p:cNvSpPr/>
          <p:nvPr/>
        </p:nvSpPr>
        <p:spPr>
          <a:xfrm>
            <a:off x="2581095" y="2534524"/>
            <a:ext cx="243361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Max number of blocks in x-direction</a:t>
            </a:r>
          </a:p>
        </p:txBody>
      </p:sp>
      <p:sp>
        <p:nvSpPr>
          <p:cNvPr id="7" name="Rectangle 6"/>
          <p:cNvSpPr/>
          <p:nvPr/>
        </p:nvSpPr>
        <p:spPr>
          <a:xfrm>
            <a:off x="3985611" y="2791600"/>
            <a:ext cx="243361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Max number of blocks in y-direction</a:t>
            </a:r>
          </a:p>
        </p:txBody>
      </p:sp>
      <p:sp>
        <p:nvSpPr>
          <p:cNvPr id="8" name="Rectangle 7"/>
          <p:cNvSpPr/>
          <p:nvPr/>
        </p:nvSpPr>
        <p:spPr>
          <a:xfrm>
            <a:off x="6604001" y="2632801"/>
            <a:ext cx="243361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Max number of blocks in z-direction</a:t>
            </a:r>
          </a:p>
        </p:txBody>
      </p:sp>
      <p:sp>
        <p:nvSpPr>
          <p:cNvPr id="9" name="Rectangle 8"/>
          <p:cNvSpPr/>
          <p:nvPr/>
        </p:nvSpPr>
        <p:spPr>
          <a:xfrm>
            <a:off x="6553201" y="1371601"/>
            <a:ext cx="228594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Max number of threads in a block</a:t>
            </a:r>
          </a:p>
        </p:txBody>
      </p:sp>
      <p:cxnSp>
        <p:nvCxnSpPr>
          <p:cNvPr id="10" name="Straight Arrow Connector 9"/>
          <p:cNvCxnSpPr/>
          <p:nvPr/>
        </p:nvCxnSpPr>
        <p:spPr>
          <a:xfrm flipH="1" flipV="1">
            <a:off x="6042794" y="2353647"/>
            <a:ext cx="561207" cy="361752"/>
          </a:xfrm>
          <a:prstGeom prst="straightConnector1">
            <a:avLst/>
          </a:prstGeom>
          <a:ln w="730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5457420" y="2371150"/>
            <a:ext cx="177785" cy="524451"/>
          </a:xfrm>
          <a:prstGeom prst="straightConnector1">
            <a:avLst/>
          </a:prstGeom>
          <a:ln w="730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292586" y="2371149"/>
            <a:ext cx="279414" cy="237700"/>
          </a:xfrm>
          <a:prstGeom prst="straightConnector1">
            <a:avLst/>
          </a:prstGeom>
          <a:ln w="730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553200" y="1600201"/>
            <a:ext cx="50800" cy="591225"/>
          </a:xfrm>
          <a:prstGeom prst="straightConnector1">
            <a:avLst/>
          </a:prstGeom>
          <a:ln w="730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3665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sz="3200" dirty="0"/>
              <a:t>Block and Thread Index (</a:t>
            </a:r>
            <a:r>
              <a:rPr lang="en-US" sz="3200" dirty="0" err="1"/>
              <a:t>Idx</a:t>
            </a:r>
            <a:r>
              <a:rPr lang="en-US" sz="3200" dirty="0"/>
              <a:t>)</a:t>
            </a:r>
          </a:p>
        </p:txBody>
      </p:sp>
      <p:sp>
        <p:nvSpPr>
          <p:cNvPr id="13" name="Slide Number Placeholder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3795" name="Rectangle 3"/>
          <p:cNvSpPr>
            <a:spLocks noGrp="1" noChangeArrowheads="1"/>
          </p:cNvSpPr>
          <p:nvPr>
            <p:ph idx="4294967295"/>
          </p:nvPr>
        </p:nvSpPr>
        <p:spPr>
          <a:xfrm>
            <a:off x="0" y="1719263"/>
            <a:ext cx="5257800" cy="4605337"/>
          </a:xfrm>
        </p:spPr>
        <p:txBody>
          <a:bodyPr/>
          <a:lstStyle/>
          <a:p>
            <a:pPr marL="457200" indent="-457200"/>
            <a:r>
              <a:rPr lang="en-US" sz="2200" dirty="0"/>
              <a:t>Threads and blocks have indices</a:t>
            </a:r>
          </a:p>
          <a:p>
            <a:pPr marL="974725" lvl="1" indent="-403225"/>
            <a:r>
              <a:rPr lang="en-US" b="1" dirty="0">
                <a:solidFill>
                  <a:srgbClr val="C00000"/>
                </a:solidFill>
              </a:rPr>
              <a:t>Used by each thread the decide what data to work on </a:t>
            </a:r>
            <a:r>
              <a:rPr lang="en-US" b="1" dirty="0"/>
              <a:t>(more later)</a:t>
            </a:r>
          </a:p>
          <a:p>
            <a:pPr marL="974725" lvl="1" indent="-403225"/>
            <a:r>
              <a:rPr lang="en-US" dirty="0"/>
              <a:t>Block Index: a triplet of </a:t>
            </a:r>
            <a:r>
              <a:rPr lang="en-US" dirty="0" err="1">
                <a:latin typeface="Courier New" panose="02070309020205020404" pitchFamily="49" charset="0"/>
                <a:cs typeface="Courier New" panose="02070309020205020404" pitchFamily="49" charset="0"/>
              </a:rPr>
              <a:t>uint</a:t>
            </a:r>
            <a:endParaRPr lang="en-US" dirty="0">
              <a:latin typeface="Courier New" panose="02070309020205020404" pitchFamily="49" charset="0"/>
              <a:cs typeface="Courier New" panose="02070309020205020404" pitchFamily="49" charset="0"/>
            </a:endParaRPr>
          </a:p>
          <a:p>
            <a:pPr marL="974725" lvl="1" indent="-403225"/>
            <a:r>
              <a:rPr lang="en-US" dirty="0"/>
              <a:t>Thread Index: a triplet of </a:t>
            </a:r>
            <a:r>
              <a:rPr lang="en-US" dirty="0" err="1">
                <a:latin typeface="Courier New" panose="02070309020205020404" pitchFamily="49" charset="0"/>
                <a:cs typeface="Courier New" panose="02070309020205020404" pitchFamily="49" charset="0"/>
              </a:rPr>
              <a:t>uint</a:t>
            </a:r>
            <a:endParaRPr lang="en-US" dirty="0">
              <a:latin typeface="Courier New" panose="02070309020205020404" pitchFamily="49" charset="0"/>
              <a:cs typeface="Courier New" panose="02070309020205020404" pitchFamily="49" charset="0"/>
            </a:endParaRPr>
          </a:p>
          <a:p>
            <a:pPr marL="457200" indent="-457200"/>
            <a:endParaRPr lang="en-US" sz="2200" dirty="0"/>
          </a:p>
          <a:p>
            <a:pPr marL="457200" indent="-457200"/>
            <a:r>
              <a:rPr lang="en-US" sz="2200" dirty="0"/>
              <a:t>Why this 3D layout?</a:t>
            </a:r>
          </a:p>
          <a:p>
            <a:pPr marL="974725" lvl="1" indent="-403225"/>
            <a:r>
              <a:rPr lang="en-US" dirty="0">
                <a:solidFill>
                  <a:srgbClr val="C00000"/>
                </a:solidFill>
              </a:rPr>
              <a:t>Simplifies memory</a:t>
            </a:r>
            <a:br>
              <a:rPr lang="en-US" dirty="0">
                <a:solidFill>
                  <a:srgbClr val="C00000"/>
                </a:solidFill>
              </a:rPr>
            </a:br>
            <a:r>
              <a:rPr lang="en-US" dirty="0">
                <a:solidFill>
                  <a:srgbClr val="C00000"/>
                </a:solidFill>
              </a:rPr>
              <a:t>addressing when processing</a:t>
            </a:r>
            <a:br>
              <a:rPr lang="en-US" dirty="0">
                <a:solidFill>
                  <a:srgbClr val="C00000"/>
                </a:solidFill>
              </a:rPr>
            </a:br>
            <a:r>
              <a:rPr lang="en-US" dirty="0">
                <a:solidFill>
                  <a:srgbClr val="C00000"/>
                </a:solidFill>
              </a:rPr>
              <a:t>multidimensional data</a:t>
            </a:r>
          </a:p>
          <a:p>
            <a:pPr marL="1431925" lvl="2" indent="-342900"/>
            <a:r>
              <a:rPr lang="en-US" sz="1900" dirty="0"/>
              <a:t>Handling matrices</a:t>
            </a:r>
          </a:p>
          <a:p>
            <a:pPr marL="1431925" lvl="2" indent="-342900"/>
            <a:r>
              <a:rPr lang="en-US" sz="1900" dirty="0"/>
              <a:t>Solving PDEs on 3D subdomains</a:t>
            </a:r>
          </a:p>
          <a:p>
            <a:pPr marL="1431925" lvl="2" indent="-342900"/>
            <a:r>
              <a:rPr lang="en-US" sz="1900" dirty="0"/>
              <a:t>…</a:t>
            </a:r>
          </a:p>
        </p:txBody>
      </p:sp>
      <p:grpSp>
        <p:nvGrpSpPr>
          <p:cNvPr id="2" name="Group 4"/>
          <p:cNvGrpSpPr>
            <a:grpSpLocks/>
          </p:cNvGrpSpPr>
          <p:nvPr/>
        </p:nvGrpSpPr>
        <p:grpSpPr bwMode="auto">
          <a:xfrm>
            <a:off x="6937376" y="2009775"/>
            <a:ext cx="3521075" cy="4292600"/>
            <a:chOff x="3410" y="1469"/>
            <a:chExt cx="2218" cy="2704"/>
          </a:xfrm>
        </p:grpSpPr>
        <p:sp>
          <p:nvSpPr>
            <p:cNvPr id="33797" name="Text Box 5"/>
            <p:cNvSpPr txBox="1">
              <a:spLocks noChangeArrowheads="1"/>
            </p:cNvSpPr>
            <p:nvPr/>
          </p:nvSpPr>
          <p:spPr bwMode="auto">
            <a:xfrm>
              <a:off x="3410" y="1469"/>
              <a:ext cx="2218" cy="2093"/>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Device</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3" name="Group 6"/>
            <p:cNvGrpSpPr>
              <a:grpSpLocks/>
            </p:cNvGrpSpPr>
            <p:nvPr/>
          </p:nvGrpSpPr>
          <p:grpSpPr bwMode="auto">
            <a:xfrm>
              <a:off x="4023" y="1647"/>
              <a:ext cx="1554" cy="1004"/>
              <a:chOff x="3820" y="4577"/>
              <a:chExt cx="4116" cy="2660"/>
            </a:xfrm>
          </p:grpSpPr>
          <p:sp>
            <p:nvSpPr>
              <p:cNvPr id="33799" name="Text Box 7"/>
              <p:cNvSpPr txBox="1">
                <a:spLocks noChangeArrowheads="1"/>
              </p:cNvSpPr>
              <p:nvPr/>
            </p:nvSpPr>
            <p:spPr bwMode="auto">
              <a:xfrm>
                <a:off x="3820" y="4577"/>
                <a:ext cx="4116" cy="2660"/>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Grid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4" name="Group 8"/>
              <p:cNvGrpSpPr>
                <a:grpSpLocks/>
              </p:cNvGrpSpPr>
              <p:nvPr/>
            </p:nvGrpSpPr>
            <p:grpSpPr bwMode="auto">
              <a:xfrm>
                <a:off x="3985" y="5169"/>
                <a:ext cx="3785" cy="864"/>
                <a:chOff x="3997" y="5169"/>
                <a:chExt cx="3785" cy="864"/>
              </a:xfrm>
            </p:grpSpPr>
            <p:sp>
              <p:nvSpPr>
                <p:cNvPr id="33801" name="Text Box 9"/>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(0, 0)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02" name="Text Box 10"/>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03" name="Text Box 11"/>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(2, 0)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5" name="Group 12"/>
              <p:cNvGrpSpPr>
                <a:grpSpLocks/>
              </p:cNvGrpSpPr>
              <p:nvPr/>
            </p:nvGrpSpPr>
            <p:grpSpPr bwMode="auto">
              <a:xfrm>
                <a:off x="3985" y="6187"/>
                <a:ext cx="3785" cy="864"/>
                <a:chOff x="3997" y="5169"/>
                <a:chExt cx="3785" cy="864"/>
              </a:xfrm>
            </p:grpSpPr>
            <p:sp>
              <p:nvSpPr>
                <p:cNvPr id="33805" name="Text Box 13"/>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(0, 1)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06" name="Text Box 14"/>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07" name="Text Box 15"/>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(2, 1)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nvGrpSpPr>
            <p:cNvPr id="6" name="Group 16"/>
            <p:cNvGrpSpPr>
              <a:grpSpLocks/>
            </p:cNvGrpSpPr>
            <p:nvPr/>
          </p:nvGrpSpPr>
          <p:grpSpPr bwMode="auto">
            <a:xfrm>
              <a:off x="3510" y="2878"/>
              <a:ext cx="1765" cy="1295"/>
              <a:chOff x="1972" y="8931"/>
              <a:chExt cx="4676" cy="3430"/>
            </a:xfrm>
          </p:grpSpPr>
          <p:sp>
            <p:nvSpPr>
              <p:cNvPr id="33809" name="Text Box 17"/>
              <p:cNvSpPr txBox="1">
                <a:spLocks noChangeArrowheads="1"/>
              </p:cNvSpPr>
              <p:nvPr/>
            </p:nvSpPr>
            <p:spPr bwMode="auto">
              <a:xfrm>
                <a:off x="1972" y="8931"/>
                <a:ext cx="4676" cy="3430"/>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7" name="Group 18"/>
              <p:cNvGrpSpPr>
                <a:grpSpLocks/>
              </p:cNvGrpSpPr>
              <p:nvPr/>
            </p:nvGrpSpPr>
            <p:grpSpPr bwMode="auto">
              <a:xfrm>
                <a:off x="2147" y="9559"/>
                <a:ext cx="4325" cy="2592"/>
                <a:chOff x="2630" y="11267"/>
                <a:chExt cx="4325" cy="2592"/>
              </a:xfrm>
            </p:grpSpPr>
            <p:grpSp>
              <p:nvGrpSpPr>
                <p:cNvPr id="8" name="Group 19"/>
                <p:cNvGrpSpPr>
                  <a:grpSpLocks/>
                </p:cNvGrpSpPr>
                <p:nvPr/>
              </p:nvGrpSpPr>
              <p:grpSpPr bwMode="auto">
                <a:xfrm>
                  <a:off x="2630" y="11267"/>
                  <a:ext cx="4325" cy="2592"/>
                  <a:chOff x="2160" y="10769"/>
                  <a:chExt cx="4325" cy="2592"/>
                </a:xfrm>
              </p:grpSpPr>
              <p:sp>
                <p:nvSpPr>
                  <p:cNvPr id="33812" name="Rectangle 20"/>
                  <p:cNvSpPr>
                    <a:spLocks noChangeArrowheads="1"/>
                  </p:cNvSpPr>
                  <p:nvPr/>
                </p:nvSpPr>
                <p:spPr bwMode="auto">
                  <a:xfrm>
                    <a:off x="2160" y="10769"/>
                    <a:ext cx="4320" cy="2592"/>
                  </a:xfrm>
                  <a:prstGeom prst="rect">
                    <a:avLst/>
                  </a:prstGeom>
                  <a:solidFill>
                    <a:srgbClr val="FF6600"/>
                  </a:solidFill>
                  <a:ln w="12700">
                    <a:solidFill>
                      <a:srgbClr val="000000"/>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3" name="Line 21"/>
                  <p:cNvSpPr>
                    <a:spLocks noChangeShapeType="1"/>
                  </p:cNvSpPr>
                  <p:nvPr/>
                </p:nvSpPr>
                <p:spPr bwMode="auto">
                  <a:xfrm flipV="1">
                    <a:off x="2160" y="11631"/>
                    <a:ext cx="4325" cy="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4" name="Line 22"/>
                  <p:cNvSpPr>
                    <a:spLocks noChangeShapeType="1"/>
                  </p:cNvSpPr>
                  <p:nvPr/>
                </p:nvSpPr>
                <p:spPr bwMode="auto">
                  <a:xfrm>
                    <a:off x="2161" y="12497"/>
                    <a:ext cx="4324" cy="4"/>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5" name="Line 23"/>
                  <p:cNvSpPr>
                    <a:spLocks noChangeShapeType="1"/>
                  </p:cNvSpPr>
                  <p:nvPr/>
                </p:nvSpPr>
                <p:spPr bwMode="auto">
                  <a:xfrm>
                    <a:off x="3024"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6" name="Line 24"/>
                  <p:cNvSpPr>
                    <a:spLocks noChangeShapeType="1"/>
                  </p:cNvSpPr>
                  <p:nvPr/>
                </p:nvSpPr>
                <p:spPr bwMode="auto">
                  <a:xfrm>
                    <a:off x="3888"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7" name="Line 25"/>
                  <p:cNvSpPr>
                    <a:spLocks noChangeShapeType="1"/>
                  </p:cNvSpPr>
                  <p:nvPr/>
                </p:nvSpPr>
                <p:spPr bwMode="auto">
                  <a:xfrm>
                    <a:off x="4752"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18" name="Line 26"/>
                  <p:cNvSpPr>
                    <a:spLocks noChangeShapeType="1"/>
                  </p:cNvSpPr>
                  <p:nvPr/>
                </p:nvSpPr>
                <p:spPr bwMode="auto">
                  <a:xfrm>
                    <a:off x="5616"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 name="Group 27"/>
                <p:cNvGrpSpPr>
                  <a:grpSpLocks/>
                </p:cNvGrpSpPr>
                <p:nvPr/>
              </p:nvGrpSpPr>
              <p:grpSpPr bwMode="auto">
                <a:xfrm>
                  <a:off x="2756" y="12340"/>
                  <a:ext cx="4075" cy="448"/>
                  <a:chOff x="2364" y="10793"/>
                  <a:chExt cx="4075" cy="448"/>
                </a:xfrm>
              </p:grpSpPr>
              <p:sp>
                <p:nvSpPr>
                  <p:cNvPr id="33820" name="Text Box 28"/>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(0, 1)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1" name="Text Box 29"/>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2" name="Text Box 30"/>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(2, 1)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3" name="Text Box 31"/>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(3, 1)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4" name="Text Box 32"/>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(4, 1)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0" name="Group 33"/>
                <p:cNvGrpSpPr>
                  <a:grpSpLocks/>
                </p:cNvGrpSpPr>
                <p:nvPr/>
              </p:nvGrpSpPr>
              <p:grpSpPr bwMode="auto">
                <a:xfrm>
                  <a:off x="2756" y="13201"/>
                  <a:ext cx="4075" cy="448"/>
                  <a:chOff x="2364" y="10793"/>
                  <a:chExt cx="4075" cy="448"/>
                </a:xfrm>
              </p:grpSpPr>
              <p:sp>
                <p:nvSpPr>
                  <p:cNvPr id="33826" name="Text Box 34"/>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(0, 2)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7" name="Text Box 35"/>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(1, 2)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8" name="Text Box 36"/>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(2, 2)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29" name="Text Box 37"/>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(3, 2)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0" name="Text Box 38"/>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(4, 2)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1" name="Group 39"/>
                <p:cNvGrpSpPr>
                  <a:grpSpLocks/>
                </p:cNvGrpSpPr>
                <p:nvPr/>
              </p:nvGrpSpPr>
              <p:grpSpPr bwMode="auto">
                <a:xfrm>
                  <a:off x="2755" y="11479"/>
                  <a:ext cx="4075" cy="448"/>
                  <a:chOff x="2364" y="10793"/>
                  <a:chExt cx="4075" cy="448"/>
                </a:xfrm>
              </p:grpSpPr>
              <p:sp>
                <p:nvSpPr>
                  <p:cNvPr id="33832" name="Text Box 40"/>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(0, 0)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3" name="Text Box 41"/>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4" name="Text Box 42"/>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(2, 0)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5" name="Text Box 43"/>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(3, 0)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3836" name="Text Box 44"/>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(4, 0)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sp>
          <p:nvSpPr>
            <p:cNvPr id="33837" name="Line 45"/>
            <p:cNvSpPr>
              <a:spLocks noChangeShapeType="1"/>
            </p:cNvSpPr>
            <p:nvPr/>
          </p:nvSpPr>
          <p:spPr bwMode="auto">
            <a:xfrm flipH="1">
              <a:off x="3510" y="2255"/>
              <a:ext cx="1067" cy="623"/>
            </a:xfrm>
            <a:prstGeom prst="line">
              <a:avLst/>
            </a:prstGeom>
            <a:noFill/>
            <a:ln w="9525">
              <a:solidFill>
                <a:schemeClr val="bg1"/>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38" name="Line 46"/>
            <p:cNvSpPr>
              <a:spLocks noChangeShapeType="1"/>
            </p:cNvSpPr>
            <p:nvPr/>
          </p:nvSpPr>
          <p:spPr bwMode="auto">
            <a:xfrm>
              <a:off x="5022" y="2255"/>
              <a:ext cx="243" cy="618"/>
            </a:xfrm>
            <a:prstGeom prst="line">
              <a:avLst/>
            </a:prstGeom>
            <a:noFill/>
            <a:ln w="9525">
              <a:solidFill>
                <a:schemeClr val="bg1"/>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39" name="Line 47"/>
            <p:cNvSpPr>
              <a:spLocks noChangeShapeType="1"/>
            </p:cNvSpPr>
            <p:nvPr/>
          </p:nvSpPr>
          <p:spPr bwMode="auto">
            <a:xfrm flipH="1">
              <a:off x="4144" y="2581"/>
              <a:ext cx="411" cy="287"/>
            </a:xfrm>
            <a:prstGeom prst="line">
              <a:avLst/>
            </a:prstGeom>
            <a:noFill/>
            <a:ln w="9525">
              <a:solidFill>
                <a:schemeClr val="bg1"/>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40" name="Line 48"/>
            <p:cNvSpPr>
              <a:spLocks noChangeShapeType="1"/>
            </p:cNvSpPr>
            <p:nvPr/>
          </p:nvSpPr>
          <p:spPr bwMode="auto">
            <a:xfrm>
              <a:off x="5022" y="2581"/>
              <a:ext cx="100" cy="303"/>
            </a:xfrm>
            <a:prstGeom prst="line">
              <a:avLst/>
            </a:prstGeom>
            <a:noFill/>
            <a:ln w="9525">
              <a:solidFill>
                <a:schemeClr val="bg1"/>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33841" name="Rectangle 49"/>
              <p:cNvSpPr>
                <a:spLocks noChangeArrowheads="1"/>
              </p:cNvSpPr>
              <p:nvPr/>
            </p:nvSpPr>
            <p:spPr bwMode="auto">
              <a:xfrm>
                <a:off x="9861512" y="5332413"/>
                <a:ext cx="744114" cy="246221"/>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[NVIDIA]</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3841" name="Rectangle 49"/>
              <p:cNvSpPr>
                <a:spLocks noRot="1" noChangeAspect="1" noMove="1" noResize="1" noEditPoints="1" noAdjustHandles="1" noChangeArrowheads="1" noChangeShapeType="1" noTextEdit="1"/>
              </p:cNvSpPr>
              <p:nvPr/>
            </p:nvSpPr>
            <p:spPr bwMode="auto">
              <a:xfrm>
                <a:off x="9861512" y="5332413"/>
                <a:ext cx="744114" cy="246221"/>
              </a:xfrm>
              <a:prstGeom prst="rect">
                <a:avLst/>
              </a:prstGeom>
              <a:blipFill>
                <a:blip r:embed="rId3"/>
                <a:stretch>
                  <a:fillRect b="-15000"/>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3196299772"/>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 couple (not all) of the built-in CUDA variables</a:t>
            </a:r>
            <a:br>
              <a:rPr lang="en-US" dirty="0"/>
            </a:br>
            <a:r>
              <a:rPr lang="en-US" sz="1800" dirty="0"/>
              <a:t>[Critical in supporting the SIMD parallel computing paradigm]</a:t>
            </a:r>
            <a:endParaRPr lang="en-US" dirty="0"/>
          </a:p>
        </p:txBody>
      </p:sp>
      <p:sp>
        <p:nvSpPr>
          <p:cNvPr id="3" name="Content Placeholder 2"/>
          <p:cNvSpPr>
            <a:spLocks noGrp="1"/>
          </p:cNvSpPr>
          <p:nvPr>
            <p:ph idx="1"/>
          </p:nvPr>
        </p:nvSpPr>
        <p:spPr/>
        <p:txBody>
          <a:bodyPr/>
          <a:lstStyle/>
          <a:p>
            <a:endParaRPr lang="en-US" sz="2000" dirty="0"/>
          </a:p>
          <a:p>
            <a:r>
              <a:rPr lang="en-US" sz="2000" dirty="0"/>
              <a:t>Each thread can find out the grid and block dimensions and its block index and thread index</a:t>
            </a:r>
          </a:p>
          <a:p>
            <a:pPr lvl="1"/>
            <a:r>
              <a:rPr lang="en-US" sz="1800" dirty="0"/>
              <a:t>This info used to figure out what work the thread needs to do</a:t>
            </a:r>
          </a:p>
          <a:p>
            <a:endParaRPr lang="en-US" sz="2200" dirty="0"/>
          </a:p>
          <a:p>
            <a:r>
              <a:rPr lang="en-US" sz="2000" dirty="0"/>
              <a:t>Each thread when executing a kernel has access to the following read-only built-in variables</a:t>
            </a:r>
          </a:p>
          <a:p>
            <a:pPr lvl="1"/>
            <a:r>
              <a:rPr lang="en-US" sz="1800" dirty="0" err="1">
                <a:solidFill>
                  <a:srgbClr val="0070C0"/>
                </a:solidFill>
                <a:latin typeface="Consolas" pitchFamily="49" charset="0"/>
                <a:cs typeface="Consolas" pitchFamily="49" charset="0"/>
              </a:rPr>
              <a:t>threadIdx</a:t>
            </a:r>
            <a:r>
              <a:rPr lang="en-US" sz="1800" dirty="0"/>
              <a:t> (</a:t>
            </a:r>
            <a:r>
              <a:rPr lang="en-US" sz="1800" dirty="0">
                <a:latin typeface="Consolas" pitchFamily="49" charset="0"/>
                <a:cs typeface="Consolas" pitchFamily="49" charset="0"/>
              </a:rPr>
              <a:t>uint3</a:t>
            </a:r>
            <a:r>
              <a:rPr lang="en-US" sz="1800" dirty="0"/>
              <a:t>) – contains the thread index within a block</a:t>
            </a:r>
          </a:p>
          <a:p>
            <a:pPr lvl="3"/>
            <a:endParaRPr lang="en-US" sz="1200" dirty="0"/>
          </a:p>
          <a:p>
            <a:pPr lvl="1"/>
            <a:r>
              <a:rPr lang="en-US" sz="1800" dirty="0" err="1">
                <a:solidFill>
                  <a:srgbClr val="0070C0"/>
                </a:solidFill>
                <a:latin typeface="Consolas" pitchFamily="49" charset="0"/>
                <a:cs typeface="Consolas" pitchFamily="49" charset="0"/>
              </a:rPr>
              <a:t>blockDim</a:t>
            </a:r>
            <a:r>
              <a:rPr lang="en-US" sz="1800" dirty="0"/>
              <a:t> (</a:t>
            </a:r>
            <a:r>
              <a:rPr lang="en-US" sz="1800" dirty="0">
                <a:latin typeface="Consolas" pitchFamily="49" charset="0"/>
                <a:cs typeface="Consolas" pitchFamily="49" charset="0"/>
              </a:rPr>
              <a:t>dim3</a:t>
            </a:r>
            <a:r>
              <a:rPr lang="en-US" sz="1800" dirty="0"/>
              <a:t>) – contains the dimension of the block</a:t>
            </a:r>
          </a:p>
          <a:p>
            <a:pPr lvl="3"/>
            <a:endParaRPr lang="en-US" sz="1200" dirty="0"/>
          </a:p>
          <a:p>
            <a:pPr lvl="1"/>
            <a:r>
              <a:rPr lang="en-US" sz="1800" dirty="0" err="1">
                <a:solidFill>
                  <a:srgbClr val="0070C0"/>
                </a:solidFill>
                <a:latin typeface="Consolas" pitchFamily="49" charset="0"/>
                <a:cs typeface="Consolas" pitchFamily="49" charset="0"/>
              </a:rPr>
              <a:t>blockIdx</a:t>
            </a:r>
            <a:r>
              <a:rPr lang="en-US" sz="1800" dirty="0"/>
              <a:t> (</a:t>
            </a:r>
            <a:r>
              <a:rPr lang="en-US" sz="1800" dirty="0">
                <a:latin typeface="Consolas" pitchFamily="49" charset="0"/>
                <a:cs typeface="Consolas" pitchFamily="49" charset="0"/>
              </a:rPr>
              <a:t>uint3</a:t>
            </a:r>
            <a:r>
              <a:rPr lang="en-US" sz="1800" dirty="0"/>
              <a:t>) – contains the block index within the grid</a:t>
            </a:r>
          </a:p>
          <a:p>
            <a:pPr lvl="3"/>
            <a:endParaRPr lang="en-US" sz="1200" dirty="0"/>
          </a:p>
          <a:p>
            <a:pPr lvl="1"/>
            <a:r>
              <a:rPr lang="en-US" sz="1800" dirty="0" err="1">
                <a:solidFill>
                  <a:srgbClr val="0070C0"/>
                </a:solidFill>
                <a:latin typeface="Consolas" pitchFamily="49" charset="0"/>
                <a:cs typeface="Consolas" pitchFamily="49" charset="0"/>
              </a:rPr>
              <a:t>gridDim</a:t>
            </a:r>
            <a:r>
              <a:rPr lang="en-US" sz="1800" dirty="0"/>
              <a:t> (</a:t>
            </a:r>
            <a:r>
              <a:rPr lang="en-US" sz="1800" dirty="0">
                <a:latin typeface="Consolas" pitchFamily="49" charset="0"/>
                <a:cs typeface="Consolas" pitchFamily="49" charset="0"/>
              </a:rPr>
              <a:t>dim3</a:t>
            </a:r>
            <a:r>
              <a:rPr lang="en-US" sz="1800" dirty="0"/>
              <a:t>) – contains the dimension of the grid</a:t>
            </a:r>
          </a:p>
          <a:p>
            <a:pPr lvl="3"/>
            <a:endParaRPr lang="en-US" sz="1200" dirty="0"/>
          </a:p>
          <a:p>
            <a:pPr lvl="1"/>
            <a:r>
              <a:rPr lang="en-US" sz="1800" dirty="0"/>
              <a:t>[ </a:t>
            </a:r>
            <a:r>
              <a:rPr lang="en-US" sz="1800" dirty="0" err="1">
                <a:solidFill>
                  <a:srgbClr val="0070C0"/>
                </a:solidFill>
                <a:latin typeface="Consolas" pitchFamily="49" charset="0"/>
                <a:cs typeface="Consolas" pitchFamily="49" charset="0"/>
              </a:rPr>
              <a:t>warpSize</a:t>
            </a:r>
            <a:r>
              <a:rPr lang="en-US" sz="1800" dirty="0"/>
              <a:t> (</a:t>
            </a:r>
            <a:r>
              <a:rPr lang="en-US" sz="1800" dirty="0" err="1">
                <a:latin typeface="Consolas" pitchFamily="49" charset="0"/>
                <a:cs typeface="Consolas" pitchFamily="49" charset="0"/>
              </a:rPr>
              <a:t>uint</a:t>
            </a:r>
            <a:r>
              <a:rPr lang="en-US" sz="1800" dirty="0"/>
              <a:t>) – provides warp size, we’ll talk about this later… ]</a:t>
            </a:r>
          </a:p>
          <a:p>
            <a:pPr marL="344487" lvl="1" indent="0">
              <a:buNone/>
            </a:pPr>
            <a:endParaRPr lang="en-US" sz="18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58835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normAutofit/>
          </a:bodyPr>
          <a:lstStyle/>
          <a:p>
            <a:r>
              <a:rPr lang="en-US" sz="3200" dirty="0"/>
              <a:t>Matrix Multiplication Example - </a:t>
            </a:r>
            <a:r>
              <a:rPr lang="en-US" sz="3200" dirty="0">
                <a:solidFill>
                  <a:srgbClr val="FFC000"/>
                </a:solidFill>
              </a:rPr>
              <a:t>Device-side</a:t>
            </a:r>
            <a:r>
              <a:rPr lang="en-US" sz="3200" dirty="0"/>
              <a:t> Kernel Function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5779" name="Text Box 3"/>
          <p:cNvSpPr txBox="1">
            <a:spLocks noChangeArrowheads="1"/>
          </p:cNvSpPr>
          <p:nvPr/>
        </p:nvSpPr>
        <p:spPr bwMode="auto">
          <a:xfrm>
            <a:off x="277397" y="1034202"/>
            <a:ext cx="6430963" cy="4185761"/>
          </a:xfrm>
          <a:prstGeom prst="rect">
            <a:avLst/>
          </a:prstGeom>
          <a:solidFill>
            <a:schemeClr val="bg1">
              <a:lumMod val="95000"/>
            </a:schemeClr>
          </a:solidFill>
          <a:ln w="12700">
            <a:solidFill>
              <a:schemeClr val="tx1"/>
            </a:solid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Matrix multiplication kernel – thread specification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fr-FR"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void</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fr-FR"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MatrixMulKernel</a:t>
            </a:r>
            <a:r>
              <a:rPr kumimoji="0" lang="fr-FR"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(Matrix M, Matrix N, Matrix P) </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2D Thread Index; computing P[</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.y</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Pvalue</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will end up storing the value of P[</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That is, </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P.elements</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 P. width + </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008000"/>
                </a:solidFill>
                <a:effectLst/>
                <a:uLnTx/>
                <a:uFillTx/>
                <a:latin typeface="Consolas" pitchFamily="49" charset="0"/>
                <a:ea typeface="+mn-ea"/>
                <a:cs typeface="Consolas" pitchFamily="49" charset="0"/>
              </a:rPr>
              <a:t>Pvalue</a:t>
            </a:r>
            <a:endPar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Pvalue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for</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 = 0; k &lt;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M.width</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++k)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Melement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M.elements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M.width</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Nelement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N.elements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[k * N. width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Pvalue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Melement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Nelement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 Write matrix to device memory; each thread one element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P.elements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ty</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P. width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Pvalue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grpSp>
        <p:nvGrpSpPr>
          <p:cNvPr id="4" name="Group 3"/>
          <p:cNvGrpSpPr/>
          <p:nvPr/>
        </p:nvGrpSpPr>
        <p:grpSpPr>
          <a:xfrm>
            <a:off x="6887748" y="1804477"/>
            <a:ext cx="4981574" cy="4986337"/>
            <a:chOff x="5562601" y="1871663"/>
            <a:chExt cx="4981574" cy="4986337"/>
          </a:xfrm>
        </p:grpSpPr>
        <p:sp>
          <p:nvSpPr>
            <p:cNvPr id="75781" name="Text Box 5"/>
            <p:cNvSpPr txBox="1">
              <a:spLocks noChangeArrowheads="1"/>
            </p:cNvSpPr>
            <p:nvPr/>
          </p:nvSpPr>
          <p:spPr bwMode="auto">
            <a:xfrm>
              <a:off x="5562601" y="4389438"/>
              <a:ext cx="2468563" cy="2468562"/>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itchFamily="34" charset="0"/>
                  <a:ea typeface="+mn-ea"/>
                  <a:cs typeface="+mn-cs"/>
                </a:rPr>
                <a:t>M</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75782" name="Text Box 6"/>
            <p:cNvSpPr txBox="1">
              <a:spLocks noChangeArrowheads="1"/>
            </p:cNvSpPr>
            <p:nvPr/>
          </p:nvSpPr>
          <p:spPr bwMode="auto">
            <a:xfrm>
              <a:off x="8075613" y="1874838"/>
              <a:ext cx="2468562" cy="2468562"/>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itchFamily="34" charset="0"/>
                  <a:ea typeface="+mn-ea"/>
                  <a:cs typeface="+mn-cs"/>
                </a:rPr>
                <a:t>N</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75783" name="Text Box 7"/>
            <p:cNvSpPr txBox="1">
              <a:spLocks noChangeArrowheads="1"/>
            </p:cNvSpPr>
            <p:nvPr/>
          </p:nvSpPr>
          <p:spPr bwMode="auto">
            <a:xfrm>
              <a:off x="8075613" y="4389438"/>
              <a:ext cx="2468562" cy="2468562"/>
            </a:xfrm>
            <a:prstGeom prst="rect">
              <a:avLst/>
            </a:prstGeom>
            <a:solidFill>
              <a:srgbClr val="99FF66"/>
            </a:solidFill>
            <a:ln w="9525" algn="ctr">
              <a:solidFill>
                <a:srgbClr val="969696"/>
              </a:solidFill>
              <a:miter lim="800000"/>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itchFamily="34" charset="0"/>
                  <a:ea typeface="+mn-ea"/>
                  <a:cs typeface="+mn-cs"/>
                </a:rPr>
                <a:t>P</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75784" name="Text Box 8"/>
            <p:cNvSpPr txBox="1">
              <a:spLocks noChangeArrowheads="1"/>
            </p:cNvSpPr>
            <p:nvPr/>
          </p:nvSpPr>
          <p:spPr bwMode="auto">
            <a:xfrm>
              <a:off x="9447214" y="1874838"/>
              <a:ext cx="53975" cy="2468562"/>
            </a:xfrm>
            <a:prstGeom prst="rect">
              <a:avLst/>
            </a:prstGeom>
            <a:solidFill>
              <a:srgbClr val="FF66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75785" name="Line 9"/>
            <p:cNvSpPr>
              <a:spLocks noChangeShapeType="1"/>
            </p:cNvSpPr>
            <p:nvPr/>
          </p:nvSpPr>
          <p:spPr bwMode="auto">
            <a:xfrm>
              <a:off x="9502775" y="4343400"/>
              <a:ext cx="1588" cy="1417638"/>
            </a:xfrm>
            <a:prstGeom prst="line">
              <a:avLst/>
            </a:prstGeom>
            <a:noFill/>
            <a:ln w="9525">
              <a:solidFill>
                <a:srgbClr val="969696"/>
              </a:solidFill>
              <a:prstDash val="dash"/>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86" name="Line 10"/>
            <p:cNvSpPr>
              <a:spLocks noChangeShapeType="1"/>
            </p:cNvSpPr>
            <p:nvPr/>
          </p:nvSpPr>
          <p:spPr bwMode="auto">
            <a:xfrm>
              <a:off x="9447213" y="4313239"/>
              <a:ext cx="0" cy="1417637"/>
            </a:xfrm>
            <a:prstGeom prst="line">
              <a:avLst/>
            </a:prstGeom>
            <a:noFill/>
            <a:ln w="9525">
              <a:solidFill>
                <a:srgbClr val="969696"/>
              </a:solidFill>
              <a:prstDash val="dash"/>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87" name="Line 11"/>
            <p:cNvSpPr>
              <a:spLocks noChangeShapeType="1"/>
            </p:cNvSpPr>
            <p:nvPr/>
          </p:nvSpPr>
          <p:spPr bwMode="auto">
            <a:xfrm flipH="1" flipV="1">
              <a:off x="8075613" y="6708775"/>
              <a:ext cx="2468562" cy="0"/>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88" name="Text Box 12"/>
            <p:cNvSpPr txBox="1">
              <a:spLocks noChangeArrowheads="1"/>
            </p:cNvSpPr>
            <p:nvPr/>
          </p:nvSpPr>
          <p:spPr bwMode="auto">
            <a:xfrm>
              <a:off x="5562601" y="5761038"/>
              <a:ext cx="2468563" cy="55562"/>
            </a:xfrm>
            <a:prstGeom prst="rect">
              <a:avLst/>
            </a:prstGeom>
            <a:solidFill>
              <a:srgbClr val="FF66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75789" name="Text Box 13"/>
            <p:cNvSpPr txBox="1">
              <a:spLocks noChangeArrowheads="1"/>
            </p:cNvSpPr>
            <p:nvPr/>
          </p:nvSpPr>
          <p:spPr bwMode="auto">
            <a:xfrm>
              <a:off x="9447213" y="5761039"/>
              <a:ext cx="55562" cy="53975"/>
            </a:xfrm>
            <a:prstGeom prst="rect">
              <a:avLst/>
            </a:prstGeom>
            <a:solidFill>
              <a:srgbClr val="FF66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75790" name="Line 14"/>
            <p:cNvSpPr>
              <a:spLocks noChangeShapeType="1"/>
            </p:cNvSpPr>
            <p:nvPr/>
          </p:nvSpPr>
          <p:spPr bwMode="auto">
            <a:xfrm>
              <a:off x="8020050" y="5761038"/>
              <a:ext cx="1417638" cy="0"/>
            </a:xfrm>
            <a:prstGeom prst="line">
              <a:avLst/>
            </a:prstGeom>
            <a:noFill/>
            <a:ln w="9525">
              <a:solidFill>
                <a:srgbClr val="969696"/>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1" name="Line 15"/>
            <p:cNvSpPr>
              <a:spLocks noChangeShapeType="1"/>
            </p:cNvSpPr>
            <p:nvPr/>
          </p:nvSpPr>
          <p:spPr bwMode="auto">
            <a:xfrm>
              <a:off x="8020050" y="5815013"/>
              <a:ext cx="1417638" cy="0"/>
            </a:xfrm>
            <a:prstGeom prst="line">
              <a:avLst/>
            </a:prstGeom>
            <a:noFill/>
            <a:ln w="9525">
              <a:solidFill>
                <a:srgbClr val="969696"/>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2" name="Line 16"/>
            <p:cNvSpPr>
              <a:spLocks noChangeShapeType="1"/>
            </p:cNvSpPr>
            <p:nvPr/>
          </p:nvSpPr>
          <p:spPr bwMode="auto">
            <a:xfrm rot="-10800000">
              <a:off x="10393363" y="1871663"/>
              <a:ext cx="4762" cy="2468562"/>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3" name="Line 17"/>
            <p:cNvSpPr>
              <a:spLocks noChangeShapeType="1"/>
            </p:cNvSpPr>
            <p:nvPr/>
          </p:nvSpPr>
          <p:spPr bwMode="auto">
            <a:xfrm rot="-10800000">
              <a:off x="10393363" y="4389438"/>
              <a:ext cx="4762" cy="2468562"/>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4" name="Line 18"/>
            <p:cNvSpPr>
              <a:spLocks noChangeShapeType="1"/>
            </p:cNvSpPr>
            <p:nvPr/>
          </p:nvSpPr>
          <p:spPr bwMode="auto">
            <a:xfrm flipH="1" flipV="1">
              <a:off x="5562601" y="6708775"/>
              <a:ext cx="2468563" cy="0"/>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95" name="Text Box 19"/>
            <p:cNvSpPr txBox="1">
              <a:spLocks noChangeArrowheads="1"/>
            </p:cNvSpPr>
            <p:nvPr/>
          </p:nvSpPr>
          <p:spPr bwMode="auto">
            <a:xfrm rot="-5400000">
              <a:off x="10093286" y="3032726"/>
              <a:ext cx="33663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WIDTH</a:t>
              </a:r>
            </a:p>
          </p:txBody>
        </p:sp>
        <p:sp>
          <p:nvSpPr>
            <p:cNvPr id="75796" name="Text Box 20"/>
            <p:cNvSpPr txBox="1">
              <a:spLocks noChangeArrowheads="1"/>
            </p:cNvSpPr>
            <p:nvPr/>
          </p:nvSpPr>
          <p:spPr bwMode="auto">
            <a:xfrm rot="-5400000">
              <a:off x="10093286" y="5547326"/>
              <a:ext cx="33663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WIDTH</a:t>
              </a:r>
            </a:p>
          </p:txBody>
        </p:sp>
        <p:sp>
          <p:nvSpPr>
            <p:cNvPr id="75797" name="Text Box 21"/>
            <p:cNvSpPr txBox="1">
              <a:spLocks noChangeArrowheads="1"/>
            </p:cNvSpPr>
            <p:nvPr/>
          </p:nvSpPr>
          <p:spPr bwMode="auto">
            <a:xfrm>
              <a:off x="6618248" y="6519864"/>
              <a:ext cx="33663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WIDTH</a:t>
              </a:r>
            </a:p>
          </p:txBody>
        </p:sp>
        <p:sp>
          <p:nvSpPr>
            <p:cNvPr id="75798" name="Text Box 22"/>
            <p:cNvSpPr txBox="1">
              <a:spLocks noChangeArrowheads="1"/>
            </p:cNvSpPr>
            <p:nvPr/>
          </p:nvSpPr>
          <p:spPr bwMode="auto">
            <a:xfrm>
              <a:off x="9075698" y="6518276"/>
              <a:ext cx="33663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WIDTH</a:t>
              </a:r>
            </a:p>
          </p:txBody>
        </p:sp>
        <p:sp>
          <p:nvSpPr>
            <p:cNvPr id="75799" name="Text Box 23"/>
            <p:cNvSpPr txBox="1">
              <a:spLocks noChangeArrowheads="1"/>
            </p:cNvSpPr>
            <p:nvPr/>
          </p:nvSpPr>
          <p:spPr bwMode="auto">
            <a:xfrm>
              <a:off x="9613900" y="4749800"/>
              <a:ext cx="420688" cy="4572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Palatino" pitchFamily="18" charset="0"/>
                  <a:ea typeface="+mn-ea"/>
                  <a:cs typeface="+mn-cs"/>
                </a:rPr>
                <a:t>tx</a:t>
              </a:r>
            </a:p>
          </p:txBody>
        </p:sp>
        <p:sp>
          <p:nvSpPr>
            <p:cNvPr id="75800" name="Text Box 24"/>
            <p:cNvSpPr txBox="1">
              <a:spLocks noChangeArrowheads="1"/>
            </p:cNvSpPr>
            <p:nvPr/>
          </p:nvSpPr>
          <p:spPr bwMode="auto">
            <a:xfrm>
              <a:off x="8470901" y="5740400"/>
              <a:ext cx="422275" cy="4572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Palatino" pitchFamily="18" charset="0"/>
                  <a:ea typeface="+mn-ea"/>
                  <a:cs typeface="+mn-cs"/>
                </a:rPr>
                <a:t>ty</a:t>
              </a:r>
            </a:p>
          </p:txBody>
        </p:sp>
      </p:grpSp>
      <p:grpSp>
        <p:nvGrpSpPr>
          <p:cNvPr id="7" name="Group 6"/>
          <p:cNvGrpSpPr/>
          <p:nvPr/>
        </p:nvGrpSpPr>
        <p:grpSpPr>
          <a:xfrm>
            <a:off x="1524000" y="4068347"/>
            <a:ext cx="3666068" cy="2623959"/>
            <a:chOff x="0" y="4068346"/>
            <a:chExt cx="3666068" cy="2623959"/>
          </a:xfrm>
        </p:grpSpPr>
        <p:sp>
          <p:nvSpPr>
            <p:cNvPr id="2" name="Rectangle 1"/>
            <p:cNvSpPr/>
            <p:nvPr/>
          </p:nvSpPr>
          <p:spPr>
            <a:xfrm>
              <a:off x="0" y="5768975"/>
              <a:ext cx="3666068"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t>Note: </a:t>
              </a:r>
              <a:r>
                <a:rPr kumimoji="0" lang="en-US" sz="1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Pvalue</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t> is a local value; stored</a:t>
              </a:r>
              <a:b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b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t>in a register. Access global memory</a:t>
              </a:r>
              <a:b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b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Consolas" pitchFamily="49" charset="0"/>
                </a:rPr>
                <a:t>once at the very end</a:t>
              </a:r>
              <a:endPar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5" name="Straight Arrow Connector 4"/>
            <p:cNvCxnSpPr/>
            <p:nvPr/>
          </p:nvCxnSpPr>
          <p:spPr>
            <a:xfrm flipH="1" flipV="1">
              <a:off x="128766" y="4068346"/>
              <a:ext cx="1494722" cy="2332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38365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Putting things in perspective</a:t>
            </a:r>
          </a:p>
        </p:txBody>
      </p:sp>
      <p:sp>
        <p:nvSpPr>
          <p:cNvPr id="3" name="Content Placeholder 2"/>
          <p:cNvSpPr>
            <a:spLocks noGrp="1"/>
          </p:cNvSpPr>
          <p:nvPr>
            <p:ph idx="1"/>
          </p:nvPr>
        </p:nvSpPr>
        <p:spPr>
          <a:xfrm>
            <a:off x="147344" y="1345915"/>
            <a:ext cx="11960872" cy="5082356"/>
          </a:xfrm>
        </p:spPr>
        <p:txBody>
          <a:bodyPr>
            <a:normAutofit lnSpcReduction="10000"/>
          </a:bodyPr>
          <a:lstStyle/>
          <a:p>
            <a:r>
              <a:rPr lang="en-US" dirty="0">
                <a:solidFill>
                  <a:srgbClr val="C00000"/>
                </a:solidFill>
                <a:latin typeface="Consolas" panose="020B0609020204030204" pitchFamily="49" charset="0"/>
                <a:ea typeface="Calibri" panose="020F0502020204030204" pitchFamily="34" charset="0"/>
                <a:cs typeface="Courier New" panose="02070309020205020404" pitchFamily="49" charset="0"/>
              </a:rPr>
              <a:t>if (</a:t>
            </a:r>
            <a:r>
              <a:rPr lang="en-US" dirty="0" err="1">
                <a:solidFill>
                  <a:srgbClr val="C00000"/>
                </a:solidFill>
                <a:latin typeface="Consolas" panose="020B0609020204030204" pitchFamily="49" charset="0"/>
                <a:ea typeface="Calibri" panose="020F0502020204030204" pitchFamily="34" charset="0"/>
                <a:cs typeface="Courier New" panose="02070309020205020404" pitchFamily="49" charset="0"/>
              </a:rPr>
              <a:t>whichEntry</a:t>
            </a:r>
            <a:r>
              <a:rPr lang="en-US" dirty="0">
                <a:solidFill>
                  <a:srgbClr val="C00000"/>
                </a:solidFill>
                <a:latin typeface="Consolas" panose="020B0609020204030204" pitchFamily="49" charset="0"/>
                <a:ea typeface="Calibri" panose="020F0502020204030204" pitchFamily="34" charset="0"/>
                <a:cs typeface="Courier New" panose="02070309020205020404" pitchFamily="49" charset="0"/>
              </a:rPr>
              <a:t> &lt; size)</a:t>
            </a:r>
            <a:r>
              <a:rPr lang="en-US" dirty="0">
                <a:solidFill>
                  <a:srgbClr val="FFC000"/>
                </a:solidFill>
                <a:latin typeface="Consolas" panose="020B0609020204030204" pitchFamily="49" charset="0"/>
                <a:ea typeface="Calibri" panose="020F0502020204030204" pitchFamily="34" charset="0"/>
                <a:cs typeface="Courier New" panose="02070309020205020404" pitchFamily="49" charset="0"/>
              </a:rPr>
              <a:t> </a:t>
            </a:r>
            <a:r>
              <a:rPr lang="en-US" dirty="0"/>
              <a:t>is needed to prevent out of bounds indexing</a:t>
            </a:r>
          </a:p>
          <a:p>
            <a:endParaRPr lang="en-US" dirty="0"/>
          </a:p>
          <a:p>
            <a:r>
              <a:rPr lang="en-US" dirty="0"/>
              <a:t>GPU computing: in general, one uses as many threads as data items/tasks present</a:t>
            </a:r>
          </a:p>
          <a:p>
            <a:pPr lvl="1"/>
            <a:r>
              <a:rPr lang="en-US" dirty="0"/>
              <a:t>This replaces the purpose in life of the “</a:t>
            </a:r>
            <a:r>
              <a:rPr lang="en-US" dirty="0">
                <a:latin typeface="Courier New" panose="02070309020205020404" pitchFamily="49" charset="0"/>
                <a:cs typeface="Courier New" panose="02070309020205020404" pitchFamily="49" charset="0"/>
              </a:rPr>
              <a:t>for</a:t>
            </a:r>
            <a:r>
              <a:rPr lang="en-US" dirty="0"/>
              <a:t>” loop</a:t>
            </a:r>
          </a:p>
          <a:p>
            <a:pPr lvl="1"/>
            <a:r>
              <a:rPr lang="en-US" dirty="0"/>
              <a:t>Number of threads &amp; blocks is established at run-time</a:t>
            </a:r>
          </a:p>
          <a:p>
            <a:pPr lvl="1"/>
            <a:endParaRPr lang="en-US" sz="1900" dirty="0"/>
          </a:p>
          <a:p>
            <a:pPr lvl="1"/>
            <a:endParaRPr lang="en-US" sz="1900" dirty="0"/>
          </a:p>
          <a:p>
            <a:r>
              <a:rPr lang="en-US" dirty="0"/>
              <a:t>Thus, in many cases, the rule is </a:t>
            </a:r>
            <a:r>
              <a:rPr lang="en-US" dirty="0">
                <a:solidFill>
                  <a:srgbClr val="0070C0"/>
                </a:solidFill>
              </a:rPr>
              <a:t>Number of threads = Number of data items (or tasks)</a:t>
            </a:r>
          </a:p>
          <a:p>
            <a:pPr lvl="1"/>
            <a:r>
              <a:rPr lang="en-US" dirty="0"/>
              <a:t>You’ll have to come up with a rule to match a thread to data item that this thread needs to process</a:t>
            </a:r>
          </a:p>
          <a:p>
            <a:pPr lvl="1"/>
            <a:endParaRPr lang="en-US" dirty="0"/>
          </a:p>
          <a:p>
            <a:endParaRPr lang="en-US" dirty="0"/>
          </a:p>
          <a:p>
            <a:r>
              <a:rPr lang="en-US" dirty="0"/>
              <a:t>Understanding what thread does what job: very common source of errors in GPU computing</a:t>
            </a:r>
          </a:p>
          <a:p>
            <a:pPr lvl="1"/>
            <a:r>
              <a:rPr lang="en-US" sz="1900" dirty="0"/>
              <a:t>This issue never fails to deliver (frustration) </a:t>
            </a:r>
          </a:p>
          <a:p>
            <a:pPr marL="344487" lvl="1" indent="0">
              <a:buNone/>
            </a:pPr>
            <a:r>
              <a:rPr lang="en-US" dirty="0"/>
              <a:t>		:-(</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5411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221C-5BEF-406D-8E6E-AF3B8686D677}"/>
              </a:ext>
            </a:extLst>
          </p:cNvPr>
          <p:cNvSpPr>
            <a:spLocks noGrp="1"/>
          </p:cNvSpPr>
          <p:nvPr>
            <p:ph type="title"/>
          </p:nvPr>
        </p:nvSpPr>
        <p:spPr/>
        <p:txBody>
          <a:bodyPr/>
          <a:lstStyle/>
          <a:p>
            <a:r>
              <a:rPr lang="en-US" dirty="0"/>
              <a:t>Pad a Matrix for Overshooting</a:t>
            </a:r>
          </a:p>
        </p:txBody>
      </p:sp>
      <p:sp>
        <p:nvSpPr>
          <p:cNvPr id="4" name="Slide Number Placeholder 3">
            <a:extLst>
              <a:ext uri="{FF2B5EF4-FFF2-40B4-BE49-F238E27FC236}">
                <a16:creationId xmlns:a16="http://schemas.microsoft.com/office/drawing/2014/main" id="{4ADFD1F7-E4BC-49E2-836F-56599B6C6AD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78BD9499-0920-2DB9-E6AB-468B7D9F4531}"/>
              </a:ext>
            </a:extLst>
          </p:cNvPr>
          <p:cNvCxnSpPr/>
          <p:nvPr/>
        </p:nvCxnSpPr>
        <p:spPr>
          <a:xfrm>
            <a:off x="2795656" y="1693450"/>
            <a:ext cx="1752600"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2DBE10A-8CF9-2D22-8E88-6BB1CC84C2AD}"/>
              </a:ext>
            </a:extLst>
          </p:cNvPr>
          <p:cNvCxnSpPr/>
          <p:nvPr/>
        </p:nvCxnSpPr>
        <p:spPr>
          <a:xfrm>
            <a:off x="4624456" y="1693450"/>
            <a:ext cx="1752600"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45D2454-ACD7-A6EC-2153-3E5E8FE28956}"/>
              </a:ext>
            </a:extLst>
          </p:cNvPr>
          <p:cNvCxnSpPr/>
          <p:nvPr/>
        </p:nvCxnSpPr>
        <p:spPr>
          <a:xfrm>
            <a:off x="6453256" y="1693450"/>
            <a:ext cx="1752600"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0420938-4201-6D57-C817-B229465F0126}"/>
              </a:ext>
            </a:extLst>
          </p:cNvPr>
          <p:cNvCxnSpPr/>
          <p:nvPr/>
        </p:nvCxnSpPr>
        <p:spPr>
          <a:xfrm>
            <a:off x="2795656" y="1464850"/>
            <a:ext cx="5105400" cy="0"/>
          </a:xfrm>
          <a:prstGeom prst="line">
            <a:avLst/>
          </a:prstGeom>
          <a:ln w="1270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E82B851-BFD4-88FA-6CBF-29F68247DE96}"/>
              </a:ext>
            </a:extLst>
          </p:cNvPr>
          <p:cNvSpPr/>
          <p:nvPr/>
        </p:nvSpPr>
        <p:spPr>
          <a:xfrm>
            <a:off x="4177318" y="1054243"/>
            <a:ext cx="242572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1493 entries in 1D array</a:t>
            </a:r>
          </a:p>
        </p:txBody>
      </p:sp>
      <p:sp>
        <p:nvSpPr>
          <p:cNvPr id="12" name="Rectangle 11">
            <a:extLst>
              <a:ext uri="{FF2B5EF4-FFF2-40B4-BE49-F238E27FC236}">
                <a16:creationId xmlns:a16="http://schemas.microsoft.com/office/drawing/2014/main" id="{F8FB5B87-BD97-8E7D-AEAC-D0BDA2E3E369}"/>
              </a:ext>
            </a:extLst>
          </p:cNvPr>
          <p:cNvSpPr/>
          <p:nvPr/>
        </p:nvSpPr>
        <p:spPr>
          <a:xfrm>
            <a:off x="2879912" y="1769651"/>
            <a:ext cx="145700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Block 0: 512 threads</a:t>
            </a:r>
          </a:p>
        </p:txBody>
      </p:sp>
      <p:sp>
        <p:nvSpPr>
          <p:cNvPr id="13" name="Rectangle 12">
            <a:extLst>
              <a:ext uri="{FF2B5EF4-FFF2-40B4-BE49-F238E27FC236}">
                <a16:creationId xmlns:a16="http://schemas.microsoft.com/office/drawing/2014/main" id="{77A5F9C5-54B8-624A-D28F-0F14FFBA1A71}"/>
              </a:ext>
            </a:extLst>
          </p:cNvPr>
          <p:cNvSpPr/>
          <p:nvPr/>
        </p:nvSpPr>
        <p:spPr>
          <a:xfrm>
            <a:off x="4708712" y="1769651"/>
            <a:ext cx="145700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Block 1: 512 threads</a:t>
            </a:r>
          </a:p>
        </p:txBody>
      </p:sp>
      <p:sp>
        <p:nvSpPr>
          <p:cNvPr id="14" name="Rectangle 13">
            <a:extLst>
              <a:ext uri="{FF2B5EF4-FFF2-40B4-BE49-F238E27FC236}">
                <a16:creationId xmlns:a16="http://schemas.microsoft.com/office/drawing/2014/main" id="{25D4681C-C167-ED6D-F5FF-43B4F7F4BBF4}"/>
              </a:ext>
            </a:extLst>
          </p:cNvPr>
          <p:cNvSpPr/>
          <p:nvPr/>
        </p:nvSpPr>
        <p:spPr>
          <a:xfrm>
            <a:off x="6537512" y="1760127"/>
            <a:ext cx="145700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Block 2: 512 threads</a:t>
            </a:r>
          </a:p>
        </p:txBody>
      </p:sp>
      <p:sp>
        <p:nvSpPr>
          <p:cNvPr id="15" name="Rectangle 14">
            <a:extLst>
              <a:ext uri="{FF2B5EF4-FFF2-40B4-BE49-F238E27FC236}">
                <a16:creationId xmlns:a16="http://schemas.microsoft.com/office/drawing/2014/main" id="{CFA0932B-294F-7CE7-9577-A9F81A5184A2}"/>
              </a:ext>
            </a:extLst>
          </p:cNvPr>
          <p:cNvSpPr/>
          <p:nvPr/>
        </p:nvSpPr>
        <p:spPr>
          <a:xfrm>
            <a:off x="4321478" y="2567760"/>
            <a:ext cx="2688922" cy="360444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1EB20C4A-D2A3-8AB0-68E6-464FD44A638A}"/>
              </a:ext>
            </a:extLst>
          </p:cNvPr>
          <p:cNvGrpSpPr/>
          <p:nvPr/>
        </p:nvGrpSpPr>
        <p:grpSpPr>
          <a:xfrm>
            <a:off x="4321478" y="2567761"/>
            <a:ext cx="2895600" cy="3860840"/>
            <a:chOff x="5486400" y="1373188"/>
            <a:chExt cx="2895600" cy="3860840"/>
          </a:xfrm>
        </p:grpSpPr>
        <p:sp>
          <p:nvSpPr>
            <p:cNvPr id="17" name="Rectangle 16">
              <a:extLst>
                <a:ext uri="{FF2B5EF4-FFF2-40B4-BE49-F238E27FC236}">
                  <a16:creationId xmlns:a16="http://schemas.microsoft.com/office/drawing/2014/main" id="{A7757401-44A7-E591-438C-5D88974F8FF6}"/>
                </a:ext>
              </a:extLst>
            </p:cNvPr>
            <p:cNvSpPr/>
            <p:nvPr/>
          </p:nvSpPr>
          <p:spPr>
            <a:xfrm>
              <a:off x="5486400" y="137318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Block </a:t>
              </a:r>
              <a:b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16 by 16</a:t>
              </a:r>
            </a:p>
          </p:txBody>
        </p:sp>
        <p:sp>
          <p:nvSpPr>
            <p:cNvPr id="18" name="Rectangle 17">
              <a:extLst>
                <a:ext uri="{FF2B5EF4-FFF2-40B4-BE49-F238E27FC236}">
                  <a16:creationId xmlns:a16="http://schemas.microsoft.com/office/drawing/2014/main" id="{B0D3113F-CB85-2779-9B0D-19C2B9D965CC}"/>
                </a:ext>
              </a:extLst>
            </p:cNvPr>
            <p:cNvSpPr/>
            <p:nvPr/>
          </p:nvSpPr>
          <p:spPr>
            <a:xfrm>
              <a:off x="6477000" y="137318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931365B1-0904-B8A2-1276-3DC1354B6B0F}"/>
                </a:ext>
              </a:extLst>
            </p:cNvPr>
            <p:cNvSpPr/>
            <p:nvPr/>
          </p:nvSpPr>
          <p:spPr>
            <a:xfrm>
              <a:off x="7467600" y="137318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CC2CB768-3BA6-8FEF-18CC-937BA10A6DAE}"/>
                </a:ext>
              </a:extLst>
            </p:cNvPr>
            <p:cNvSpPr/>
            <p:nvPr/>
          </p:nvSpPr>
          <p:spPr>
            <a:xfrm>
              <a:off x="5486400" y="2355851"/>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8BCEFBF2-E3B3-B594-43F9-E758E68DD172}"/>
                </a:ext>
              </a:extLst>
            </p:cNvPr>
            <p:cNvSpPr/>
            <p:nvPr/>
          </p:nvSpPr>
          <p:spPr>
            <a:xfrm>
              <a:off x="6477000" y="2355851"/>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1F34BF3-4140-C516-B490-E1E38AF7C84E}"/>
                </a:ext>
              </a:extLst>
            </p:cNvPr>
            <p:cNvSpPr/>
            <p:nvPr/>
          </p:nvSpPr>
          <p:spPr>
            <a:xfrm>
              <a:off x="7467600" y="2355851"/>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289A1DE7-AC60-8E52-DE2F-66CACFC24F7E}"/>
                </a:ext>
              </a:extLst>
            </p:cNvPr>
            <p:cNvSpPr/>
            <p:nvPr/>
          </p:nvSpPr>
          <p:spPr>
            <a:xfrm>
              <a:off x="5486400" y="3336926"/>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46F58F22-463E-8A78-F554-1441355EB480}"/>
                </a:ext>
              </a:extLst>
            </p:cNvPr>
            <p:cNvSpPr/>
            <p:nvPr/>
          </p:nvSpPr>
          <p:spPr>
            <a:xfrm>
              <a:off x="6477000" y="3336926"/>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E56FC318-3F1F-DB2B-95F3-340BD219BD9C}"/>
                </a:ext>
              </a:extLst>
            </p:cNvPr>
            <p:cNvSpPr/>
            <p:nvPr/>
          </p:nvSpPr>
          <p:spPr>
            <a:xfrm>
              <a:off x="7467600" y="3336926"/>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66B43663-D8F7-1FAB-37F4-95F4E1B8BA1D}"/>
                </a:ext>
              </a:extLst>
            </p:cNvPr>
            <p:cNvSpPr/>
            <p:nvPr/>
          </p:nvSpPr>
          <p:spPr>
            <a:xfrm>
              <a:off x="5486400" y="431962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29512EAA-C450-74B8-9BC9-C2FF2D36911C}"/>
                </a:ext>
              </a:extLst>
            </p:cNvPr>
            <p:cNvSpPr/>
            <p:nvPr/>
          </p:nvSpPr>
          <p:spPr>
            <a:xfrm>
              <a:off x="6477000" y="431962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FFBF1B2D-6FB7-6F7B-EE91-C8E59B44F126}"/>
                </a:ext>
              </a:extLst>
            </p:cNvPr>
            <p:cNvSpPr/>
            <p:nvPr/>
          </p:nvSpPr>
          <p:spPr>
            <a:xfrm>
              <a:off x="7467600" y="431962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Block </a:t>
              </a:r>
              <a:b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16 by 16</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29" name="Rectangle 28">
            <a:extLst>
              <a:ext uri="{FF2B5EF4-FFF2-40B4-BE49-F238E27FC236}">
                <a16:creationId xmlns:a16="http://schemas.microsoft.com/office/drawing/2014/main" id="{6836488D-F338-8C4B-7B25-23A9B899FBAF}"/>
              </a:ext>
            </a:extLst>
          </p:cNvPr>
          <p:cNvSpPr/>
          <p:nvPr/>
        </p:nvSpPr>
        <p:spPr>
          <a:xfrm>
            <a:off x="8148640" y="1636241"/>
            <a:ext cx="129182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1D problem</a:t>
            </a:r>
          </a:p>
        </p:txBody>
      </p:sp>
      <p:sp>
        <p:nvSpPr>
          <p:cNvPr id="30" name="Rectangle 29">
            <a:extLst>
              <a:ext uri="{FF2B5EF4-FFF2-40B4-BE49-F238E27FC236}">
                <a16:creationId xmlns:a16="http://schemas.microsoft.com/office/drawing/2014/main" id="{93CB4A48-56CD-FA04-6DBE-D899FE4AC00A}"/>
              </a:ext>
            </a:extLst>
          </p:cNvPr>
          <p:cNvSpPr/>
          <p:nvPr/>
        </p:nvSpPr>
        <p:spPr>
          <a:xfrm>
            <a:off x="120630" y="4500653"/>
            <a:ext cx="405668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Here’s what can happen in a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2D problem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31" name="Group 30">
            <a:extLst>
              <a:ext uri="{FF2B5EF4-FFF2-40B4-BE49-F238E27FC236}">
                <a16:creationId xmlns:a16="http://schemas.microsoft.com/office/drawing/2014/main" id="{E7CF760A-9368-8D3B-9E38-C35BF0A8D330}"/>
              </a:ext>
            </a:extLst>
          </p:cNvPr>
          <p:cNvGrpSpPr/>
          <p:nvPr/>
        </p:nvGrpSpPr>
        <p:grpSpPr>
          <a:xfrm>
            <a:off x="7010400" y="2133600"/>
            <a:ext cx="206678" cy="381000"/>
            <a:chOff x="5486400" y="2133600"/>
            <a:chExt cx="206678" cy="381000"/>
          </a:xfrm>
        </p:grpSpPr>
        <p:cxnSp>
          <p:nvCxnSpPr>
            <p:cNvPr id="32" name="Straight Connector 31">
              <a:extLst>
                <a:ext uri="{FF2B5EF4-FFF2-40B4-BE49-F238E27FC236}">
                  <a16:creationId xmlns:a16="http://schemas.microsoft.com/office/drawing/2014/main" id="{BD93AE70-C521-61C0-E3E4-FB32DEC55B78}"/>
                </a:ext>
              </a:extLst>
            </p:cNvPr>
            <p:cNvCxnSpPr/>
            <p:nvPr/>
          </p:nvCxnSpPr>
          <p:spPr>
            <a:xfrm>
              <a:off x="5486400"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647B63D-AA9F-FBB7-EDDC-4E11E25CC525}"/>
                </a:ext>
              </a:extLst>
            </p:cNvPr>
            <p:cNvCxnSpPr/>
            <p:nvPr/>
          </p:nvCxnSpPr>
          <p:spPr>
            <a:xfrm>
              <a:off x="5693078"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7BF9083-6B72-CB3E-E714-4A8344612EAB}"/>
                </a:ext>
              </a:extLst>
            </p:cNvPr>
            <p:cNvCxnSpPr/>
            <p:nvPr/>
          </p:nvCxnSpPr>
          <p:spPr>
            <a:xfrm>
              <a:off x="5486400" y="2362200"/>
              <a:ext cx="206678" cy="0"/>
            </a:xfrm>
            <a:prstGeom prst="line">
              <a:avLst/>
            </a:prstGeom>
            <a:ln>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B7AD770D-8FDE-32DC-748A-B6810B06E008}"/>
              </a:ext>
            </a:extLst>
          </p:cNvPr>
          <p:cNvSpPr/>
          <p:nvPr/>
        </p:nvSpPr>
        <p:spPr>
          <a:xfrm>
            <a:off x="7162800" y="2199718"/>
            <a:ext cx="1156086"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You are overshooting here</a:t>
            </a:r>
          </a:p>
        </p:txBody>
      </p:sp>
      <p:grpSp>
        <p:nvGrpSpPr>
          <p:cNvPr id="36" name="Group 35">
            <a:extLst>
              <a:ext uri="{FF2B5EF4-FFF2-40B4-BE49-F238E27FC236}">
                <a16:creationId xmlns:a16="http://schemas.microsoft.com/office/drawing/2014/main" id="{8F7EDF69-3164-7AB3-2C3A-C2D866DC711D}"/>
              </a:ext>
            </a:extLst>
          </p:cNvPr>
          <p:cNvGrpSpPr/>
          <p:nvPr/>
        </p:nvGrpSpPr>
        <p:grpSpPr>
          <a:xfrm rot="5400000">
            <a:off x="7365873" y="6109900"/>
            <a:ext cx="256401" cy="381000"/>
            <a:chOff x="5486400" y="2133600"/>
            <a:chExt cx="206678" cy="381000"/>
          </a:xfrm>
        </p:grpSpPr>
        <p:cxnSp>
          <p:nvCxnSpPr>
            <p:cNvPr id="37" name="Straight Connector 36">
              <a:extLst>
                <a:ext uri="{FF2B5EF4-FFF2-40B4-BE49-F238E27FC236}">
                  <a16:creationId xmlns:a16="http://schemas.microsoft.com/office/drawing/2014/main" id="{4DB33C4B-F34C-446A-0727-61D358017C0F}"/>
                </a:ext>
              </a:extLst>
            </p:cNvPr>
            <p:cNvCxnSpPr/>
            <p:nvPr/>
          </p:nvCxnSpPr>
          <p:spPr>
            <a:xfrm>
              <a:off x="5486400"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84A80B-4DDB-E5AA-A3EC-F4DF8789F466}"/>
                </a:ext>
              </a:extLst>
            </p:cNvPr>
            <p:cNvCxnSpPr/>
            <p:nvPr/>
          </p:nvCxnSpPr>
          <p:spPr>
            <a:xfrm>
              <a:off x="5693078"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91106B3-26FE-F645-4816-3C8241CAF0B1}"/>
                </a:ext>
              </a:extLst>
            </p:cNvPr>
            <p:cNvCxnSpPr/>
            <p:nvPr/>
          </p:nvCxnSpPr>
          <p:spPr>
            <a:xfrm>
              <a:off x="5486400" y="2362200"/>
              <a:ext cx="206678" cy="0"/>
            </a:xfrm>
            <a:prstGeom prst="line">
              <a:avLst/>
            </a:prstGeom>
            <a:ln>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09537E54-B754-87E7-E285-86B2121633B0}"/>
              </a:ext>
            </a:extLst>
          </p:cNvPr>
          <p:cNvSpPr/>
          <p:nvPr/>
        </p:nvSpPr>
        <p:spPr>
          <a:xfrm>
            <a:off x="7445553" y="6210673"/>
            <a:ext cx="1426994"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You are overshooting here as well</a:t>
            </a:r>
          </a:p>
        </p:txBody>
      </p:sp>
      <p:sp>
        <p:nvSpPr>
          <p:cNvPr id="41" name="Rectangle 40">
            <a:extLst>
              <a:ext uri="{FF2B5EF4-FFF2-40B4-BE49-F238E27FC236}">
                <a16:creationId xmlns:a16="http://schemas.microsoft.com/office/drawing/2014/main" id="{088F1072-B336-BD1B-284B-11E0C736EFC2}"/>
              </a:ext>
            </a:extLst>
          </p:cNvPr>
          <p:cNvSpPr/>
          <p:nvPr/>
        </p:nvSpPr>
        <p:spPr>
          <a:xfrm>
            <a:off x="7911581" y="1069104"/>
            <a:ext cx="2135521"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You are overshooting here, some threads do no work</a:t>
            </a:r>
          </a:p>
        </p:txBody>
      </p:sp>
      <p:grpSp>
        <p:nvGrpSpPr>
          <p:cNvPr id="42" name="Group 41">
            <a:extLst>
              <a:ext uri="{FF2B5EF4-FFF2-40B4-BE49-F238E27FC236}">
                <a16:creationId xmlns:a16="http://schemas.microsoft.com/office/drawing/2014/main" id="{4AED3EF1-73F4-2EF2-F565-1AFCD8B0932A}"/>
              </a:ext>
            </a:extLst>
          </p:cNvPr>
          <p:cNvGrpSpPr/>
          <p:nvPr/>
        </p:nvGrpSpPr>
        <p:grpSpPr>
          <a:xfrm>
            <a:off x="7911581" y="1237433"/>
            <a:ext cx="294275" cy="381000"/>
            <a:chOff x="5486400" y="2133600"/>
            <a:chExt cx="206678" cy="381000"/>
          </a:xfrm>
        </p:grpSpPr>
        <p:cxnSp>
          <p:nvCxnSpPr>
            <p:cNvPr id="43" name="Straight Connector 42">
              <a:extLst>
                <a:ext uri="{FF2B5EF4-FFF2-40B4-BE49-F238E27FC236}">
                  <a16:creationId xmlns:a16="http://schemas.microsoft.com/office/drawing/2014/main" id="{F7C464CC-7201-9D46-EB36-E8DC00C81924}"/>
                </a:ext>
              </a:extLst>
            </p:cNvPr>
            <p:cNvCxnSpPr/>
            <p:nvPr/>
          </p:nvCxnSpPr>
          <p:spPr>
            <a:xfrm>
              <a:off x="5486400"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326437F-A949-DC25-D862-FFF9824CC452}"/>
                </a:ext>
              </a:extLst>
            </p:cNvPr>
            <p:cNvCxnSpPr/>
            <p:nvPr/>
          </p:nvCxnSpPr>
          <p:spPr>
            <a:xfrm>
              <a:off x="5693078"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DD06679-56E1-F669-CFED-740E1C6BBE1F}"/>
                </a:ext>
              </a:extLst>
            </p:cNvPr>
            <p:cNvCxnSpPr/>
            <p:nvPr/>
          </p:nvCxnSpPr>
          <p:spPr>
            <a:xfrm>
              <a:off x="5486400" y="2362200"/>
              <a:ext cx="206678" cy="0"/>
            </a:xfrm>
            <a:prstGeom prst="line">
              <a:avLst/>
            </a:prstGeom>
            <a:ln>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08292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 name="Vector (filled)"/>
          <p:cNvGrpSpPr/>
          <p:nvPr/>
        </p:nvGrpSpPr>
        <p:grpSpPr bwMode="hidden">
          <a:xfrm>
            <a:off x="1768929" y="3413292"/>
            <a:ext cx="7200800" cy="480053"/>
            <a:chOff x="1165920" y="2429027"/>
            <a:chExt cx="8640960" cy="432048"/>
          </a:xfrm>
        </p:grpSpPr>
        <p:sp>
          <p:nvSpPr>
            <p:cNvPr id="21" name="Rounded Rectangle 20"/>
            <p:cNvSpPr/>
            <p:nvPr/>
          </p:nvSpPr>
          <p:spPr bwMode="hidden">
            <a:xfrm>
              <a:off x="1165920" y="2429027"/>
              <a:ext cx="8640960" cy="432048"/>
            </a:xfrm>
            <a:prstGeom prst="roundRect">
              <a:avLst/>
            </a:prstGeom>
            <a:gradFill>
              <a:lin ang="10800000" scaled="0"/>
            </a:grad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5" name="Straight Connector 24"/>
            <p:cNvCxnSpPr/>
            <p:nvPr/>
          </p:nvCxnSpPr>
          <p:spPr bwMode="hidden">
            <a:xfrm flipV="1">
              <a:off x="332616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26" name="Straight Connector 25"/>
            <p:cNvCxnSpPr/>
            <p:nvPr/>
          </p:nvCxnSpPr>
          <p:spPr bwMode="hidden">
            <a:xfrm flipV="1">
              <a:off x="224604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27" name="Straight Connector 26"/>
            <p:cNvCxnSpPr/>
            <p:nvPr/>
          </p:nvCxnSpPr>
          <p:spPr bwMode="hidden">
            <a:xfrm flipV="1">
              <a:off x="278610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28" name="Straight Connector 27"/>
            <p:cNvCxnSpPr/>
            <p:nvPr/>
          </p:nvCxnSpPr>
          <p:spPr bwMode="hidden">
            <a:xfrm flipV="1">
              <a:off x="170598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29" name="Straight Connector 28"/>
            <p:cNvCxnSpPr/>
            <p:nvPr/>
          </p:nvCxnSpPr>
          <p:spPr bwMode="hidden">
            <a:xfrm flipV="1">
              <a:off x="143595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p:cNvCxnSpPr/>
            <p:nvPr/>
          </p:nvCxnSpPr>
          <p:spPr bwMode="hidden">
            <a:xfrm flipV="1">
              <a:off x="197601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1" name="Straight Connector 30"/>
            <p:cNvCxnSpPr/>
            <p:nvPr/>
          </p:nvCxnSpPr>
          <p:spPr bwMode="hidden">
            <a:xfrm flipV="1">
              <a:off x="251607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2" name="Straight Connector 31"/>
            <p:cNvCxnSpPr/>
            <p:nvPr/>
          </p:nvCxnSpPr>
          <p:spPr bwMode="hidden">
            <a:xfrm flipV="1">
              <a:off x="305613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3" name="Straight Connector 32"/>
            <p:cNvCxnSpPr/>
            <p:nvPr/>
          </p:nvCxnSpPr>
          <p:spPr bwMode="hidden">
            <a:xfrm flipV="1">
              <a:off x="548640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4" name="Straight Connector 33"/>
            <p:cNvCxnSpPr/>
            <p:nvPr/>
          </p:nvCxnSpPr>
          <p:spPr bwMode="hidden">
            <a:xfrm flipV="1">
              <a:off x="440628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5" name="Straight Connector 34"/>
            <p:cNvCxnSpPr/>
            <p:nvPr/>
          </p:nvCxnSpPr>
          <p:spPr bwMode="hidden">
            <a:xfrm flipV="1">
              <a:off x="494634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6" name="Straight Connector 35"/>
            <p:cNvCxnSpPr/>
            <p:nvPr/>
          </p:nvCxnSpPr>
          <p:spPr bwMode="hidden">
            <a:xfrm flipV="1">
              <a:off x="386622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7" name="Straight Connector 36"/>
            <p:cNvCxnSpPr/>
            <p:nvPr/>
          </p:nvCxnSpPr>
          <p:spPr bwMode="hidden">
            <a:xfrm flipV="1">
              <a:off x="359619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8" name="Straight Connector 37"/>
            <p:cNvCxnSpPr/>
            <p:nvPr/>
          </p:nvCxnSpPr>
          <p:spPr bwMode="hidden">
            <a:xfrm flipV="1">
              <a:off x="413625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9" name="Straight Connector 38"/>
            <p:cNvCxnSpPr/>
            <p:nvPr/>
          </p:nvCxnSpPr>
          <p:spPr bwMode="hidden">
            <a:xfrm flipV="1">
              <a:off x="467631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40" name="Straight Connector 39"/>
            <p:cNvCxnSpPr/>
            <p:nvPr/>
          </p:nvCxnSpPr>
          <p:spPr bwMode="hidden">
            <a:xfrm flipV="1">
              <a:off x="521637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49" name="Straight Connector 48"/>
            <p:cNvCxnSpPr/>
            <p:nvPr/>
          </p:nvCxnSpPr>
          <p:spPr bwMode="hidden">
            <a:xfrm flipV="1">
              <a:off x="764664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0" name="Straight Connector 49"/>
            <p:cNvCxnSpPr/>
            <p:nvPr/>
          </p:nvCxnSpPr>
          <p:spPr bwMode="hidden">
            <a:xfrm flipV="1">
              <a:off x="656652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1" name="Straight Connector 50"/>
            <p:cNvCxnSpPr/>
            <p:nvPr/>
          </p:nvCxnSpPr>
          <p:spPr bwMode="hidden">
            <a:xfrm flipV="1">
              <a:off x="710658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2" name="Straight Connector 51"/>
            <p:cNvCxnSpPr/>
            <p:nvPr/>
          </p:nvCxnSpPr>
          <p:spPr bwMode="hidden">
            <a:xfrm flipV="1">
              <a:off x="602646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3" name="Straight Connector 52"/>
            <p:cNvCxnSpPr/>
            <p:nvPr/>
          </p:nvCxnSpPr>
          <p:spPr bwMode="hidden">
            <a:xfrm flipV="1">
              <a:off x="575643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4" name="Straight Connector 53"/>
            <p:cNvCxnSpPr/>
            <p:nvPr/>
          </p:nvCxnSpPr>
          <p:spPr bwMode="hidden">
            <a:xfrm flipV="1">
              <a:off x="629649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5" name="Straight Connector 54"/>
            <p:cNvCxnSpPr/>
            <p:nvPr/>
          </p:nvCxnSpPr>
          <p:spPr bwMode="hidden">
            <a:xfrm flipV="1">
              <a:off x="683655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6" name="Straight Connector 55"/>
            <p:cNvCxnSpPr/>
            <p:nvPr/>
          </p:nvCxnSpPr>
          <p:spPr bwMode="hidden">
            <a:xfrm flipV="1">
              <a:off x="737661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8" name="Straight Connector 57"/>
            <p:cNvCxnSpPr/>
            <p:nvPr/>
          </p:nvCxnSpPr>
          <p:spPr bwMode="hidden">
            <a:xfrm flipV="1">
              <a:off x="872676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9" name="Straight Connector 58"/>
            <p:cNvCxnSpPr/>
            <p:nvPr/>
          </p:nvCxnSpPr>
          <p:spPr bwMode="hidden">
            <a:xfrm flipV="1">
              <a:off x="926682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0" name="Straight Connector 59"/>
            <p:cNvCxnSpPr/>
            <p:nvPr/>
          </p:nvCxnSpPr>
          <p:spPr bwMode="hidden">
            <a:xfrm flipV="1">
              <a:off x="818670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1" name="Straight Connector 60"/>
            <p:cNvCxnSpPr/>
            <p:nvPr/>
          </p:nvCxnSpPr>
          <p:spPr bwMode="hidden">
            <a:xfrm flipV="1">
              <a:off x="791667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2" name="Straight Connector 61"/>
            <p:cNvCxnSpPr/>
            <p:nvPr/>
          </p:nvCxnSpPr>
          <p:spPr bwMode="hidden">
            <a:xfrm flipV="1">
              <a:off x="845673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3" name="Straight Connector 62"/>
            <p:cNvCxnSpPr/>
            <p:nvPr/>
          </p:nvCxnSpPr>
          <p:spPr bwMode="hidden">
            <a:xfrm flipV="1">
              <a:off x="899679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4" name="Straight Connector 63"/>
            <p:cNvCxnSpPr/>
            <p:nvPr/>
          </p:nvCxnSpPr>
          <p:spPr bwMode="hidden">
            <a:xfrm flipV="1">
              <a:off x="9536850" y="2429027"/>
              <a:ext cx="0" cy="432048"/>
            </a:xfrm>
            <a:prstGeom prst="line">
              <a:avLst/>
            </a:prstGeom>
          </p:spPr>
          <p:style>
            <a:lnRef idx="1">
              <a:schemeClr val="accent4"/>
            </a:lnRef>
            <a:fillRef idx="0">
              <a:schemeClr val="accent4"/>
            </a:fillRef>
            <a:effectRef idx="0">
              <a:schemeClr val="accent4"/>
            </a:effectRef>
            <a:fontRef idx="minor">
              <a:schemeClr val="tx1"/>
            </a:fontRef>
          </p:style>
        </p:cxnSp>
      </p:grpSp>
      <p:sp>
        <p:nvSpPr>
          <p:cNvPr id="5" name="Title 4"/>
          <p:cNvSpPr>
            <a:spLocks noGrp="1"/>
          </p:cNvSpPr>
          <p:nvPr>
            <p:ph type="title"/>
          </p:nvPr>
        </p:nvSpPr>
        <p:spPr/>
        <p:txBody>
          <a:bodyPr>
            <a:normAutofit/>
          </a:bodyPr>
          <a:lstStyle/>
          <a:p>
            <a:r>
              <a:rPr lang="en-US" dirty="0"/>
              <a:t>Array Indexing Demo: The multi-block case</a:t>
            </a:r>
          </a:p>
        </p:txBody>
      </p:sp>
      <p:sp>
        <p:nvSpPr>
          <p:cNvPr id="145" name="Content Placeholder 2"/>
          <p:cNvSpPr>
            <a:spLocks noGrp="1"/>
          </p:cNvSpPr>
          <p:nvPr>
            <p:ph idx="4294967295"/>
          </p:nvPr>
        </p:nvSpPr>
        <p:spPr>
          <a:xfrm>
            <a:off x="598715" y="1600200"/>
            <a:ext cx="9975668" cy="1371600"/>
          </a:xfrm>
        </p:spPr>
        <p:txBody>
          <a:bodyPr/>
          <a:lstStyle/>
          <a:p>
            <a:pPr lvl="0"/>
            <a:r>
              <a:rPr lang="en-GB" sz="2000" dirty="0">
                <a:solidFill>
                  <a:srgbClr val="000000"/>
                </a:solidFill>
              </a:rPr>
              <a:t>When working w/ multiple blocks – you will likely be using more than just </a:t>
            </a:r>
            <a:r>
              <a:rPr lang="en-GB" sz="2000" b="1" dirty="0" err="1">
                <a:solidFill>
                  <a:srgbClr val="000000"/>
                </a:solidFill>
                <a:latin typeface="Courier New" panose="02070309020205020404" pitchFamily="49" charset="0"/>
                <a:cs typeface="Courier New" panose="02070309020205020404" pitchFamily="49" charset="0"/>
              </a:rPr>
              <a:t>threadIdx.x</a:t>
            </a:r>
            <a:endParaRPr lang="en-GB" sz="1600" b="1" dirty="0">
              <a:solidFill>
                <a:srgbClr val="000000"/>
              </a:solidFill>
              <a:latin typeface="Courier New" panose="02070309020205020404" pitchFamily="49" charset="0"/>
              <a:cs typeface="Courier New" panose="02070309020205020404" pitchFamily="49" charset="0"/>
            </a:endParaRPr>
          </a:p>
          <a:p>
            <a:pPr lvl="1"/>
            <a:r>
              <a:rPr lang="en-GB" sz="1800" dirty="0">
                <a:solidFill>
                  <a:srgbClr val="000000"/>
                </a:solidFill>
              </a:rPr>
              <a:t>Consider indexing into an 1D array, </a:t>
            </a:r>
            <a:r>
              <a:rPr lang="en-GB" sz="1800" dirty="0">
                <a:solidFill>
                  <a:srgbClr val="0070C0"/>
                </a:solidFill>
              </a:rPr>
              <a:t>one thread accessing one element</a:t>
            </a:r>
          </a:p>
          <a:p>
            <a:pPr lvl="1"/>
            <a:r>
              <a:rPr lang="en-GB" sz="1800" dirty="0">
                <a:solidFill>
                  <a:srgbClr val="000000"/>
                </a:solidFill>
              </a:rPr>
              <a:t>Assume you have </a:t>
            </a:r>
            <a:r>
              <a:rPr lang="en-GB" sz="1800" b="1" u="sng" dirty="0">
                <a:solidFill>
                  <a:srgbClr val="0070C0"/>
                </a:solidFill>
                <a:latin typeface="Consolas" pitchFamily="49" charset="0"/>
                <a:cs typeface="Consolas" pitchFamily="49" charset="0"/>
              </a:rPr>
              <a:t>M=8</a:t>
            </a:r>
            <a:r>
              <a:rPr lang="en-GB" sz="1800" dirty="0">
                <a:solidFill>
                  <a:srgbClr val="000000"/>
                </a:solidFill>
              </a:rPr>
              <a:t> threads per block and the array is </a:t>
            </a:r>
            <a:r>
              <a:rPr lang="en-GB" sz="1800" dirty="0">
                <a:solidFill>
                  <a:srgbClr val="0070C0"/>
                </a:solidFill>
              </a:rPr>
              <a:t>32 entries </a:t>
            </a:r>
            <a:r>
              <a:rPr lang="en-GB" sz="1800" dirty="0">
                <a:solidFill>
                  <a:srgbClr val="000000"/>
                </a:solidFill>
              </a:rPr>
              <a:t>long</a:t>
            </a:r>
          </a:p>
        </p:txBody>
      </p:sp>
      <p:sp>
        <p:nvSpPr>
          <p:cNvPr id="4" name="Content Placeholder 3"/>
          <p:cNvSpPr>
            <a:spLocks noGrp="1"/>
          </p:cNvSpPr>
          <p:nvPr>
            <p:ph idx="4294967295"/>
          </p:nvPr>
        </p:nvSpPr>
        <p:spPr>
          <a:xfrm>
            <a:off x="598715" y="5105400"/>
            <a:ext cx="8991600" cy="1209675"/>
          </a:xfrm>
        </p:spPr>
        <p:txBody>
          <a:bodyPr/>
          <a:lstStyle/>
          <a:p>
            <a:r>
              <a:rPr lang="en-GB" sz="2000" dirty="0">
                <a:solidFill>
                  <a:srgbClr val="000000"/>
                </a:solidFill>
              </a:rPr>
              <a:t>With </a:t>
            </a:r>
            <a:r>
              <a:rPr lang="en-GB" sz="2000" b="1" dirty="0">
                <a:solidFill>
                  <a:srgbClr val="0070C0"/>
                </a:solidFill>
                <a:latin typeface="Courier New" panose="02070309020205020404" pitchFamily="49" charset="0"/>
                <a:cs typeface="Courier New" panose="02070309020205020404" pitchFamily="49" charset="0"/>
              </a:rPr>
              <a:t>M</a:t>
            </a:r>
            <a:r>
              <a:rPr lang="en-GB" sz="2000" dirty="0">
                <a:solidFill>
                  <a:srgbClr val="000000"/>
                </a:solidFill>
              </a:rPr>
              <a:t> threads per 1D CUDA block, the array </a:t>
            </a:r>
            <a:r>
              <a:rPr lang="en-GB" sz="2000" dirty="0">
                <a:solidFill>
                  <a:srgbClr val="000000"/>
                </a:solidFill>
                <a:latin typeface="Courier New" panose="02070309020205020404" pitchFamily="49" charset="0"/>
                <a:cs typeface="Courier New" panose="02070309020205020404" pitchFamily="49" charset="0"/>
              </a:rPr>
              <a:t>index</a:t>
            </a:r>
            <a:r>
              <a:rPr lang="en-GB" sz="2000" dirty="0">
                <a:solidFill>
                  <a:srgbClr val="000000"/>
                </a:solidFill>
              </a:rPr>
              <a:t> that a thread works on is:</a:t>
            </a:r>
          </a:p>
          <a:p>
            <a:pPr marL="0" indent="0">
              <a:buNone/>
            </a:pPr>
            <a:endParaRPr lang="en-GB" sz="1000" dirty="0">
              <a:solidFill>
                <a:srgbClr val="8AAD00"/>
              </a:solidFill>
              <a:latin typeface="Courier New" pitchFamily="49" charset="0"/>
              <a:cs typeface="Courier New" pitchFamily="49" charset="0"/>
            </a:endParaRPr>
          </a:p>
          <a:p>
            <a:pPr marL="0" indent="0">
              <a:buNone/>
            </a:pPr>
            <a:r>
              <a:rPr lang="en-GB" sz="1600" dirty="0">
                <a:solidFill>
                  <a:srgbClr val="8AAD00"/>
                </a:solidFill>
                <a:latin typeface="Courier New" panose="02070309020205020404" pitchFamily="49" charset="0"/>
                <a:cs typeface="Courier New" pitchFamily="49" charset="0"/>
              </a:rPr>
              <a:t>	</a:t>
            </a:r>
            <a:r>
              <a:rPr lang="en-GB" sz="1600" b="1" dirty="0" err="1">
                <a:solidFill>
                  <a:srgbClr val="8AAD00"/>
                </a:solidFill>
                <a:latin typeface="Courier New" panose="02070309020205020404" pitchFamily="49" charset="0"/>
                <a:cs typeface="Courier New" panose="02070309020205020404" pitchFamily="49" charset="0"/>
              </a:rPr>
              <a:t>int</a:t>
            </a:r>
            <a:r>
              <a:rPr lang="en-GB" sz="1600" b="1" dirty="0">
                <a:solidFill>
                  <a:srgbClr val="B9E700"/>
                </a:solidFill>
                <a:latin typeface="Courier New" panose="02070309020205020404" pitchFamily="49" charset="0"/>
                <a:cs typeface="Courier New" panose="02070309020205020404" pitchFamily="49" charset="0"/>
              </a:rPr>
              <a:t> </a:t>
            </a:r>
            <a:r>
              <a:rPr lang="en-GB" sz="1600" b="1" dirty="0">
                <a:solidFill>
                  <a:srgbClr val="000000"/>
                </a:solidFill>
                <a:latin typeface="Courier New" panose="02070309020205020404" pitchFamily="49" charset="0"/>
                <a:cs typeface="Courier New" panose="02070309020205020404" pitchFamily="49" charset="0"/>
              </a:rPr>
              <a:t>index = </a:t>
            </a:r>
            <a:r>
              <a:rPr lang="en-GB" sz="1600" b="1" dirty="0" err="1">
                <a:solidFill>
                  <a:srgbClr val="000000"/>
                </a:solidFill>
                <a:latin typeface="Courier New" panose="02070309020205020404" pitchFamily="49" charset="0"/>
                <a:cs typeface="Courier New" panose="02070309020205020404" pitchFamily="49" charset="0"/>
              </a:rPr>
              <a:t>threadIdx.x</a:t>
            </a:r>
            <a:r>
              <a:rPr lang="en-GB" sz="1600" b="1" dirty="0">
                <a:solidFill>
                  <a:srgbClr val="000000"/>
                </a:solidFill>
                <a:latin typeface="Courier New" panose="02070309020205020404" pitchFamily="49" charset="0"/>
                <a:cs typeface="Courier New" panose="02070309020205020404" pitchFamily="49" charset="0"/>
              </a:rPr>
              <a:t> + </a:t>
            </a:r>
            <a:r>
              <a:rPr lang="en-GB" sz="1600" b="1" dirty="0" err="1">
                <a:solidFill>
                  <a:srgbClr val="000000"/>
                </a:solidFill>
                <a:latin typeface="Courier New" panose="02070309020205020404" pitchFamily="49" charset="0"/>
                <a:cs typeface="Courier New" panose="02070309020205020404" pitchFamily="49" charset="0"/>
              </a:rPr>
              <a:t>blockIdx.x</a:t>
            </a:r>
            <a:r>
              <a:rPr lang="en-GB" sz="1600" b="1" dirty="0">
                <a:solidFill>
                  <a:srgbClr val="000000"/>
                </a:solidFill>
                <a:latin typeface="Courier New" panose="02070309020205020404" pitchFamily="49" charset="0"/>
                <a:cs typeface="Courier New" panose="02070309020205020404" pitchFamily="49" charset="0"/>
              </a:rPr>
              <a:t> * </a:t>
            </a:r>
            <a:r>
              <a:rPr lang="en-GB" sz="1600" b="1" dirty="0">
                <a:solidFill>
                  <a:srgbClr val="0070C0"/>
                </a:solidFill>
                <a:latin typeface="Courier New" panose="02070309020205020404" pitchFamily="49" charset="0"/>
                <a:cs typeface="Courier New" panose="02070309020205020404" pitchFamily="49" charset="0"/>
              </a:rPr>
              <a:t>M</a:t>
            </a:r>
            <a:r>
              <a:rPr lang="en-GB" sz="1600" b="1" dirty="0">
                <a:solidFill>
                  <a:srgbClr val="000000"/>
                </a:solidFill>
                <a:latin typeface="Courier New" panose="02070309020205020404" pitchFamily="49" charset="0"/>
                <a:cs typeface="Courier New" panose="02070309020205020404" pitchFamily="49" charset="0"/>
              </a:rPr>
              <a:t>;</a:t>
            </a:r>
          </a:p>
          <a:p>
            <a:pPr marL="0" indent="0">
              <a:buNone/>
            </a:pPr>
            <a:endParaRPr lang="en-GB" sz="1200" b="1" dirty="0">
              <a:solidFill>
                <a:srgbClr val="000000"/>
              </a:solidFill>
              <a:latin typeface="Consolas" pitchFamily="49" charset="0"/>
              <a:cs typeface="Consolas" pitchFamily="49" charset="0"/>
            </a:endParaRPr>
          </a:p>
        </p:txBody>
      </p:sp>
      <p:grpSp>
        <p:nvGrpSpPr>
          <p:cNvPr id="144" name="Vector (numbered)"/>
          <p:cNvGrpSpPr/>
          <p:nvPr/>
        </p:nvGrpSpPr>
        <p:grpSpPr>
          <a:xfrm>
            <a:off x="1768930" y="3413287"/>
            <a:ext cx="7200800" cy="480058"/>
            <a:chOff x="1165920" y="2969084"/>
            <a:chExt cx="8640960" cy="432052"/>
          </a:xfrm>
        </p:grpSpPr>
        <p:sp>
          <p:nvSpPr>
            <p:cNvPr id="67" name="Round Same Side Corner Rectangle 66"/>
            <p:cNvSpPr/>
            <p:nvPr/>
          </p:nvSpPr>
          <p:spPr>
            <a:xfrm rot="16200000">
              <a:off x="1084911" y="3050096"/>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0</a:t>
              </a:r>
            </a:p>
          </p:txBody>
        </p:sp>
        <p:sp>
          <p:nvSpPr>
            <p:cNvPr id="68" name="Rectangle 67"/>
            <p:cNvSpPr/>
            <p:nvPr/>
          </p:nvSpPr>
          <p:spPr>
            <a:xfrm>
              <a:off x="14359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1</a:t>
              </a:r>
            </a:p>
          </p:txBody>
        </p:sp>
        <p:sp>
          <p:nvSpPr>
            <p:cNvPr id="71" name="Round Same Side Corner Rectangle 70"/>
            <p:cNvSpPr/>
            <p:nvPr/>
          </p:nvSpPr>
          <p:spPr>
            <a:xfrm rot="5400000" flipH="1">
              <a:off x="9455841" y="3050094"/>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7</a:t>
              </a:r>
            </a:p>
          </p:txBody>
        </p:sp>
        <p:sp>
          <p:nvSpPr>
            <p:cNvPr id="106" name="Rectangle 105"/>
            <p:cNvSpPr/>
            <p:nvPr/>
          </p:nvSpPr>
          <p:spPr>
            <a:xfrm>
              <a:off x="17059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2</a:t>
              </a:r>
            </a:p>
          </p:txBody>
        </p:sp>
        <p:sp>
          <p:nvSpPr>
            <p:cNvPr id="107" name="Rectangle 106"/>
            <p:cNvSpPr/>
            <p:nvPr/>
          </p:nvSpPr>
          <p:spPr>
            <a:xfrm>
              <a:off x="197601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3</a:t>
              </a:r>
            </a:p>
          </p:txBody>
        </p:sp>
        <p:sp>
          <p:nvSpPr>
            <p:cNvPr id="108" name="Rectangle 107"/>
            <p:cNvSpPr/>
            <p:nvPr/>
          </p:nvSpPr>
          <p:spPr>
            <a:xfrm>
              <a:off x="224604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4</a:t>
              </a:r>
            </a:p>
          </p:txBody>
        </p:sp>
        <p:sp>
          <p:nvSpPr>
            <p:cNvPr id="117" name="Rectangle 116"/>
            <p:cNvSpPr/>
            <p:nvPr/>
          </p:nvSpPr>
          <p:spPr>
            <a:xfrm>
              <a:off x="251607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5</a:t>
              </a:r>
            </a:p>
          </p:txBody>
        </p:sp>
        <p:sp>
          <p:nvSpPr>
            <p:cNvPr id="118" name="Rectangle 117"/>
            <p:cNvSpPr/>
            <p:nvPr/>
          </p:nvSpPr>
          <p:spPr>
            <a:xfrm>
              <a:off x="278610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6</a:t>
              </a:r>
            </a:p>
          </p:txBody>
        </p:sp>
        <p:sp>
          <p:nvSpPr>
            <p:cNvPr id="119" name="Rectangle 118"/>
            <p:cNvSpPr/>
            <p:nvPr/>
          </p:nvSpPr>
          <p:spPr>
            <a:xfrm>
              <a:off x="305613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rPr>
                <a:t>7</a:t>
              </a:r>
            </a:p>
          </p:txBody>
        </p:sp>
        <p:sp>
          <p:nvSpPr>
            <p:cNvPr id="120" name="Rectangle 119"/>
            <p:cNvSpPr/>
            <p:nvPr/>
          </p:nvSpPr>
          <p:spPr>
            <a:xfrm>
              <a:off x="332616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0</a:t>
              </a:r>
            </a:p>
          </p:txBody>
        </p:sp>
        <p:sp>
          <p:nvSpPr>
            <p:cNvPr id="121" name="Rectangle 120"/>
            <p:cNvSpPr/>
            <p:nvPr/>
          </p:nvSpPr>
          <p:spPr>
            <a:xfrm>
              <a:off x="359619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1</a:t>
              </a:r>
            </a:p>
          </p:txBody>
        </p:sp>
        <p:sp>
          <p:nvSpPr>
            <p:cNvPr id="122" name="Rectangle 121"/>
            <p:cNvSpPr/>
            <p:nvPr/>
          </p:nvSpPr>
          <p:spPr>
            <a:xfrm>
              <a:off x="386622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2</a:t>
              </a:r>
            </a:p>
          </p:txBody>
        </p:sp>
        <p:sp>
          <p:nvSpPr>
            <p:cNvPr id="123" name="Rectangle 122"/>
            <p:cNvSpPr/>
            <p:nvPr/>
          </p:nvSpPr>
          <p:spPr>
            <a:xfrm>
              <a:off x="41362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3</a:t>
              </a:r>
            </a:p>
          </p:txBody>
        </p:sp>
        <p:sp>
          <p:nvSpPr>
            <p:cNvPr id="124" name="Rectangle 123"/>
            <p:cNvSpPr/>
            <p:nvPr/>
          </p:nvSpPr>
          <p:spPr>
            <a:xfrm>
              <a:off x="44062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4</a:t>
              </a:r>
            </a:p>
          </p:txBody>
        </p:sp>
        <p:sp>
          <p:nvSpPr>
            <p:cNvPr id="125" name="Rectangle 124"/>
            <p:cNvSpPr/>
            <p:nvPr/>
          </p:nvSpPr>
          <p:spPr>
            <a:xfrm>
              <a:off x="46763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5</a:t>
              </a:r>
            </a:p>
          </p:txBody>
        </p:sp>
        <p:sp>
          <p:nvSpPr>
            <p:cNvPr id="126" name="Rectangle 125"/>
            <p:cNvSpPr/>
            <p:nvPr/>
          </p:nvSpPr>
          <p:spPr>
            <a:xfrm>
              <a:off x="49463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6</a:t>
              </a:r>
            </a:p>
          </p:txBody>
        </p:sp>
        <p:sp>
          <p:nvSpPr>
            <p:cNvPr id="127" name="Rectangle 126"/>
            <p:cNvSpPr/>
            <p:nvPr/>
          </p:nvSpPr>
          <p:spPr>
            <a:xfrm>
              <a:off x="521637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7</a:t>
              </a:r>
            </a:p>
          </p:txBody>
        </p:sp>
        <p:sp>
          <p:nvSpPr>
            <p:cNvPr id="128" name="Rectangle 127"/>
            <p:cNvSpPr/>
            <p:nvPr/>
          </p:nvSpPr>
          <p:spPr>
            <a:xfrm>
              <a:off x="548640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rPr>
                <a:t>0</a:t>
              </a:r>
            </a:p>
          </p:txBody>
        </p:sp>
        <p:sp>
          <p:nvSpPr>
            <p:cNvPr id="129" name="Rectangle 128"/>
            <p:cNvSpPr/>
            <p:nvPr/>
          </p:nvSpPr>
          <p:spPr>
            <a:xfrm>
              <a:off x="575643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1</a:t>
              </a:r>
            </a:p>
          </p:txBody>
        </p:sp>
        <p:sp>
          <p:nvSpPr>
            <p:cNvPr id="130" name="Rectangle 129"/>
            <p:cNvSpPr/>
            <p:nvPr/>
          </p:nvSpPr>
          <p:spPr>
            <a:xfrm>
              <a:off x="602646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2</a:t>
              </a:r>
            </a:p>
          </p:txBody>
        </p:sp>
        <p:sp>
          <p:nvSpPr>
            <p:cNvPr id="131" name="Rectangle 130"/>
            <p:cNvSpPr/>
            <p:nvPr/>
          </p:nvSpPr>
          <p:spPr>
            <a:xfrm>
              <a:off x="629649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rPr>
                <a:t>3</a:t>
              </a:r>
            </a:p>
          </p:txBody>
        </p:sp>
        <p:sp>
          <p:nvSpPr>
            <p:cNvPr id="132" name="Rectangle 131"/>
            <p:cNvSpPr/>
            <p:nvPr/>
          </p:nvSpPr>
          <p:spPr>
            <a:xfrm>
              <a:off x="656652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4</a:t>
              </a:r>
            </a:p>
          </p:txBody>
        </p:sp>
        <p:sp>
          <p:nvSpPr>
            <p:cNvPr id="133" name="Rectangle 132"/>
            <p:cNvSpPr/>
            <p:nvPr/>
          </p:nvSpPr>
          <p:spPr>
            <a:xfrm>
              <a:off x="683655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5</a:t>
              </a:r>
            </a:p>
          </p:txBody>
        </p:sp>
        <p:sp>
          <p:nvSpPr>
            <p:cNvPr id="134" name="Rectangle 133"/>
            <p:cNvSpPr/>
            <p:nvPr/>
          </p:nvSpPr>
          <p:spPr>
            <a:xfrm>
              <a:off x="710658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6</a:t>
              </a:r>
            </a:p>
          </p:txBody>
        </p:sp>
        <p:sp>
          <p:nvSpPr>
            <p:cNvPr id="135" name="Rectangle 134"/>
            <p:cNvSpPr/>
            <p:nvPr/>
          </p:nvSpPr>
          <p:spPr>
            <a:xfrm>
              <a:off x="73766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rPr>
                <a:t>7</a:t>
              </a:r>
            </a:p>
          </p:txBody>
        </p:sp>
        <p:sp>
          <p:nvSpPr>
            <p:cNvPr id="136" name="Rectangle 135"/>
            <p:cNvSpPr/>
            <p:nvPr/>
          </p:nvSpPr>
          <p:spPr>
            <a:xfrm>
              <a:off x="76466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0</a:t>
              </a:r>
            </a:p>
          </p:txBody>
        </p:sp>
        <p:sp>
          <p:nvSpPr>
            <p:cNvPr id="137" name="Rectangle 136"/>
            <p:cNvSpPr/>
            <p:nvPr/>
          </p:nvSpPr>
          <p:spPr>
            <a:xfrm>
              <a:off x="791667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1</a:t>
              </a:r>
            </a:p>
          </p:txBody>
        </p:sp>
        <p:sp>
          <p:nvSpPr>
            <p:cNvPr id="138" name="Rectangle 137"/>
            <p:cNvSpPr/>
            <p:nvPr/>
          </p:nvSpPr>
          <p:spPr>
            <a:xfrm>
              <a:off x="818670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2</a:t>
              </a:r>
            </a:p>
          </p:txBody>
        </p:sp>
        <p:sp>
          <p:nvSpPr>
            <p:cNvPr id="139" name="Rectangle 138"/>
            <p:cNvSpPr/>
            <p:nvPr/>
          </p:nvSpPr>
          <p:spPr>
            <a:xfrm>
              <a:off x="845673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C00000"/>
                  </a:solidFill>
                  <a:effectLst/>
                  <a:uLnTx/>
                  <a:uFillTx/>
                  <a:latin typeface="Calibri" panose="020F0502020204030204"/>
                  <a:ea typeface="+mn-ea"/>
                  <a:cs typeface="+mn-cs"/>
                </a:rPr>
                <a:t>3</a:t>
              </a:r>
            </a:p>
          </p:txBody>
        </p:sp>
        <p:sp>
          <p:nvSpPr>
            <p:cNvPr id="140" name="Rectangle 139"/>
            <p:cNvSpPr/>
            <p:nvPr/>
          </p:nvSpPr>
          <p:spPr>
            <a:xfrm>
              <a:off x="872676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panose="020F0502020204030204"/>
                  <a:ea typeface="+mn-ea"/>
                  <a:cs typeface="+mn-cs"/>
                </a:rPr>
                <a:t>4</a:t>
              </a:r>
            </a:p>
          </p:txBody>
        </p:sp>
        <p:sp>
          <p:nvSpPr>
            <p:cNvPr id="141" name="Rectangle 140"/>
            <p:cNvSpPr/>
            <p:nvPr/>
          </p:nvSpPr>
          <p:spPr>
            <a:xfrm>
              <a:off x="899679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C00000"/>
                  </a:solidFill>
                  <a:effectLst/>
                  <a:uLnTx/>
                  <a:uFillTx/>
                  <a:latin typeface="Calibri" panose="020F0502020204030204"/>
                  <a:ea typeface="+mn-ea"/>
                  <a:cs typeface="+mn-cs"/>
                </a:rPr>
                <a:t>5</a:t>
              </a:r>
            </a:p>
          </p:txBody>
        </p:sp>
        <p:sp>
          <p:nvSpPr>
            <p:cNvPr id="142" name="Rectangle 141"/>
            <p:cNvSpPr/>
            <p:nvPr/>
          </p:nvSpPr>
          <p:spPr>
            <a:xfrm>
              <a:off x="9266820"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C00000"/>
                  </a:solidFill>
                  <a:effectLst/>
                  <a:uLnTx/>
                  <a:uFillTx/>
                  <a:latin typeface="Calibri" panose="020F0502020204030204"/>
                  <a:ea typeface="+mn-ea"/>
                  <a:cs typeface="+mn-cs"/>
                </a:rPr>
                <a:t>6</a:t>
              </a:r>
            </a:p>
          </p:txBody>
        </p:sp>
      </p:grpSp>
      <p:grpSp>
        <p:nvGrpSpPr>
          <p:cNvPr id="194" name="threadIdx"/>
          <p:cNvGrpSpPr/>
          <p:nvPr/>
        </p:nvGrpSpPr>
        <p:grpSpPr>
          <a:xfrm>
            <a:off x="1768932" y="3037114"/>
            <a:ext cx="7200798" cy="345642"/>
            <a:chOff x="1165923" y="2495514"/>
            <a:chExt cx="8640958" cy="311078"/>
          </a:xfrm>
        </p:grpSpPr>
        <p:sp>
          <p:nvSpPr>
            <p:cNvPr id="146" name="TextBox 145"/>
            <p:cNvSpPr txBox="1"/>
            <p:nvPr/>
          </p:nvSpPr>
          <p:spPr bwMode="auto">
            <a:xfrm>
              <a:off x="1165923" y="2501893"/>
              <a:ext cx="2160239" cy="3046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0" u="none" strike="noStrike" kern="1200" cap="none" spc="0" normalizeH="0" baseline="0" noProof="0" dirty="0" err="1">
                  <a:ln>
                    <a:noFill/>
                  </a:ln>
                  <a:solidFill>
                    <a:srgbClr val="ED7D31"/>
                  </a:solidFill>
                  <a:effectLst/>
                  <a:uLnTx/>
                  <a:uFillTx/>
                  <a:latin typeface="Courier New" pitchFamily="49" charset="0"/>
                  <a:ea typeface="+mn-ea"/>
                  <a:cs typeface="Courier New" pitchFamily="49" charset="0"/>
                </a:rPr>
                <a:t>threadIdx.x</a:t>
              </a:r>
              <a:endParaRPr kumimoji="0" lang="en-GB" sz="1600" b="1" i="0" u="none" strike="noStrike" kern="1200" cap="none" spc="0" normalizeH="0" baseline="0" noProof="0" dirty="0">
                <a:ln>
                  <a:noFill/>
                </a:ln>
                <a:solidFill>
                  <a:srgbClr val="ED7D31"/>
                </a:solidFill>
                <a:effectLst/>
                <a:uLnTx/>
                <a:uFillTx/>
                <a:latin typeface="Courier New" pitchFamily="49" charset="0"/>
                <a:ea typeface="+mn-ea"/>
                <a:cs typeface="Courier New" pitchFamily="49" charset="0"/>
              </a:endParaRPr>
            </a:p>
          </p:txBody>
        </p:sp>
        <p:sp>
          <p:nvSpPr>
            <p:cNvPr id="147" name="TextBox 146"/>
            <p:cNvSpPr txBox="1"/>
            <p:nvPr/>
          </p:nvSpPr>
          <p:spPr bwMode="auto">
            <a:xfrm>
              <a:off x="3326159" y="2495514"/>
              <a:ext cx="2160239" cy="3046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0" u="none" strike="noStrike" kern="1200" cap="none" spc="0" normalizeH="0" baseline="0" noProof="0" dirty="0" err="1">
                  <a:ln>
                    <a:noFill/>
                  </a:ln>
                  <a:solidFill>
                    <a:srgbClr val="4472C4">
                      <a:lumMod val="75000"/>
                    </a:srgbClr>
                  </a:solidFill>
                  <a:effectLst/>
                  <a:uLnTx/>
                  <a:uFillTx/>
                  <a:latin typeface="Courier New" pitchFamily="49" charset="0"/>
                  <a:ea typeface="+mn-ea"/>
                  <a:cs typeface="Courier New" pitchFamily="49" charset="0"/>
                </a:rPr>
                <a:t>threadIdx.x</a:t>
              </a:r>
              <a:endParaRPr kumimoji="0" lang="en-GB" sz="1600" b="1" i="0" u="none" strike="noStrike" kern="1200" cap="none" spc="0" normalizeH="0" baseline="0" noProof="0" dirty="0">
                <a:ln>
                  <a:noFill/>
                </a:ln>
                <a:solidFill>
                  <a:srgbClr val="4472C4">
                    <a:lumMod val="75000"/>
                  </a:srgbClr>
                </a:solidFill>
                <a:effectLst/>
                <a:uLnTx/>
                <a:uFillTx/>
                <a:latin typeface="Courier New" pitchFamily="49" charset="0"/>
                <a:ea typeface="+mn-ea"/>
                <a:cs typeface="Courier New" pitchFamily="49" charset="0"/>
              </a:endParaRPr>
            </a:p>
          </p:txBody>
        </p:sp>
        <p:sp>
          <p:nvSpPr>
            <p:cNvPr id="148" name="TextBox 147"/>
            <p:cNvSpPr txBox="1"/>
            <p:nvPr/>
          </p:nvSpPr>
          <p:spPr bwMode="auto">
            <a:xfrm>
              <a:off x="5486400" y="2501893"/>
              <a:ext cx="2160239" cy="3046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0" u="none" strike="noStrike" kern="1200" cap="none" spc="0" normalizeH="0" baseline="0" noProof="0" dirty="0" err="1">
                  <a:ln>
                    <a:noFill/>
                  </a:ln>
                  <a:solidFill>
                    <a:srgbClr val="7030A0"/>
                  </a:solidFill>
                  <a:effectLst/>
                  <a:uLnTx/>
                  <a:uFillTx/>
                  <a:latin typeface="Courier New" pitchFamily="49" charset="0"/>
                  <a:ea typeface="+mn-ea"/>
                  <a:cs typeface="Courier New" pitchFamily="49" charset="0"/>
                </a:rPr>
                <a:t>threadIdx.x</a:t>
              </a:r>
              <a:endParaRPr kumimoji="0" lang="en-GB" sz="1600" b="1" i="0" u="none" strike="noStrike" kern="1200" cap="none" spc="0" normalizeH="0" baseline="0" noProof="0" dirty="0">
                <a:ln>
                  <a:noFill/>
                </a:ln>
                <a:solidFill>
                  <a:srgbClr val="7030A0"/>
                </a:solidFill>
                <a:effectLst/>
                <a:uLnTx/>
                <a:uFillTx/>
                <a:latin typeface="Courier New" pitchFamily="49" charset="0"/>
                <a:ea typeface="+mn-ea"/>
                <a:cs typeface="Courier New" pitchFamily="49" charset="0"/>
              </a:endParaRPr>
            </a:p>
          </p:txBody>
        </p:sp>
        <p:sp>
          <p:nvSpPr>
            <p:cNvPr id="149" name="TextBox 148"/>
            <p:cNvSpPr txBox="1"/>
            <p:nvPr/>
          </p:nvSpPr>
          <p:spPr bwMode="auto">
            <a:xfrm>
              <a:off x="7646642" y="2495514"/>
              <a:ext cx="2160239" cy="3046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0" u="none" strike="noStrike" kern="1200" cap="none" spc="0" normalizeH="0" baseline="0" noProof="0" dirty="0" err="1">
                  <a:ln>
                    <a:noFill/>
                  </a:ln>
                  <a:solidFill>
                    <a:srgbClr val="C00000"/>
                  </a:solidFill>
                  <a:effectLst/>
                  <a:uLnTx/>
                  <a:uFillTx/>
                  <a:latin typeface="Courier New" pitchFamily="49" charset="0"/>
                  <a:ea typeface="+mn-ea"/>
                  <a:cs typeface="Courier New" pitchFamily="49" charset="0"/>
                </a:rPr>
                <a:t>threadIdx.x</a:t>
              </a:r>
              <a:endParaRPr kumimoji="0" lang="en-GB" sz="1600" b="1" i="0" u="none" strike="noStrike" kern="1200" cap="none" spc="0" normalizeH="0" baseline="0" noProof="0" dirty="0">
                <a:ln>
                  <a:noFill/>
                </a:ln>
                <a:solidFill>
                  <a:srgbClr val="C00000"/>
                </a:solidFill>
                <a:effectLst/>
                <a:uLnTx/>
                <a:uFillTx/>
                <a:latin typeface="Courier New" pitchFamily="49" charset="0"/>
                <a:ea typeface="+mn-ea"/>
                <a:cs typeface="Courier New" pitchFamily="49" charset="0"/>
              </a:endParaRPr>
            </a:p>
          </p:txBody>
        </p:sp>
      </p:grpSp>
      <p:sp>
        <p:nvSpPr>
          <p:cNvPr id="150" name="Left Brace 149"/>
          <p:cNvSpPr/>
          <p:nvPr/>
        </p:nvSpPr>
        <p:spPr>
          <a:xfrm rot="16200000">
            <a:off x="2556518" y="3126344"/>
            <a:ext cx="225023" cy="1800200"/>
          </a:xfrm>
          <a:prstGeom prst="leftBrace">
            <a:avLst>
              <a:gd name="adj1" fmla="val 39890"/>
              <a:gd name="adj2"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Left Brace 150"/>
          <p:cNvSpPr/>
          <p:nvPr/>
        </p:nvSpPr>
        <p:spPr>
          <a:xfrm rot="16200000">
            <a:off x="4356718" y="3126344"/>
            <a:ext cx="225023" cy="1800200"/>
          </a:xfrm>
          <a:prstGeom prst="leftBrace">
            <a:avLst>
              <a:gd name="adj1" fmla="val 39890"/>
              <a:gd name="adj2" fmla="val 50000"/>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Left Brace 151"/>
          <p:cNvSpPr/>
          <p:nvPr/>
        </p:nvSpPr>
        <p:spPr>
          <a:xfrm rot="16200000">
            <a:off x="6156920" y="3126344"/>
            <a:ext cx="225023" cy="1800200"/>
          </a:xfrm>
          <a:prstGeom prst="leftBrace">
            <a:avLst>
              <a:gd name="adj1" fmla="val 39890"/>
              <a:gd name="adj2" fmla="val 50000"/>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Left Brace 153"/>
          <p:cNvSpPr/>
          <p:nvPr/>
        </p:nvSpPr>
        <p:spPr>
          <a:xfrm rot="16200000">
            <a:off x="7957121" y="3126344"/>
            <a:ext cx="225023" cy="1800200"/>
          </a:xfrm>
          <a:prstGeom prst="leftBrace">
            <a:avLst>
              <a:gd name="adj1" fmla="val 39890"/>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3" name="blockIdx"/>
          <p:cNvGrpSpPr/>
          <p:nvPr/>
        </p:nvGrpSpPr>
        <p:grpSpPr>
          <a:xfrm>
            <a:off x="1768928" y="4243380"/>
            <a:ext cx="7200798" cy="307779"/>
            <a:chOff x="1165919" y="3581153"/>
            <a:chExt cx="8640957" cy="277001"/>
          </a:xfrm>
        </p:grpSpPr>
        <p:sp>
          <p:nvSpPr>
            <p:cNvPr id="155" name="TextBox 154"/>
            <p:cNvSpPr txBox="1"/>
            <p:nvPr/>
          </p:nvSpPr>
          <p:spPr bwMode="auto">
            <a:xfrm>
              <a:off x="1165919" y="3581155"/>
              <a:ext cx="2160239" cy="2769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1" i="0" u="none" strike="noStrike" kern="1200" cap="none" spc="0" normalizeH="0" baseline="0" noProof="0" dirty="0" err="1">
                  <a:ln>
                    <a:noFill/>
                  </a:ln>
                  <a:solidFill>
                    <a:srgbClr val="ED7D31"/>
                  </a:solidFill>
                  <a:effectLst/>
                  <a:uLnTx/>
                  <a:uFillTx/>
                  <a:latin typeface="Courier New" pitchFamily="49" charset="0"/>
                  <a:ea typeface="+mn-ea"/>
                  <a:cs typeface="Courier New" pitchFamily="49" charset="0"/>
                </a:rPr>
                <a:t>blockIdx.x</a:t>
              </a:r>
              <a:r>
                <a:rPr kumimoji="0" lang="en-GB" sz="1400" b="1" i="0" u="none" strike="noStrike" kern="1200" cap="none" spc="0" normalizeH="0" baseline="0" noProof="0" dirty="0">
                  <a:ln>
                    <a:noFill/>
                  </a:ln>
                  <a:solidFill>
                    <a:srgbClr val="ED7D31"/>
                  </a:solidFill>
                  <a:effectLst/>
                  <a:uLnTx/>
                  <a:uFillTx/>
                  <a:latin typeface="Courier New" pitchFamily="49" charset="0"/>
                  <a:ea typeface="+mn-ea"/>
                  <a:cs typeface="Courier New" pitchFamily="49" charset="0"/>
                </a:rPr>
                <a:t> = 0</a:t>
              </a:r>
            </a:p>
          </p:txBody>
        </p:sp>
        <p:sp>
          <p:nvSpPr>
            <p:cNvPr id="157" name="TextBox 156"/>
            <p:cNvSpPr txBox="1"/>
            <p:nvPr/>
          </p:nvSpPr>
          <p:spPr bwMode="auto">
            <a:xfrm>
              <a:off x="3326162" y="3581155"/>
              <a:ext cx="2160239" cy="2769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1" i="0" u="none" strike="noStrike" kern="1200" cap="none" spc="0" normalizeH="0" baseline="0" noProof="0" dirty="0" err="1">
                  <a:ln>
                    <a:noFill/>
                  </a:ln>
                  <a:solidFill>
                    <a:srgbClr val="4472C4">
                      <a:lumMod val="75000"/>
                    </a:srgbClr>
                  </a:solidFill>
                  <a:effectLst/>
                  <a:uLnTx/>
                  <a:uFillTx/>
                  <a:latin typeface="Courier New" pitchFamily="49" charset="0"/>
                  <a:ea typeface="+mn-ea"/>
                  <a:cs typeface="Courier New" pitchFamily="49" charset="0"/>
                </a:rPr>
                <a:t>blockIdx.x</a:t>
              </a:r>
              <a:r>
                <a:rPr kumimoji="0" lang="en-GB" sz="1400" b="1" i="0" u="none" strike="noStrike" kern="1200" cap="none" spc="0" normalizeH="0" baseline="0" noProof="0" dirty="0">
                  <a:ln>
                    <a:noFill/>
                  </a:ln>
                  <a:solidFill>
                    <a:srgbClr val="4472C4">
                      <a:lumMod val="75000"/>
                    </a:srgbClr>
                  </a:solidFill>
                  <a:effectLst/>
                  <a:uLnTx/>
                  <a:uFillTx/>
                  <a:latin typeface="Courier New" pitchFamily="49" charset="0"/>
                  <a:ea typeface="+mn-ea"/>
                  <a:cs typeface="Courier New" pitchFamily="49" charset="0"/>
                </a:rPr>
                <a:t> = 1</a:t>
              </a:r>
            </a:p>
          </p:txBody>
        </p:sp>
        <p:sp>
          <p:nvSpPr>
            <p:cNvPr id="158" name="TextBox 157"/>
            <p:cNvSpPr txBox="1"/>
            <p:nvPr/>
          </p:nvSpPr>
          <p:spPr bwMode="auto">
            <a:xfrm>
              <a:off x="5486398" y="3581154"/>
              <a:ext cx="2160239" cy="2769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1" i="0" u="none" strike="noStrike" kern="1200" cap="none" spc="0" normalizeH="0" baseline="0" noProof="0" dirty="0" err="1">
                  <a:ln>
                    <a:noFill/>
                  </a:ln>
                  <a:solidFill>
                    <a:srgbClr val="7030A0"/>
                  </a:solidFill>
                  <a:effectLst/>
                  <a:uLnTx/>
                  <a:uFillTx/>
                  <a:latin typeface="Courier New" pitchFamily="49" charset="0"/>
                  <a:ea typeface="+mn-ea"/>
                  <a:cs typeface="Courier New" pitchFamily="49" charset="0"/>
                </a:rPr>
                <a:t>blockIdx.x</a:t>
              </a:r>
              <a:r>
                <a:rPr kumimoji="0" lang="en-GB" sz="1400" b="1" i="0" u="none" strike="noStrike" kern="1200" cap="none" spc="0" normalizeH="0" baseline="0" noProof="0" dirty="0">
                  <a:ln>
                    <a:noFill/>
                  </a:ln>
                  <a:solidFill>
                    <a:srgbClr val="7030A0"/>
                  </a:solidFill>
                  <a:effectLst/>
                  <a:uLnTx/>
                  <a:uFillTx/>
                  <a:latin typeface="Courier New" pitchFamily="49" charset="0"/>
                  <a:ea typeface="+mn-ea"/>
                  <a:cs typeface="Courier New" pitchFamily="49" charset="0"/>
                </a:rPr>
                <a:t> = 2</a:t>
              </a:r>
            </a:p>
          </p:txBody>
        </p:sp>
        <p:sp>
          <p:nvSpPr>
            <p:cNvPr id="159" name="TextBox 158"/>
            <p:cNvSpPr txBox="1"/>
            <p:nvPr/>
          </p:nvSpPr>
          <p:spPr bwMode="auto">
            <a:xfrm>
              <a:off x="7646637" y="3581153"/>
              <a:ext cx="2160239" cy="276999"/>
            </a:xfrm>
            <a:prstGeom prst="rect">
              <a:avLst/>
            </a:prstGeom>
            <a:noFill/>
            <a:ln w="9525">
              <a:noFill/>
              <a:miter lim="800000"/>
              <a:headEnd/>
              <a:tailEnd/>
            </a:ln>
          </p:spPr>
          <p:txBody>
            <a:bodyPr wrap="square" rtlCol="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1" i="0" u="none" strike="noStrike" kern="1200" cap="none" spc="0" normalizeH="0" baseline="0" noProof="0" dirty="0" err="1">
                  <a:ln>
                    <a:noFill/>
                  </a:ln>
                  <a:solidFill>
                    <a:srgbClr val="C00000"/>
                  </a:solidFill>
                  <a:effectLst/>
                  <a:uLnTx/>
                  <a:uFillTx/>
                  <a:latin typeface="Courier New" pitchFamily="49" charset="0"/>
                  <a:ea typeface="+mn-ea"/>
                  <a:cs typeface="Courier New" pitchFamily="49" charset="0"/>
                </a:rPr>
                <a:t>blockIdx.x</a:t>
              </a:r>
              <a:r>
                <a:rPr kumimoji="0" lang="en-GB" sz="1400" b="1" i="0" u="none" strike="noStrike" kern="1200" cap="none" spc="0" normalizeH="0" baseline="0" noProof="0" dirty="0">
                  <a:ln>
                    <a:noFill/>
                  </a:ln>
                  <a:solidFill>
                    <a:srgbClr val="C00000"/>
                  </a:solidFill>
                  <a:effectLst/>
                  <a:uLnTx/>
                  <a:uFillTx/>
                  <a:latin typeface="Courier New" pitchFamily="49" charset="0"/>
                  <a:ea typeface="+mn-ea"/>
                  <a:cs typeface="Courier New" pitchFamily="49" charset="0"/>
                </a:rPr>
                <a:t> = 3</a:t>
              </a:r>
            </a:p>
          </p:txBody>
        </p:sp>
      </p:grpSp>
      <p:grpSp>
        <p:nvGrpSpPr>
          <p:cNvPr id="160" name="Vector (unnumbered)"/>
          <p:cNvGrpSpPr/>
          <p:nvPr/>
        </p:nvGrpSpPr>
        <p:grpSpPr>
          <a:xfrm>
            <a:off x="1768929" y="3413287"/>
            <a:ext cx="7200800" cy="480058"/>
            <a:chOff x="1165920" y="2969084"/>
            <a:chExt cx="8640960" cy="432052"/>
          </a:xfrm>
        </p:grpSpPr>
        <p:sp>
          <p:nvSpPr>
            <p:cNvPr id="161" name="Round Same Side Corner Rectangle 160"/>
            <p:cNvSpPr/>
            <p:nvPr/>
          </p:nvSpPr>
          <p:spPr>
            <a:xfrm rot="16200000">
              <a:off x="1084911" y="3050096"/>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2" name="Rectangle 161"/>
            <p:cNvSpPr/>
            <p:nvPr/>
          </p:nvSpPr>
          <p:spPr>
            <a:xfrm>
              <a:off x="14359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3" name="Round Same Side Corner Rectangle 162"/>
            <p:cNvSpPr/>
            <p:nvPr/>
          </p:nvSpPr>
          <p:spPr>
            <a:xfrm rot="5400000" flipH="1">
              <a:off x="9455841" y="3050094"/>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64" name="Rectangle 163"/>
            <p:cNvSpPr/>
            <p:nvPr/>
          </p:nvSpPr>
          <p:spPr>
            <a:xfrm>
              <a:off x="17059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5" name="Rectangle 164"/>
            <p:cNvSpPr/>
            <p:nvPr/>
          </p:nvSpPr>
          <p:spPr>
            <a:xfrm>
              <a:off x="197601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6" name="Rectangle 165"/>
            <p:cNvSpPr/>
            <p:nvPr/>
          </p:nvSpPr>
          <p:spPr>
            <a:xfrm>
              <a:off x="224604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7" name="Rectangle 166"/>
            <p:cNvSpPr/>
            <p:nvPr/>
          </p:nvSpPr>
          <p:spPr>
            <a:xfrm>
              <a:off x="251607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8" name="Rectangle 167"/>
            <p:cNvSpPr/>
            <p:nvPr/>
          </p:nvSpPr>
          <p:spPr>
            <a:xfrm>
              <a:off x="278610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9" name="Rectangle 168"/>
            <p:cNvSpPr/>
            <p:nvPr/>
          </p:nvSpPr>
          <p:spPr>
            <a:xfrm>
              <a:off x="305613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70" name="Rectangle 169"/>
            <p:cNvSpPr/>
            <p:nvPr/>
          </p:nvSpPr>
          <p:spPr>
            <a:xfrm>
              <a:off x="332616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1" name="Rectangle 170"/>
            <p:cNvSpPr/>
            <p:nvPr/>
          </p:nvSpPr>
          <p:spPr>
            <a:xfrm>
              <a:off x="359619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2" name="Rectangle 171"/>
            <p:cNvSpPr/>
            <p:nvPr/>
          </p:nvSpPr>
          <p:spPr>
            <a:xfrm>
              <a:off x="386622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3" name="Rectangle 172"/>
            <p:cNvSpPr/>
            <p:nvPr/>
          </p:nvSpPr>
          <p:spPr>
            <a:xfrm>
              <a:off x="41362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4" name="Rectangle 173"/>
            <p:cNvSpPr/>
            <p:nvPr/>
          </p:nvSpPr>
          <p:spPr>
            <a:xfrm>
              <a:off x="44062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5" name="Rectangle 174"/>
            <p:cNvSpPr/>
            <p:nvPr/>
          </p:nvSpPr>
          <p:spPr>
            <a:xfrm>
              <a:off x="46763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6" name="Rectangle 175"/>
            <p:cNvSpPr/>
            <p:nvPr/>
          </p:nvSpPr>
          <p:spPr>
            <a:xfrm>
              <a:off x="49463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7" name="Rectangle 176"/>
            <p:cNvSpPr/>
            <p:nvPr/>
          </p:nvSpPr>
          <p:spPr>
            <a:xfrm>
              <a:off x="521637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178" name="Rectangle 177"/>
            <p:cNvSpPr/>
            <p:nvPr/>
          </p:nvSpPr>
          <p:spPr>
            <a:xfrm>
              <a:off x="548640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79" name="Rectangle 178"/>
            <p:cNvSpPr/>
            <p:nvPr/>
          </p:nvSpPr>
          <p:spPr>
            <a:xfrm>
              <a:off x="575643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0" name="Rectangle 179"/>
            <p:cNvSpPr/>
            <p:nvPr/>
          </p:nvSpPr>
          <p:spPr>
            <a:xfrm>
              <a:off x="602646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1" name="Rectangle 180"/>
            <p:cNvSpPr/>
            <p:nvPr/>
          </p:nvSpPr>
          <p:spPr>
            <a:xfrm>
              <a:off x="629649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2" name="Rectangle 181"/>
            <p:cNvSpPr/>
            <p:nvPr/>
          </p:nvSpPr>
          <p:spPr>
            <a:xfrm>
              <a:off x="656652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3" name="Rectangle 182"/>
            <p:cNvSpPr/>
            <p:nvPr/>
          </p:nvSpPr>
          <p:spPr>
            <a:xfrm>
              <a:off x="683655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4" name="Rectangle 183"/>
            <p:cNvSpPr/>
            <p:nvPr/>
          </p:nvSpPr>
          <p:spPr>
            <a:xfrm>
              <a:off x="710658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5" name="Rectangle 184"/>
            <p:cNvSpPr/>
            <p:nvPr/>
          </p:nvSpPr>
          <p:spPr>
            <a:xfrm>
              <a:off x="73766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6" name="Rectangle 185"/>
            <p:cNvSpPr/>
            <p:nvPr/>
          </p:nvSpPr>
          <p:spPr>
            <a:xfrm>
              <a:off x="76466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87" name="Rectangle 186"/>
            <p:cNvSpPr/>
            <p:nvPr/>
          </p:nvSpPr>
          <p:spPr>
            <a:xfrm>
              <a:off x="791667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88" name="Rectangle 187"/>
            <p:cNvSpPr/>
            <p:nvPr/>
          </p:nvSpPr>
          <p:spPr>
            <a:xfrm>
              <a:off x="818670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89" name="Rectangle 188"/>
            <p:cNvSpPr/>
            <p:nvPr/>
          </p:nvSpPr>
          <p:spPr>
            <a:xfrm>
              <a:off x="845673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90" name="Rectangle 189"/>
            <p:cNvSpPr/>
            <p:nvPr/>
          </p:nvSpPr>
          <p:spPr>
            <a:xfrm>
              <a:off x="872676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91" name="Rectangle 190"/>
            <p:cNvSpPr/>
            <p:nvPr/>
          </p:nvSpPr>
          <p:spPr>
            <a:xfrm>
              <a:off x="899679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92" name="Rectangle 191"/>
            <p:cNvSpPr/>
            <p:nvPr/>
          </p:nvSpPr>
          <p:spPr>
            <a:xfrm>
              <a:off x="9266820"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grpSp>
      <p:sp>
        <p:nvSpPr>
          <p:cNvPr id="153" name="Rectangle 77"/>
          <p:cNvSpPr>
            <a:spLocks noChangeArrowheads="1"/>
          </p:cNvSpPr>
          <p:nvPr/>
        </p:nvSpPr>
        <p:spPr bwMode="auto">
          <a:xfrm>
            <a:off x="92530" y="6642977"/>
            <a:ext cx="623889" cy="20005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Arial" pitchFamily="34" charset="0"/>
                <a:ea typeface="+mn-ea"/>
                <a:cs typeface="+mn-cs"/>
              </a:rPr>
              <a:t>[NVIDIA]</a:t>
            </a:r>
            <a:r>
              <a:rPr kumimoji="0" lang="en-US" sz="700" b="0" i="0" u="none" strike="noStrike" kern="1200" cap="none" spc="0" normalizeH="0" baseline="0" noProof="0" dirty="0">
                <a:ln>
                  <a:noFill/>
                </a:ln>
                <a:solidFill>
                  <a:prstClr val="black"/>
                </a:solidFill>
                <a:effectLst/>
                <a:uLnTx/>
                <a:uFillTx/>
                <a:latin typeface="Garamond"/>
                <a:ea typeface="+mn-ea"/>
                <a:cs typeface="+mn-cs"/>
              </a:rPr>
              <a:t>→</a:t>
            </a:r>
            <a:endParaRPr kumimoji="0" lang="en-US" sz="7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156" name="Title 1"/>
          <p:cNvSpPr txBox="1">
            <a:spLocks/>
          </p:cNvSpPr>
          <p:nvPr/>
        </p:nvSpPr>
        <p:spPr bwMode="auto">
          <a:xfrm>
            <a:off x="2486238" y="952900"/>
            <a:ext cx="6790640" cy="47228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spcBef>
                <a:spcPct val="0"/>
              </a:spcBef>
              <a:spcAft>
                <a:spcPct val="0"/>
              </a:spcAft>
              <a:defRPr sz="3900" b="1">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itchFamily="34" charset="0"/>
              </a:defRPr>
            </a:lvl2pPr>
            <a:lvl3pPr algn="l" rtl="0" fontAlgn="base">
              <a:spcBef>
                <a:spcPct val="0"/>
              </a:spcBef>
              <a:spcAft>
                <a:spcPct val="0"/>
              </a:spcAft>
              <a:defRPr sz="3900" b="1">
                <a:solidFill>
                  <a:schemeClr val="tx2"/>
                </a:solidFill>
                <a:latin typeface="Arial" pitchFamily="34" charset="0"/>
              </a:defRPr>
            </a:lvl3pPr>
            <a:lvl4pPr algn="l" rtl="0" fontAlgn="base">
              <a:spcBef>
                <a:spcPct val="0"/>
              </a:spcBef>
              <a:spcAft>
                <a:spcPct val="0"/>
              </a:spcAft>
              <a:defRPr sz="3900" b="1">
                <a:solidFill>
                  <a:schemeClr val="tx2"/>
                </a:solidFill>
                <a:latin typeface="Arial" pitchFamily="34" charset="0"/>
              </a:defRPr>
            </a:lvl4pPr>
            <a:lvl5pPr algn="l" rtl="0" fontAlgn="base">
              <a:spcBef>
                <a:spcPct val="0"/>
              </a:spcBef>
              <a:spcAft>
                <a:spcPct val="0"/>
              </a:spcAft>
              <a:defRPr sz="3900" b="1">
                <a:solidFill>
                  <a:schemeClr val="tx2"/>
                </a:solidFill>
                <a:latin typeface="Arial" pitchFamily="34" charset="0"/>
              </a:defRPr>
            </a:lvl5pPr>
            <a:lvl6pPr marL="457200" algn="l" rtl="0" fontAlgn="base">
              <a:spcBef>
                <a:spcPct val="0"/>
              </a:spcBef>
              <a:spcAft>
                <a:spcPct val="0"/>
              </a:spcAft>
              <a:defRPr sz="3900" b="1">
                <a:solidFill>
                  <a:schemeClr val="tx2"/>
                </a:solidFill>
                <a:latin typeface="Arial" pitchFamily="34" charset="0"/>
              </a:defRPr>
            </a:lvl6pPr>
            <a:lvl7pPr marL="914400" algn="l" rtl="0" fontAlgn="base">
              <a:spcBef>
                <a:spcPct val="0"/>
              </a:spcBef>
              <a:spcAft>
                <a:spcPct val="0"/>
              </a:spcAft>
              <a:defRPr sz="3900" b="1">
                <a:solidFill>
                  <a:schemeClr val="tx2"/>
                </a:solidFill>
                <a:latin typeface="Arial" pitchFamily="34" charset="0"/>
              </a:defRPr>
            </a:lvl7pPr>
            <a:lvl8pPr marL="1371600" algn="l" rtl="0" fontAlgn="base">
              <a:spcBef>
                <a:spcPct val="0"/>
              </a:spcBef>
              <a:spcAft>
                <a:spcPct val="0"/>
              </a:spcAft>
              <a:defRPr sz="3900" b="1">
                <a:solidFill>
                  <a:schemeClr val="tx2"/>
                </a:solidFill>
                <a:latin typeface="Arial" pitchFamily="34" charset="0"/>
              </a:defRPr>
            </a:lvl8pPr>
            <a:lvl9pPr marL="1828800" algn="l" rtl="0" fontAlgn="base">
              <a:spcBef>
                <a:spcPct val="0"/>
              </a:spcBef>
              <a:spcAft>
                <a:spcPct val="0"/>
              </a:spcAft>
              <a:defRPr sz="3900" b="1">
                <a:solidFill>
                  <a:schemeClr val="tx2"/>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2000" b="1" i="0" u="none" strike="noStrike" kern="1200" cap="none" spc="0" normalizeH="0" baseline="0" noProof="0" dirty="0">
                <a:ln>
                  <a:noFill/>
                </a:ln>
                <a:solidFill>
                  <a:srgbClr val="44546A"/>
                </a:solidFill>
                <a:effectLst/>
                <a:uLnTx/>
                <a:uFillTx/>
                <a:latin typeface="Calibri Light" panose="020F0302020204030204"/>
                <a:ea typeface="+mj-ea"/>
                <a:cs typeface="+mj-cs"/>
              </a:rPr>
              <a:t>[Important to grasp: shows </a:t>
            </a:r>
            <a:r>
              <a:rPr kumimoji="0" lang="en-GB" sz="2000" b="1" i="0" u="none" strike="noStrike" kern="1200" cap="none" spc="0" normalizeH="0" baseline="0" noProof="0" dirty="0">
                <a:ln>
                  <a:noFill/>
                </a:ln>
                <a:solidFill>
                  <a:srgbClr val="0070C0"/>
                </a:solidFill>
                <a:effectLst/>
                <a:uLnTx/>
                <a:uFillTx/>
                <a:latin typeface="Calibri Light" panose="020F0302020204030204"/>
                <a:ea typeface="+mj-ea"/>
                <a:cs typeface="+mj-cs"/>
              </a:rPr>
              <a:t>thread-to-task</a:t>
            </a:r>
            <a:r>
              <a:rPr kumimoji="0" lang="en-GB" sz="2000" b="1" i="0" u="none" strike="noStrike" kern="1200" cap="none" spc="0" normalizeH="0" baseline="0" noProof="0" dirty="0">
                <a:ln>
                  <a:noFill/>
                </a:ln>
                <a:solidFill>
                  <a:srgbClr val="44546A"/>
                </a:solidFill>
                <a:effectLst/>
                <a:uLnTx/>
                <a:uFillTx/>
                <a:latin typeface="Calibri Light" panose="020F0302020204030204"/>
                <a:ea typeface="+mj-ea"/>
                <a:cs typeface="+mj-cs"/>
              </a:rPr>
              <a:t> mapping</a:t>
            </a:r>
            <a:r>
              <a:rPr kumimoji="0" lang="en-GB" sz="2400" b="1" i="0" u="none" strike="noStrike" kern="1200" cap="none" spc="0" normalizeH="0" baseline="0" noProof="0" dirty="0">
                <a:ln>
                  <a:noFill/>
                </a:ln>
                <a:solidFill>
                  <a:srgbClr val="44546A"/>
                </a:solidFill>
                <a:effectLst/>
                <a:uLnTx/>
                <a:uFillTx/>
                <a:latin typeface="Calibri Light" panose="020F0302020204030204"/>
                <a:ea typeface="+mj-ea"/>
                <a:cs typeface="+mj-cs"/>
              </a:rPr>
              <a:t>]</a:t>
            </a:r>
            <a:endParaRPr kumimoji="0" lang="en-GB" sz="3900" b="1" i="0" u="none" strike="noStrike" kern="1200" cap="none" spc="0" normalizeH="0" baseline="0" noProof="0" dirty="0">
              <a:ln>
                <a:noFill/>
              </a:ln>
              <a:solidFill>
                <a:srgbClr val="44546A"/>
              </a:solidFill>
              <a:effectLst/>
              <a:uLnTx/>
              <a:uFillTx/>
              <a:latin typeface="Calibri Light" panose="020F0302020204030204"/>
              <a:ea typeface="+mj-ea"/>
              <a:cs typeface="+mj-cs"/>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0984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dirty="0"/>
              <a:t>FDX Cycle – The Execution Part: It all boils down to transistors…</a:t>
            </a:r>
          </a:p>
        </p:txBody>
      </p:sp>
      <p:sp>
        <p:nvSpPr>
          <p:cNvPr id="3" name="Content Placeholder 2"/>
          <p:cNvSpPr>
            <a:spLocks noGrp="1"/>
          </p:cNvSpPr>
          <p:nvPr>
            <p:ph idx="1"/>
          </p:nvPr>
        </p:nvSpPr>
        <p:spPr/>
        <p:txBody>
          <a:bodyPr>
            <a:normAutofit/>
          </a:bodyPr>
          <a:lstStyle/>
          <a:p>
            <a:endParaRPr lang="en-US" dirty="0"/>
          </a:p>
          <a:p>
            <a:endParaRPr lang="en-US" dirty="0"/>
          </a:p>
          <a:p>
            <a:r>
              <a:rPr lang="en-US" dirty="0"/>
              <a:t>How does the FDX magic happen?</a:t>
            </a:r>
          </a:p>
          <a:p>
            <a:pPr lvl="1"/>
            <a:r>
              <a:rPr lang="en-US" dirty="0"/>
              <a:t>Transistors are organized into complex logical units capable of performing simple operations</a:t>
            </a:r>
          </a:p>
          <a:p>
            <a:pPr lvl="1"/>
            <a:r>
              <a:rPr lang="en-US" dirty="0"/>
              <a:t>With lots of transistors come opportunities for building/implementing in silicon additional functional/control units that can operate at the same time towards a shared goal</a:t>
            </a:r>
          </a:p>
          <a:p>
            <a:pPr lvl="1"/>
            <a:endParaRPr lang="en-US" dirty="0"/>
          </a:p>
          <a:p>
            <a:r>
              <a:rPr lang="en-US" dirty="0"/>
              <a:t>Transistors:</a:t>
            </a:r>
          </a:p>
          <a:p>
            <a:pPr lvl="1"/>
            <a:r>
              <a:rPr lang="en-US" dirty="0"/>
              <a:t>Step 1: used to </a:t>
            </a:r>
            <a:r>
              <a:rPr lang="en-US" dirty="0">
                <a:solidFill>
                  <a:srgbClr val="00B050"/>
                </a:solidFill>
              </a:rPr>
              <a:t>perform tasks </a:t>
            </a:r>
            <a:r>
              <a:rPr lang="en-US" dirty="0"/>
              <a:t>(tied to CU and ALU use) </a:t>
            </a:r>
          </a:p>
          <a:p>
            <a:pPr lvl="1"/>
            <a:r>
              <a:rPr lang="en-US" dirty="0"/>
              <a:t>Step 2: used to </a:t>
            </a:r>
            <a:r>
              <a:rPr lang="en-US" dirty="0">
                <a:solidFill>
                  <a:srgbClr val="0070C0"/>
                </a:solidFill>
              </a:rPr>
              <a:t>store data and instructions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35453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2"/>
          <p:cNvSpPr>
            <a:spLocks noGrp="1" noChangeArrowheads="1"/>
          </p:cNvSpPr>
          <p:nvPr>
            <p:ph type="title"/>
          </p:nvPr>
        </p:nvSpPr>
        <p:spPr/>
        <p:txBody>
          <a:bodyPr/>
          <a:lstStyle/>
          <a:p>
            <a:r>
              <a:rPr lang="en-US" sz="3000" dirty="0"/>
              <a:t>Recurring Theme in CUDA Programming</a:t>
            </a:r>
            <a:br>
              <a:rPr lang="en-US" sz="3000" dirty="0"/>
            </a:br>
            <a:r>
              <a:rPr lang="en-US" sz="1800" dirty="0"/>
              <a:t>[summarizing previous discussion, started after CUDA Example]</a:t>
            </a:r>
            <a:endParaRPr lang="en-US" sz="3000" dirty="0"/>
          </a:p>
        </p:txBody>
      </p:sp>
      <p:sp>
        <p:nvSpPr>
          <p:cNvPr id="899075" name="Rectangle 3"/>
          <p:cNvSpPr>
            <a:spLocks noGrp="1" noChangeArrowheads="1"/>
          </p:cNvSpPr>
          <p:nvPr>
            <p:ph idx="1"/>
          </p:nvPr>
        </p:nvSpPr>
        <p:spPr/>
        <p:txBody>
          <a:bodyPr>
            <a:normAutofit/>
          </a:bodyPr>
          <a:lstStyle/>
          <a:p>
            <a:endParaRPr lang="en-US" sz="2000" dirty="0"/>
          </a:p>
          <a:p>
            <a:r>
              <a:rPr lang="en-US" sz="2000" dirty="0"/>
              <a:t>Imagine </a:t>
            </a:r>
            <a:r>
              <a:rPr lang="en-US" sz="2000" dirty="0">
                <a:solidFill>
                  <a:srgbClr val="0070C0"/>
                </a:solidFill>
              </a:rPr>
              <a:t>you are one of many threads</a:t>
            </a:r>
            <a:r>
              <a:rPr lang="en-US" sz="2000" dirty="0"/>
              <a:t>; you have your thread index &amp; block index</a:t>
            </a:r>
          </a:p>
          <a:p>
            <a:endParaRPr lang="en-US" sz="2000" dirty="0"/>
          </a:p>
          <a:p>
            <a:endParaRPr lang="en-US" sz="2000" dirty="0"/>
          </a:p>
          <a:p>
            <a:r>
              <a:rPr lang="en-US" sz="2000" dirty="0"/>
              <a:t>Two things need to be addressed</a:t>
            </a:r>
          </a:p>
          <a:p>
            <a:endParaRPr lang="en-US" sz="2000" dirty="0"/>
          </a:p>
          <a:p>
            <a:pPr lvl="1">
              <a:buFont typeface="+mj-lt"/>
              <a:buAutoNum type="arabicPeriod"/>
            </a:pPr>
            <a:r>
              <a:rPr lang="en-US" sz="1800" dirty="0">
                <a:solidFill>
                  <a:srgbClr val="C00000"/>
                </a:solidFill>
              </a:rPr>
              <a:t>You need to figure out the work, or the job, you need to take care of</a:t>
            </a:r>
          </a:p>
          <a:p>
            <a:pPr lvl="2"/>
            <a:r>
              <a:rPr lang="en-US" sz="1600" dirty="0"/>
              <a:t>Just like we did on previous slide, where thread 5 in block 2 realized it needed to work on entry 21</a:t>
            </a:r>
          </a:p>
          <a:p>
            <a:pPr lvl="1">
              <a:buFont typeface="+mj-lt"/>
              <a:buAutoNum type="arabicPeriod"/>
            </a:pPr>
            <a:endParaRPr lang="en-US" sz="1800" dirty="0"/>
          </a:p>
          <a:p>
            <a:pPr lvl="1">
              <a:buFont typeface="+mj-lt"/>
              <a:buAutoNum type="arabicPeriod"/>
            </a:pPr>
            <a:r>
              <a:rPr lang="en-US" sz="1800" dirty="0">
                <a:solidFill>
                  <a:srgbClr val="C00000"/>
                </a:solidFill>
              </a:rPr>
              <a:t>You have to make sure you actually need to do that work</a:t>
            </a:r>
          </a:p>
          <a:p>
            <a:pPr lvl="2"/>
            <a:r>
              <a:rPr lang="en-US" sz="1600" dirty="0"/>
              <a:t>In many problems there are threads that need not do any work</a:t>
            </a:r>
          </a:p>
          <a:p>
            <a:pPr lvl="2"/>
            <a:r>
              <a:rPr lang="en-US" sz="1600" dirty="0"/>
              <a:t>Example: you launch 2 blocks with 512 threads; your array is only 1000 elements long; 24 threads at the end might do nothing </a:t>
            </a:r>
          </a:p>
          <a:p>
            <a:pPr lvl="3"/>
            <a:r>
              <a:rPr lang="en-US" sz="1400" dirty="0"/>
              <a:t>“24 threads at the end might do nothing” – depending on the implementation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19190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149350" y="3848101"/>
            <a:ext cx="5518150" cy="781049"/>
          </a:xfrm>
          <a:prstGeom prst="rect">
            <a:avLst/>
          </a:prstGeom>
          <a:solidFill>
            <a:schemeClr val="accent1">
              <a:lumMod val="50000"/>
            </a:schemeClr>
          </a:solidFill>
        </p:spPr>
        <p:txBody>
          <a:bodyPr vert="horz" lIns="91440" tIns="45720" rIns="91440" bIns="45720" rtlCol="0" anchor="ctr">
            <a:normAutofit/>
          </a:bodyPr>
          <a:lstStyle>
            <a:lvl1pPr>
              <a:lnSpc>
                <a:spcPct val="90000"/>
              </a:lnSpc>
              <a:spcBef>
                <a:spcPct val="0"/>
              </a:spcBef>
              <a:buNone/>
              <a:defRPr sz="36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Light" panose="020F0302020204030204"/>
                <a:ea typeface="+mj-ea"/>
                <a:cs typeface="+mj-cs"/>
              </a:rPr>
              <a:t>Execution Scheduling Issues</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896A52-3313-4A10-8B45-3E5624BFC511}"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328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dirty="0"/>
              <a:t>High-level Perspective</a:t>
            </a:r>
          </a:p>
        </p:txBody>
      </p:sp>
      <p:sp>
        <p:nvSpPr>
          <p:cNvPr id="7" name="Content Placeholder 6"/>
          <p:cNvSpPr>
            <a:spLocks noGrp="1"/>
          </p:cNvSpPr>
          <p:nvPr>
            <p:ph idx="1"/>
          </p:nvPr>
        </p:nvSpPr>
        <p:spPr>
          <a:xfrm>
            <a:off x="147344" y="1089061"/>
            <a:ext cx="11960872" cy="5339210"/>
          </a:xfrm>
        </p:spPr>
        <p:txBody>
          <a:bodyPr>
            <a:normAutofit/>
          </a:bodyPr>
          <a:lstStyle/>
          <a:p>
            <a:endParaRPr lang="en-US" dirty="0"/>
          </a:p>
          <a:p>
            <a:r>
              <a:rPr lang="en-US" dirty="0"/>
              <a:t>There are two schedulers at work in GPU computing</a:t>
            </a:r>
          </a:p>
          <a:p>
            <a:endParaRPr lang="en-US" dirty="0"/>
          </a:p>
          <a:p>
            <a:pPr lvl="1"/>
            <a:r>
              <a:rPr lang="en-US" dirty="0"/>
              <a:t>A </a:t>
            </a:r>
            <a:r>
              <a:rPr lang="en-US" dirty="0">
                <a:solidFill>
                  <a:srgbClr val="00B050"/>
                </a:solidFill>
              </a:rPr>
              <a:t>device-level</a:t>
            </a:r>
            <a:r>
              <a:rPr lang="en-US" dirty="0"/>
              <a:t> scheduler: assigns one [more] block to an SM that signal that it has “excess capacity” </a:t>
            </a:r>
          </a:p>
          <a:p>
            <a:pPr lvl="2"/>
            <a:r>
              <a:rPr lang="en-US" dirty="0"/>
              <a:t>Once a block is picked up for execution by one SM, the block does not leave that SM before all threads in that block finish executing the kernel</a:t>
            </a:r>
          </a:p>
          <a:p>
            <a:pPr lvl="2"/>
            <a:r>
              <a:rPr lang="en-US" dirty="0"/>
              <a:t>Once a block is finished &amp; retired, only then can another block land for execution on that SM</a:t>
            </a:r>
          </a:p>
          <a:p>
            <a:pPr lvl="3"/>
            <a:r>
              <a:rPr lang="en-US" dirty="0"/>
              <a:t>The Device-Level Scheduler dispatches a block of threads to an SM that indicates that it has excess capacity</a:t>
            </a:r>
          </a:p>
          <a:p>
            <a:pPr lvl="2"/>
            <a:r>
              <a:rPr lang="en-US" dirty="0"/>
              <a:t>This explains why it’s good to have many SMs in your GPU</a:t>
            </a:r>
          </a:p>
          <a:p>
            <a:pPr lvl="3"/>
            <a:r>
              <a:rPr lang="en-US" dirty="0"/>
              <a:t>The more expensive the GPU, the more SMs it has (just like a CPU having more cores)</a:t>
            </a:r>
          </a:p>
          <a:p>
            <a:pPr lvl="1"/>
            <a:endParaRPr lang="en-US" dirty="0"/>
          </a:p>
          <a:p>
            <a:pPr lvl="1"/>
            <a:r>
              <a:rPr lang="en-US" dirty="0"/>
              <a:t>An </a:t>
            </a:r>
            <a:r>
              <a:rPr lang="en-US" dirty="0">
                <a:solidFill>
                  <a:srgbClr val="0070C0"/>
                </a:solidFill>
              </a:rPr>
              <a:t>SM-level</a:t>
            </a:r>
            <a:r>
              <a:rPr lang="en-US" dirty="0"/>
              <a:t> scheduler: schedules the execution of the threads in a block onto the SM functional units </a:t>
            </a:r>
          </a:p>
          <a:p>
            <a:pPr lvl="2"/>
            <a:r>
              <a:rPr lang="en-US" dirty="0"/>
              <a:t>This is the more interesting scheduler</a:t>
            </a:r>
            <a:endParaRPr lang="en-US" sz="15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2976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b="1" dirty="0">
                <a:solidFill>
                  <a:srgbClr val="FFC000"/>
                </a:solidFill>
              </a:rPr>
              <a:t>Device-Level</a:t>
            </a:r>
            <a:r>
              <a:rPr lang="en-US" dirty="0"/>
              <a:t> Scheduler</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1251" name="Rectangle 3"/>
          <p:cNvSpPr>
            <a:spLocks noGrp="1" noChangeArrowheads="1"/>
          </p:cNvSpPr>
          <p:nvPr>
            <p:ph type="body" idx="4294967295"/>
          </p:nvPr>
        </p:nvSpPr>
        <p:spPr>
          <a:xfrm>
            <a:off x="368300" y="996950"/>
            <a:ext cx="5537200" cy="5638800"/>
          </a:xfrm>
        </p:spPr>
        <p:txBody>
          <a:bodyPr>
            <a:normAutofit lnSpcReduction="10000"/>
          </a:bodyPr>
          <a:lstStyle/>
          <a:p>
            <a:r>
              <a:rPr lang="en-US" sz="1800" dirty="0"/>
              <a:t>This is the first levels of scheduling:</a:t>
            </a:r>
          </a:p>
          <a:p>
            <a:pPr marL="457200" lvl="1"/>
            <a:r>
              <a:rPr lang="en-US" sz="1400" dirty="0"/>
              <a:t>For running [desirably] a large number of blocks (thousands) on a relatively small number of SMs</a:t>
            </a:r>
          </a:p>
          <a:p>
            <a:pPr marL="457200" lvl="1"/>
            <a:r>
              <a:rPr lang="en-US" sz="1400" dirty="0"/>
              <a:t>There are perhaps tens of thousands of blocks that will eventually get executed in 108 SMs (on an A100)</a:t>
            </a:r>
          </a:p>
          <a:p>
            <a:pPr marL="457200" indent="-457200"/>
            <a:endParaRPr lang="en-US" sz="1800" dirty="0"/>
          </a:p>
          <a:p>
            <a:r>
              <a:rPr lang="en-US" sz="1800" dirty="0"/>
              <a:t>Thread Blocks are distributed to the SMs</a:t>
            </a:r>
          </a:p>
          <a:p>
            <a:pPr marL="457200" lvl="1"/>
            <a:r>
              <a:rPr lang="en-US" sz="1400" dirty="0">
                <a:solidFill>
                  <a:srgbClr val="0070C0"/>
                </a:solidFill>
              </a:rPr>
              <a:t>Potentially more than one block per SM</a:t>
            </a:r>
          </a:p>
          <a:p>
            <a:pPr marL="457200" indent="-457200"/>
            <a:endParaRPr lang="en-US" sz="1800" dirty="0"/>
          </a:p>
          <a:p>
            <a:r>
              <a:rPr lang="en-US" sz="1800" dirty="0"/>
              <a:t>As a Thread Block completes kernel execution on an SM, resources on that SM are freed</a:t>
            </a:r>
          </a:p>
          <a:p>
            <a:pPr marL="457200" lvl="1"/>
            <a:r>
              <a:rPr lang="en-US" sz="1400" dirty="0"/>
              <a:t>Device level scheduler can launch next block in line</a:t>
            </a:r>
          </a:p>
          <a:p>
            <a:pPr marL="457200" indent="-457200"/>
            <a:endParaRPr lang="en-US" sz="1800" dirty="0"/>
          </a:p>
          <a:p>
            <a:r>
              <a:rPr lang="en-US" sz="1800" dirty="0"/>
              <a:t>Limits, for resident blocks/SM:</a:t>
            </a:r>
          </a:p>
          <a:p>
            <a:pPr marL="457200" lvl="1"/>
            <a:r>
              <a:rPr lang="en-US" sz="1400" dirty="0"/>
              <a:t>32 blocks on the Pascal SM, Volta SM, and Ampere SM</a:t>
            </a:r>
          </a:p>
          <a:p>
            <a:pPr marL="0"/>
            <a:endParaRPr lang="en-US" sz="1800" dirty="0"/>
          </a:p>
          <a:p>
            <a:pPr marL="0"/>
            <a:r>
              <a:rPr lang="en-US" sz="1800" dirty="0"/>
              <a:t>Another hard limit: </a:t>
            </a:r>
            <a:r>
              <a:rPr lang="en-US" sz="1800" dirty="0">
                <a:solidFill>
                  <a:srgbClr val="0070C0"/>
                </a:solidFill>
              </a:rPr>
              <a:t>no more than 2048 threads </a:t>
            </a:r>
            <a:r>
              <a:rPr lang="en-US" sz="1800" dirty="0"/>
              <a:t>can be hosted on an SM (no matter how many blocks the threads are associated with/coming from)</a:t>
            </a:r>
          </a:p>
        </p:txBody>
      </p:sp>
      <p:grpSp>
        <p:nvGrpSpPr>
          <p:cNvPr id="181252" name="Group 4"/>
          <p:cNvGrpSpPr>
            <a:grpSpLocks/>
          </p:cNvGrpSpPr>
          <p:nvPr/>
        </p:nvGrpSpPr>
        <p:grpSpPr bwMode="auto">
          <a:xfrm>
            <a:off x="6400801" y="1219201"/>
            <a:ext cx="4056063" cy="5381625"/>
            <a:chOff x="3034" y="690"/>
            <a:chExt cx="2555" cy="3390"/>
          </a:xfrm>
        </p:grpSpPr>
        <p:sp>
          <p:nvSpPr>
            <p:cNvPr id="181253" name="AutoShape 5"/>
            <p:cNvSpPr>
              <a:spLocks noChangeAspect="1" noChangeArrowheads="1"/>
            </p:cNvSpPr>
            <p:nvPr/>
          </p:nvSpPr>
          <p:spPr bwMode="auto">
            <a:xfrm>
              <a:off x="3034" y="690"/>
              <a:ext cx="2555" cy="3390"/>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54" name="Text Box 6"/>
            <p:cNvSpPr txBox="1">
              <a:spLocks noChangeArrowheads="1"/>
            </p:cNvSpPr>
            <p:nvPr/>
          </p:nvSpPr>
          <p:spPr bwMode="auto">
            <a:xfrm>
              <a:off x="3037" y="693"/>
              <a:ext cx="671" cy="2864"/>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Host</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55" name="Text Box 7"/>
            <p:cNvSpPr txBox="1">
              <a:spLocks noChangeArrowheads="1"/>
            </p:cNvSpPr>
            <p:nvPr/>
          </p:nvSpPr>
          <p:spPr bwMode="auto">
            <a:xfrm>
              <a:off x="3199" y="1171"/>
              <a:ext cx="432" cy="336"/>
            </a:xfrm>
            <a:prstGeom prst="rect">
              <a:avLst/>
            </a:prstGeom>
            <a:solidFill>
              <a:srgbClr val="99FF66"/>
            </a:solidFill>
            <a:ln w="9525">
              <a:solidFill>
                <a:srgbClr val="969696"/>
              </a:solidFill>
              <a:miter lim="800000"/>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Kernel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56" name="Text Box 8"/>
            <p:cNvSpPr txBox="1">
              <a:spLocks noChangeArrowheads="1"/>
            </p:cNvSpPr>
            <p:nvPr/>
          </p:nvSpPr>
          <p:spPr bwMode="auto">
            <a:xfrm>
              <a:off x="3185" y="2275"/>
              <a:ext cx="430" cy="334"/>
            </a:xfrm>
            <a:prstGeom prst="rect">
              <a:avLst/>
            </a:prstGeom>
            <a:solidFill>
              <a:srgbClr val="99FF66"/>
            </a:solidFill>
            <a:ln w="9525">
              <a:solidFill>
                <a:srgbClr val="969696"/>
              </a:solidFill>
              <a:miter lim="800000"/>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Kernel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57" name="Line 9"/>
            <p:cNvSpPr>
              <a:spLocks noChangeShapeType="1"/>
            </p:cNvSpPr>
            <p:nvPr/>
          </p:nvSpPr>
          <p:spPr bwMode="auto">
            <a:xfrm>
              <a:off x="3118" y="1110"/>
              <a:ext cx="1" cy="1699"/>
            </a:xfrm>
            <a:prstGeom prst="line">
              <a:avLst/>
            </a:prstGeom>
            <a:noFill/>
            <a:ln w="12700">
              <a:solidFill>
                <a:schemeClr val="bg1"/>
              </a:solidFill>
              <a:round/>
              <a:headEnd/>
              <a:tailEnd type="triangle" w="med" len="lg"/>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58" name="Text Box 10"/>
            <p:cNvSpPr txBox="1">
              <a:spLocks noChangeArrowheads="1"/>
            </p:cNvSpPr>
            <p:nvPr/>
          </p:nvSpPr>
          <p:spPr bwMode="auto">
            <a:xfrm>
              <a:off x="3827" y="698"/>
              <a:ext cx="1759" cy="2864"/>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Device</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181259" name="Group 11"/>
            <p:cNvGrpSpPr>
              <a:grpSpLocks/>
            </p:cNvGrpSpPr>
            <p:nvPr/>
          </p:nvGrpSpPr>
          <p:grpSpPr bwMode="auto">
            <a:xfrm>
              <a:off x="3927" y="957"/>
              <a:ext cx="1554" cy="1004"/>
              <a:chOff x="3820" y="4577"/>
              <a:chExt cx="4116" cy="2660"/>
            </a:xfrm>
          </p:grpSpPr>
          <p:sp>
            <p:nvSpPr>
              <p:cNvPr id="181260" name="Text Box 12"/>
              <p:cNvSpPr txBox="1">
                <a:spLocks noChangeArrowheads="1"/>
              </p:cNvSpPr>
              <p:nvPr/>
            </p:nvSpPr>
            <p:spPr bwMode="auto">
              <a:xfrm>
                <a:off x="3820" y="4577"/>
                <a:ext cx="4116" cy="2660"/>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Grid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181261" name="Group 13"/>
              <p:cNvGrpSpPr>
                <a:grpSpLocks/>
              </p:cNvGrpSpPr>
              <p:nvPr/>
            </p:nvGrpSpPr>
            <p:grpSpPr bwMode="auto">
              <a:xfrm>
                <a:off x="3985" y="5169"/>
                <a:ext cx="3785" cy="864"/>
                <a:chOff x="3997" y="5169"/>
                <a:chExt cx="3785" cy="864"/>
              </a:xfrm>
            </p:grpSpPr>
            <p:sp>
              <p:nvSpPr>
                <p:cNvPr id="181262" name="Text Box 14"/>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(0, 0)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63" name="Text Box 15"/>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64" name="Text Box 16"/>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(2, 0)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265" name="Group 17"/>
              <p:cNvGrpSpPr>
                <a:grpSpLocks/>
              </p:cNvGrpSpPr>
              <p:nvPr/>
            </p:nvGrpSpPr>
            <p:grpSpPr bwMode="auto">
              <a:xfrm>
                <a:off x="3985" y="6187"/>
                <a:ext cx="3785" cy="864"/>
                <a:chOff x="3997" y="5169"/>
                <a:chExt cx="3785" cy="864"/>
              </a:xfrm>
            </p:grpSpPr>
            <p:sp>
              <p:nvSpPr>
                <p:cNvPr id="181266" name="Text Box 18"/>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(0, 1)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67" name="Text Box 19"/>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68" name="Text Box 20"/>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(2, 1)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nvGrpSpPr>
            <p:cNvPr id="181269" name="Group 21"/>
            <p:cNvGrpSpPr>
              <a:grpSpLocks/>
            </p:cNvGrpSpPr>
            <p:nvPr/>
          </p:nvGrpSpPr>
          <p:grpSpPr bwMode="auto">
            <a:xfrm>
              <a:off x="4051" y="2056"/>
              <a:ext cx="1306" cy="1416"/>
              <a:chOff x="4730" y="7615"/>
              <a:chExt cx="3458" cy="3752"/>
            </a:xfrm>
          </p:grpSpPr>
          <p:sp>
            <p:nvSpPr>
              <p:cNvPr id="181270" name="Text Box 22"/>
              <p:cNvSpPr txBox="1">
                <a:spLocks noChangeArrowheads="1"/>
              </p:cNvSpPr>
              <p:nvPr/>
            </p:nvSpPr>
            <p:spPr bwMode="auto">
              <a:xfrm>
                <a:off x="4730" y="7615"/>
                <a:ext cx="3458" cy="3752"/>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Grid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181271" name="Group 23"/>
              <p:cNvGrpSpPr>
                <a:grpSpLocks/>
              </p:cNvGrpSpPr>
              <p:nvPr/>
            </p:nvGrpSpPr>
            <p:grpSpPr bwMode="auto">
              <a:xfrm>
                <a:off x="4902" y="8203"/>
                <a:ext cx="3114" cy="892"/>
                <a:chOff x="4391" y="8441"/>
                <a:chExt cx="3114" cy="892"/>
              </a:xfrm>
            </p:grpSpPr>
            <p:sp>
              <p:nvSpPr>
                <p:cNvPr id="181272" name="Text Box 24"/>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3" name="Text Box 25"/>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4" name="Text Box 26"/>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5" name="Text Box 27"/>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276" name="Group 28"/>
              <p:cNvGrpSpPr>
                <a:grpSpLocks/>
              </p:cNvGrpSpPr>
              <p:nvPr/>
            </p:nvGrpSpPr>
            <p:grpSpPr bwMode="auto">
              <a:xfrm>
                <a:off x="4902" y="9253"/>
                <a:ext cx="3114" cy="892"/>
                <a:chOff x="4391" y="8441"/>
                <a:chExt cx="3114" cy="892"/>
              </a:xfrm>
            </p:grpSpPr>
            <p:sp>
              <p:nvSpPr>
                <p:cNvPr id="181277" name="Text Box 29"/>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8" name="Text Box 30"/>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79" name="Text Box 31"/>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80" name="Text Box 32"/>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281" name="Group 33"/>
              <p:cNvGrpSpPr>
                <a:grpSpLocks/>
              </p:cNvGrpSpPr>
              <p:nvPr/>
            </p:nvGrpSpPr>
            <p:grpSpPr bwMode="auto">
              <a:xfrm>
                <a:off x="4902" y="10303"/>
                <a:ext cx="3114" cy="892"/>
                <a:chOff x="4391" y="8441"/>
                <a:chExt cx="3114" cy="892"/>
              </a:xfrm>
            </p:grpSpPr>
            <p:sp>
              <p:nvSpPr>
                <p:cNvPr id="181282" name="Text Box 34"/>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83" name="Text Box 35"/>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84" name="Text Box 36"/>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85" name="Text Box 37"/>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nvGrpSpPr>
            <p:cNvPr id="181286" name="Group 38"/>
            <p:cNvGrpSpPr>
              <a:grpSpLocks/>
            </p:cNvGrpSpPr>
            <p:nvPr/>
          </p:nvGrpSpPr>
          <p:grpSpPr bwMode="auto">
            <a:xfrm>
              <a:off x="3414" y="2782"/>
              <a:ext cx="1765" cy="1295"/>
              <a:chOff x="1972" y="8931"/>
              <a:chExt cx="4676" cy="3430"/>
            </a:xfrm>
          </p:grpSpPr>
          <p:sp>
            <p:nvSpPr>
              <p:cNvPr id="181287" name="Text Box 39"/>
              <p:cNvSpPr txBox="1">
                <a:spLocks noChangeArrowheads="1"/>
              </p:cNvSpPr>
              <p:nvPr/>
            </p:nvSpPr>
            <p:spPr bwMode="auto">
              <a:xfrm>
                <a:off x="1972" y="8931"/>
                <a:ext cx="4676" cy="3430"/>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nvGrpSpPr>
              <p:cNvPr id="181288" name="Group 40"/>
              <p:cNvGrpSpPr>
                <a:grpSpLocks/>
              </p:cNvGrpSpPr>
              <p:nvPr/>
            </p:nvGrpSpPr>
            <p:grpSpPr bwMode="auto">
              <a:xfrm>
                <a:off x="2147" y="9559"/>
                <a:ext cx="4325" cy="2592"/>
                <a:chOff x="2630" y="11267"/>
                <a:chExt cx="4325" cy="2592"/>
              </a:xfrm>
            </p:grpSpPr>
            <p:grpSp>
              <p:nvGrpSpPr>
                <p:cNvPr id="181289" name="Group 41"/>
                <p:cNvGrpSpPr>
                  <a:grpSpLocks/>
                </p:cNvGrpSpPr>
                <p:nvPr/>
              </p:nvGrpSpPr>
              <p:grpSpPr bwMode="auto">
                <a:xfrm>
                  <a:off x="2630" y="11267"/>
                  <a:ext cx="4325" cy="2592"/>
                  <a:chOff x="2160" y="10769"/>
                  <a:chExt cx="4325" cy="2592"/>
                </a:xfrm>
              </p:grpSpPr>
              <p:sp>
                <p:nvSpPr>
                  <p:cNvPr id="181290" name="Rectangle 42"/>
                  <p:cNvSpPr>
                    <a:spLocks noChangeArrowheads="1"/>
                  </p:cNvSpPr>
                  <p:nvPr/>
                </p:nvSpPr>
                <p:spPr bwMode="auto">
                  <a:xfrm>
                    <a:off x="2160" y="10769"/>
                    <a:ext cx="4320" cy="2592"/>
                  </a:xfrm>
                  <a:prstGeom prst="rect">
                    <a:avLst/>
                  </a:prstGeom>
                  <a:solidFill>
                    <a:srgbClr val="FF6600"/>
                  </a:solidFill>
                  <a:ln w="12700">
                    <a:solidFill>
                      <a:srgbClr val="000000"/>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1" name="Line 43"/>
                  <p:cNvSpPr>
                    <a:spLocks noChangeShapeType="1"/>
                  </p:cNvSpPr>
                  <p:nvPr/>
                </p:nvSpPr>
                <p:spPr bwMode="auto">
                  <a:xfrm flipV="1">
                    <a:off x="2160" y="11631"/>
                    <a:ext cx="4325" cy="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2" name="Line 44"/>
                  <p:cNvSpPr>
                    <a:spLocks noChangeShapeType="1"/>
                  </p:cNvSpPr>
                  <p:nvPr/>
                </p:nvSpPr>
                <p:spPr bwMode="auto">
                  <a:xfrm>
                    <a:off x="2161" y="12497"/>
                    <a:ext cx="4324" cy="4"/>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3" name="Line 45"/>
                  <p:cNvSpPr>
                    <a:spLocks noChangeShapeType="1"/>
                  </p:cNvSpPr>
                  <p:nvPr/>
                </p:nvSpPr>
                <p:spPr bwMode="auto">
                  <a:xfrm>
                    <a:off x="3024"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4" name="Line 46"/>
                  <p:cNvSpPr>
                    <a:spLocks noChangeShapeType="1"/>
                  </p:cNvSpPr>
                  <p:nvPr/>
                </p:nvSpPr>
                <p:spPr bwMode="auto">
                  <a:xfrm>
                    <a:off x="3888"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5" name="Line 47"/>
                  <p:cNvSpPr>
                    <a:spLocks noChangeShapeType="1"/>
                  </p:cNvSpPr>
                  <p:nvPr/>
                </p:nvSpPr>
                <p:spPr bwMode="auto">
                  <a:xfrm>
                    <a:off x="4752"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296" name="Line 48"/>
                  <p:cNvSpPr>
                    <a:spLocks noChangeShapeType="1"/>
                  </p:cNvSpPr>
                  <p:nvPr/>
                </p:nvSpPr>
                <p:spPr bwMode="auto">
                  <a:xfrm>
                    <a:off x="5616" y="10769"/>
                    <a:ext cx="1" cy="2592"/>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grpSp>
              <p:nvGrpSpPr>
                <p:cNvPr id="181297" name="Group 49"/>
                <p:cNvGrpSpPr>
                  <a:grpSpLocks/>
                </p:cNvGrpSpPr>
                <p:nvPr/>
              </p:nvGrpSpPr>
              <p:grpSpPr bwMode="auto">
                <a:xfrm>
                  <a:off x="2756" y="12340"/>
                  <a:ext cx="4075" cy="448"/>
                  <a:chOff x="2364" y="10793"/>
                  <a:chExt cx="4075" cy="448"/>
                </a:xfrm>
              </p:grpSpPr>
              <p:sp>
                <p:nvSpPr>
                  <p:cNvPr id="181298" name="Text Box 50"/>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(0, 1)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299" name="Text Box 51"/>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(1, 1)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0" name="Text Box 52"/>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(2, 1)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1" name="Text Box 53"/>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(3, 1)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2" name="Text Box 54"/>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(4, 1)</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303" name="Group 55"/>
                <p:cNvGrpSpPr>
                  <a:grpSpLocks/>
                </p:cNvGrpSpPr>
                <p:nvPr/>
              </p:nvGrpSpPr>
              <p:grpSpPr bwMode="auto">
                <a:xfrm>
                  <a:off x="2756" y="13201"/>
                  <a:ext cx="4075" cy="448"/>
                  <a:chOff x="2364" y="10793"/>
                  <a:chExt cx="4075" cy="448"/>
                </a:xfrm>
              </p:grpSpPr>
              <p:sp>
                <p:nvSpPr>
                  <p:cNvPr id="181304" name="Text Box 56"/>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(0, 2)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5" name="Text Box 57"/>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(1, 2)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6" name="Text Box 58"/>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(2, 2)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7" name="Text Box 59"/>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(3, 2)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08" name="Text Box 60"/>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(4, 2)</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nvGrpSpPr>
                <p:cNvPr id="181309" name="Group 61"/>
                <p:cNvGrpSpPr>
                  <a:grpSpLocks/>
                </p:cNvGrpSpPr>
                <p:nvPr/>
              </p:nvGrpSpPr>
              <p:grpSpPr bwMode="auto">
                <a:xfrm>
                  <a:off x="2755" y="11479"/>
                  <a:ext cx="4075" cy="448"/>
                  <a:chOff x="2364" y="10793"/>
                  <a:chExt cx="4075" cy="448"/>
                </a:xfrm>
              </p:grpSpPr>
              <p:sp>
                <p:nvSpPr>
                  <p:cNvPr id="181310" name="Text Box 62"/>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(0, 0)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11" name="Text Box 63"/>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12" name="Text Box 64"/>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(2, 0)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13" name="Text Box 65"/>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(3, 0)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181314" name="Text Box 66"/>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Thread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Times New Roman" pitchFamily="18" charset="0"/>
                        <a:ea typeface="+mn-ea"/>
                        <a:cs typeface="+mn-cs"/>
                      </a:rPr>
                      <a:t>(4, 0)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grpSp>
          </p:grpSp>
        </p:grpSp>
        <p:sp>
          <p:nvSpPr>
            <p:cNvPr id="181315" name="Line 67"/>
            <p:cNvSpPr>
              <a:spLocks noChangeShapeType="1"/>
            </p:cNvSpPr>
            <p:nvPr/>
          </p:nvSpPr>
          <p:spPr bwMode="auto">
            <a:xfrm>
              <a:off x="3605" y="1277"/>
              <a:ext cx="322" cy="0"/>
            </a:xfrm>
            <a:prstGeom prst="line">
              <a:avLst/>
            </a:prstGeom>
            <a:noFill/>
            <a:ln w="19050">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16" name="Line 68"/>
            <p:cNvSpPr>
              <a:spLocks noChangeShapeType="1"/>
            </p:cNvSpPr>
            <p:nvPr/>
          </p:nvSpPr>
          <p:spPr bwMode="auto">
            <a:xfrm>
              <a:off x="3615" y="2380"/>
              <a:ext cx="433" cy="1"/>
            </a:xfrm>
            <a:prstGeom prst="line">
              <a:avLst/>
            </a:prstGeom>
            <a:noFill/>
            <a:ln w="19050">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17" name="Line 69"/>
            <p:cNvSpPr>
              <a:spLocks noChangeShapeType="1"/>
            </p:cNvSpPr>
            <p:nvPr/>
          </p:nvSpPr>
          <p:spPr bwMode="auto">
            <a:xfrm flipH="1">
              <a:off x="3414" y="1562"/>
              <a:ext cx="1068" cy="1220"/>
            </a:xfrm>
            <a:prstGeom prst="line">
              <a:avLst/>
            </a:prstGeom>
            <a:noFill/>
            <a:ln w="9525">
              <a:solidFill>
                <a:srgbClr val="000000"/>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18" name="Line 70"/>
            <p:cNvSpPr>
              <a:spLocks noChangeShapeType="1"/>
            </p:cNvSpPr>
            <p:nvPr/>
          </p:nvSpPr>
          <p:spPr bwMode="auto">
            <a:xfrm>
              <a:off x="4926" y="1562"/>
              <a:ext cx="243" cy="1215"/>
            </a:xfrm>
            <a:prstGeom prst="line">
              <a:avLst/>
            </a:prstGeom>
            <a:noFill/>
            <a:ln w="9525">
              <a:solidFill>
                <a:srgbClr val="000000"/>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19" name="Line 71"/>
            <p:cNvSpPr>
              <a:spLocks noChangeShapeType="1"/>
            </p:cNvSpPr>
            <p:nvPr/>
          </p:nvSpPr>
          <p:spPr bwMode="auto">
            <a:xfrm flipH="1">
              <a:off x="4048" y="1889"/>
              <a:ext cx="434" cy="883"/>
            </a:xfrm>
            <a:prstGeom prst="line">
              <a:avLst/>
            </a:prstGeom>
            <a:noFill/>
            <a:ln w="9525">
              <a:solidFill>
                <a:srgbClr val="000000"/>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20" name="Line 72"/>
            <p:cNvSpPr>
              <a:spLocks noChangeShapeType="1"/>
            </p:cNvSpPr>
            <p:nvPr/>
          </p:nvSpPr>
          <p:spPr bwMode="auto">
            <a:xfrm>
              <a:off x="4926" y="1895"/>
              <a:ext cx="100" cy="893"/>
            </a:xfrm>
            <a:prstGeom prst="line">
              <a:avLst/>
            </a:prstGeom>
            <a:noFill/>
            <a:ln w="9525">
              <a:solidFill>
                <a:srgbClr val="000000"/>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21" name="Line 73"/>
            <p:cNvSpPr>
              <a:spLocks noChangeShapeType="1"/>
            </p:cNvSpPr>
            <p:nvPr/>
          </p:nvSpPr>
          <p:spPr bwMode="auto">
            <a:xfrm flipH="1">
              <a:off x="3420" y="2777"/>
              <a:ext cx="623" cy="1295"/>
            </a:xfrm>
            <a:prstGeom prst="line">
              <a:avLst/>
            </a:prstGeom>
            <a:noFill/>
            <a:ln w="9525">
              <a:solidFill>
                <a:srgbClr val="000000">
                  <a:alpha val="10001"/>
                </a:srgbClr>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1322" name="Line 74"/>
            <p:cNvSpPr>
              <a:spLocks noChangeShapeType="1"/>
            </p:cNvSpPr>
            <p:nvPr/>
          </p:nvSpPr>
          <p:spPr bwMode="auto">
            <a:xfrm>
              <a:off x="5026" y="2777"/>
              <a:ext cx="153" cy="1300"/>
            </a:xfrm>
            <a:prstGeom prst="line">
              <a:avLst/>
            </a:prstGeom>
            <a:noFill/>
            <a:ln w="9525">
              <a:solidFill>
                <a:srgbClr val="000000">
                  <a:alpha val="10001"/>
                </a:srgbClr>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Tree>
    <p:extLst>
      <p:ext uri="{BB962C8B-B14F-4D97-AF65-F5344CB8AC3E}">
        <p14:creationId xmlns:p14="http://schemas.microsoft.com/office/powerpoint/2010/main" val="4010950650"/>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r>
              <a:rPr lang="en-US" sz="3500" dirty="0">
                <a:solidFill>
                  <a:srgbClr val="FFC000"/>
                </a:solidFill>
              </a:rPr>
              <a:t>SM-Level</a:t>
            </a:r>
            <a:r>
              <a:rPr lang="en-US" sz="3500" dirty="0"/>
              <a:t> Schedulers</a:t>
            </a:r>
          </a:p>
        </p:txBody>
      </p:sp>
      <p:sp>
        <p:nvSpPr>
          <p:cNvPr id="185348" name="Rectangle 4"/>
          <p:cNvSpPr>
            <a:spLocks noChangeArrowheads="1"/>
          </p:cNvSpPr>
          <p:nvPr/>
        </p:nvSpPr>
        <p:spPr bwMode="auto">
          <a:xfrm>
            <a:off x="278504" y="1726217"/>
            <a:ext cx="6655534" cy="3804118"/>
          </a:xfrm>
          <a:prstGeom prst="rect">
            <a:avLst/>
          </a:prstGeom>
          <a:noFill/>
          <a:ln w="9525">
            <a:noFill/>
            <a:miter lim="800000"/>
            <a:headEnd/>
            <a:tailEnd/>
          </a:ln>
          <a:effectLst/>
        </p:spPr>
        <p:txBody>
          <a:bodyPr wrap="square">
            <a:spAutoFit/>
          </a:bodyPr>
          <a:lstStyle/>
          <a:p>
            <a:pPr marL="339725" marR="0" lvl="0" indent="-339725" algn="l" defTabSz="914400" rtl="0" eaLnBrk="1" fontAlgn="auto" latinLnBrk="0" hangingPunct="1">
              <a:lnSpc>
                <a:spcPct val="100000"/>
              </a:lnSpc>
              <a:spcBef>
                <a:spcPct val="20000"/>
              </a:spcBef>
              <a:spcAft>
                <a:spcPts val="0"/>
              </a:spcAft>
              <a:buClr>
                <a:srgbClr val="330066"/>
              </a:buClr>
              <a:buSzPct val="70000"/>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Each block of threads divided in 32-thread </a:t>
            </a:r>
            <a:r>
              <a:rPr kumimoji="0" lang="en-US" sz="1800" b="1" i="0" u="sng" strike="noStrike" kern="1200" cap="none" spc="0" normalizeH="0" baseline="0" noProof="0" dirty="0">
                <a:ln>
                  <a:noFill/>
                </a:ln>
                <a:solidFill>
                  <a:srgbClr val="C00000"/>
                </a:solidFill>
                <a:effectLst/>
                <a:uLnTx/>
                <a:uFillTx/>
                <a:latin typeface="Arial" pitchFamily="34" charset="0"/>
                <a:ea typeface="+mn-ea"/>
                <a:cs typeface="+mn-cs"/>
              </a:rPr>
              <a:t>warps</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“32”: selected by NVIDIA, programmer has no say</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Warp: A group of 32 threads of consecutive </a:t>
            </a:r>
            <a:r>
              <a:rPr kumimoji="0" lang="en-US" sz="1400" b="1" i="0" u="sng" strike="noStrike" kern="1200" cap="none" spc="0" normalizeH="0" baseline="0" noProof="0" dirty="0">
                <a:ln>
                  <a:noFill/>
                </a:ln>
                <a:solidFill>
                  <a:srgbClr val="00B050"/>
                </a:solidFill>
                <a:effectLst/>
                <a:uLnTx/>
                <a:uFillTx/>
                <a:latin typeface="Arial" pitchFamily="34" charset="0"/>
                <a:ea typeface="+mn-ea"/>
                <a:cs typeface="+mn-cs"/>
              </a:rPr>
              <a:t>ID</a:t>
            </a: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mn-cs"/>
              </a:rPr>
              <a:t>s</a:t>
            </a:r>
          </a:p>
          <a:p>
            <a:pPr marL="114300" marR="0" lvl="0"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a:p>
            <a:pPr marL="114300" marR="0" lvl="0"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a:p>
            <a:pPr marL="339725" marR="0" lvl="0" indent="-339725" algn="l" defTabSz="914400" rtl="0" eaLnBrk="1" fontAlgn="auto" latinLnBrk="0" hangingPunct="1">
              <a:lnSpc>
                <a:spcPct val="100000"/>
              </a:lnSpc>
              <a:spcBef>
                <a:spcPct val="20000"/>
              </a:spcBef>
              <a:spcAft>
                <a:spcPts val="0"/>
              </a:spcAft>
              <a:buClr>
                <a:srgbClr val="330066"/>
              </a:buClr>
              <a:buSzPct val="70000"/>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Warps are the basic scheduling unit on the SM</a:t>
            </a:r>
          </a:p>
          <a:p>
            <a:pPr marL="114300" marR="0" lvl="0"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a:p>
            <a:pPr marL="114300" marR="0" lvl="0"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a:p>
            <a:pPr marL="339725" marR="0" lvl="0" indent="-339725" algn="l" defTabSz="914400" rtl="0" eaLnBrk="1" fontAlgn="auto" latinLnBrk="0" hangingPunct="1">
              <a:lnSpc>
                <a:spcPct val="100000"/>
              </a:lnSpc>
              <a:spcBef>
                <a:spcPct val="20000"/>
              </a:spcBef>
              <a:spcAft>
                <a:spcPts val="0"/>
              </a:spcAft>
              <a:buClr>
                <a:srgbClr val="330066"/>
              </a:buClr>
              <a:buSzPct val="70000"/>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rPr>
              <a:t>Limit, number of resident warps on an SM: 64</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prstClr val="white">
                    <a:lumMod val="85000"/>
                  </a:prstClr>
                </a:solidFill>
                <a:effectLst/>
                <a:uLnTx/>
                <a:uFillTx/>
                <a:latin typeface="Arial" pitchFamily="34" charset="0"/>
                <a:ea typeface="+mn-ea"/>
                <a:cs typeface="+mn-cs"/>
              </a:rPr>
              <a:t>64: on Kepler, Maxwell, Pascal, Volta, Ampere (i.e., 2048 resident threads)</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prstClr val="white">
                    <a:lumMod val="85000"/>
                  </a:prstClr>
                </a:solidFill>
                <a:effectLst/>
                <a:uLnTx/>
                <a:uFillTx/>
                <a:latin typeface="Arial" pitchFamily="34" charset="0"/>
                <a:ea typeface="+mn-ea"/>
                <a:cs typeface="+mn-cs"/>
              </a:rPr>
              <a:t>48: on Fermi (i.e., 1536 resident threads)</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r>
              <a:rPr kumimoji="0" lang="en-US" sz="1400" b="0" i="0" u="none" strike="noStrike" kern="1200" cap="none" spc="0" normalizeH="0" baseline="0" noProof="0" dirty="0">
                <a:ln>
                  <a:noFill/>
                </a:ln>
                <a:solidFill>
                  <a:prstClr val="white">
                    <a:lumMod val="85000"/>
                  </a:prstClr>
                </a:solidFill>
                <a:effectLst/>
                <a:uLnTx/>
                <a:uFillTx/>
                <a:latin typeface="Arial" pitchFamily="34" charset="0"/>
                <a:ea typeface="+mn-ea"/>
                <a:cs typeface="+mn-cs"/>
              </a:rPr>
              <a:t>32: on Tesla (i.e., 1024 resident threads)</a:t>
            </a:r>
          </a:p>
          <a:p>
            <a:pPr marL="571500" marR="0" lvl="1" indent="-228600" algn="l" defTabSz="914400" rtl="0" eaLnBrk="1" fontAlgn="auto" latinLnBrk="0" hangingPunct="1">
              <a:lnSpc>
                <a:spcPct val="100000"/>
              </a:lnSpc>
              <a:spcBef>
                <a:spcPct val="20000"/>
              </a:spcBef>
              <a:spcAft>
                <a:spcPts val="0"/>
              </a:spcAft>
              <a:buClr>
                <a:srgbClr val="669999"/>
              </a:buClr>
              <a:buSzPct val="70000"/>
              <a:buFont typeface="Wingdings" pitchFamily="2" charset="2"/>
              <a:buChar char="l"/>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p:txBody>
      </p:sp>
      <p:grpSp>
        <p:nvGrpSpPr>
          <p:cNvPr id="2" name="Group 1"/>
          <p:cNvGrpSpPr/>
          <p:nvPr/>
        </p:nvGrpSpPr>
        <p:grpSpPr>
          <a:xfrm>
            <a:off x="7618414" y="958850"/>
            <a:ext cx="3602037" cy="5853114"/>
            <a:chOff x="7097714" y="914400"/>
            <a:chExt cx="3602037" cy="5853114"/>
          </a:xfrm>
        </p:grpSpPr>
        <p:sp>
          <p:nvSpPr>
            <p:cNvPr id="185349" name="AutoShape 5"/>
            <p:cNvSpPr>
              <a:spLocks noChangeAspect="1" noChangeArrowheads="1" noTextEdit="1"/>
            </p:cNvSpPr>
            <p:nvPr/>
          </p:nvSpPr>
          <p:spPr bwMode="auto">
            <a:xfrm>
              <a:off x="7097714" y="1900239"/>
              <a:ext cx="3602037" cy="4224337"/>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nvGrpSpPr>
            <p:cNvPr id="3" name="Group 2"/>
            <p:cNvGrpSpPr/>
            <p:nvPr/>
          </p:nvGrpSpPr>
          <p:grpSpPr>
            <a:xfrm>
              <a:off x="7264401" y="914400"/>
              <a:ext cx="3230260" cy="1485900"/>
              <a:chOff x="5791200" y="1676400"/>
              <a:chExt cx="3230260" cy="1485900"/>
            </a:xfrm>
          </p:grpSpPr>
          <p:sp>
            <p:nvSpPr>
              <p:cNvPr id="185351" name="Rectangle 7"/>
              <p:cNvSpPr>
                <a:spLocks noChangeArrowheads="1"/>
              </p:cNvSpPr>
              <p:nvPr/>
            </p:nvSpPr>
            <p:spPr bwMode="auto">
              <a:xfrm>
                <a:off x="5791200" y="1676400"/>
                <a:ext cx="1143000" cy="1143000"/>
              </a:xfrm>
              <a:prstGeom prst="rect">
                <a:avLst/>
              </a:prstGeom>
              <a:solidFill>
                <a:schemeClr val="bg1"/>
              </a:solidFill>
              <a:ln w="25400">
                <a:solidFill>
                  <a:srgbClr val="00CC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2" name="Rectangle 8"/>
              <p:cNvSpPr>
                <a:spLocks noChangeArrowheads="1"/>
              </p:cNvSpPr>
              <p:nvPr/>
            </p:nvSpPr>
            <p:spPr bwMode="auto">
              <a:xfrm>
                <a:off x="5943600" y="1828800"/>
                <a:ext cx="1143000" cy="1143000"/>
              </a:xfrm>
              <a:prstGeom prst="rect">
                <a:avLst/>
              </a:prstGeom>
              <a:solidFill>
                <a:schemeClr val="bg1"/>
              </a:solidFill>
              <a:ln w="25400">
                <a:solidFill>
                  <a:srgbClr val="00CC00"/>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Palatino" pitchFamily="18" charset="0"/>
                    <a:ea typeface="+mn-ea"/>
                    <a:cs typeface="+mn-cs"/>
                  </a:rPr>
                  <a:t>…</a:t>
                </a:r>
              </a:p>
            </p:txBody>
          </p:sp>
          <p:grpSp>
            <p:nvGrpSpPr>
              <p:cNvPr id="185353" name="Group 9"/>
              <p:cNvGrpSpPr>
                <a:grpSpLocks/>
              </p:cNvGrpSpPr>
              <p:nvPr/>
            </p:nvGrpSpPr>
            <p:grpSpPr bwMode="auto">
              <a:xfrm>
                <a:off x="6172200" y="2057400"/>
                <a:ext cx="1114425" cy="1104900"/>
                <a:chOff x="568" y="2568"/>
                <a:chExt cx="1219" cy="1480"/>
              </a:xfrm>
            </p:grpSpPr>
            <p:sp>
              <p:nvSpPr>
                <p:cNvPr id="185354" name="Text Box 10"/>
                <p:cNvSpPr txBox="1">
                  <a:spLocks noChangeArrowheads="1"/>
                </p:cNvSpPr>
                <p:nvPr/>
              </p:nvSpPr>
              <p:spPr bwMode="auto">
                <a:xfrm>
                  <a:off x="568" y="2568"/>
                  <a:ext cx="1219" cy="1480"/>
                </a:xfrm>
                <a:prstGeom prst="rect">
                  <a:avLst/>
                </a:prstGeom>
                <a:solidFill>
                  <a:schemeClr val="bg1">
                    <a:alpha val="67000"/>
                  </a:schemeClr>
                </a:solidFill>
                <a:ln w="28575">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ahoma" pitchFamily="34" charset="0"/>
                      <a:ea typeface="+mn-ea"/>
                      <a:cs typeface="+mn-cs"/>
                    </a:rPr>
                    <a:t>t0 t1 t2 … t31</a:t>
                  </a:r>
                  <a:endParaRPr kumimoji="0" lang="en-US"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355" name="Freeform 11"/>
                <p:cNvSpPr>
                  <a:spLocks/>
                </p:cNvSpPr>
                <p:nvPr/>
              </p:nvSpPr>
              <p:spPr bwMode="auto">
                <a:xfrm>
                  <a:off x="70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6" name="Freeform 12"/>
                <p:cNvSpPr>
                  <a:spLocks/>
                </p:cNvSpPr>
                <p:nvPr/>
              </p:nvSpPr>
              <p:spPr bwMode="auto">
                <a:xfrm>
                  <a:off x="78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7" name="Freeform 13"/>
                <p:cNvSpPr>
                  <a:spLocks/>
                </p:cNvSpPr>
                <p:nvPr/>
              </p:nvSpPr>
              <p:spPr bwMode="auto">
                <a:xfrm>
                  <a:off x="858"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8" name="Freeform 14"/>
                <p:cNvSpPr>
                  <a:spLocks/>
                </p:cNvSpPr>
                <p:nvPr/>
              </p:nvSpPr>
              <p:spPr bwMode="auto">
                <a:xfrm>
                  <a:off x="932"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59" name="Freeform 15"/>
                <p:cNvSpPr>
                  <a:spLocks/>
                </p:cNvSpPr>
                <p:nvPr/>
              </p:nvSpPr>
              <p:spPr bwMode="auto">
                <a:xfrm>
                  <a:off x="100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0" name="Freeform 16"/>
                <p:cNvSpPr>
                  <a:spLocks/>
                </p:cNvSpPr>
                <p:nvPr/>
              </p:nvSpPr>
              <p:spPr bwMode="auto">
                <a:xfrm>
                  <a:off x="108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1" name="Freeform 17"/>
                <p:cNvSpPr>
                  <a:spLocks/>
                </p:cNvSpPr>
                <p:nvPr/>
              </p:nvSpPr>
              <p:spPr bwMode="auto">
                <a:xfrm>
                  <a:off x="1154"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2" name="Freeform 18"/>
                <p:cNvSpPr>
                  <a:spLocks/>
                </p:cNvSpPr>
                <p:nvPr/>
              </p:nvSpPr>
              <p:spPr bwMode="auto">
                <a:xfrm>
                  <a:off x="1228"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3" name="Freeform 19"/>
                <p:cNvSpPr>
                  <a:spLocks/>
                </p:cNvSpPr>
                <p:nvPr/>
              </p:nvSpPr>
              <p:spPr bwMode="auto">
                <a:xfrm>
                  <a:off x="1302"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4" name="Freeform 20"/>
                <p:cNvSpPr>
                  <a:spLocks/>
                </p:cNvSpPr>
                <p:nvPr/>
              </p:nvSpPr>
              <p:spPr bwMode="auto">
                <a:xfrm>
                  <a:off x="137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5" name="Freeform 21"/>
                <p:cNvSpPr>
                  <a:spLocks/>
                </p:cNvSpPr>
                <p:nvPr/>
              </p:nvSpPr>
              <p:spPr bwMode="auto">
                <a:xfrm>
                  <a:off x="145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
            <p:nvSpPr>
              <p:cNvPr id="185366" name="Text Box 22"/>
              <p:cNvSpPr txBox="1">
                <a:spLocks noChangeArrowheads="1"/>
              </p:cNvSpPr>
              <p:nvPr/>
            </p:nvSpPr>
            <p:spPr bwMode="auto">
              <a:xfrm>
                <a:off x="6019800" y="1676400"/>
                <a:ext cx="488950" cy="4572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Palatino" pitchFamily="18" charset="0"/>
                    <a:ea typeface="+mn-ea"/>
                    <a:cs typeface="+mn-cs"/>
                  </a:rPr>
                  <a:t>…</a:t>
                </a:r>
              </a:p>
            </p:txBody>
          </p:sp>
          <p:sp>
            <p:nvSpPr>
              <p:cNvPr id="185367" name="Rectangle 23"/>
              <p:cNvSpPr>
                <a:spLocks noChangeArrowheads="1"/>
              </p:cNvSpPr>
              <p:nvPr/>
            </p:nvSpPr>
            <p:spPr bwMode="auto">
              <a:xfrm>
                <a:off x="7391400" y="1676400"/>
                <a:ext cx="1143000" cy="1143000"/>
              </a:xfrm>
              <a:prstGeom prst="rect">
                <a:avLst/>
              </a:prstGeom>
              <a:solidFill>
                <a:schemeClr val="bg1"/>
              </a:solidFill>
              <a:ln w="25400">
                <a:solidFill>
                  <a:srgbClr val="FF66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68" name="Rectangle 24"/>
              <p:cNvSpPr>
                <a:spLocks noChangeArrowheads="1"/>
              </p:cNvSpPr>
              <p:nvPr/>
            </p:nvSpPr>
            <p:spPr bwMode="auto">
              <a:xfrm>
                <a:off x="7543800" y="1828800"/>
                <a:ext cx="1143000" cy="1143000"/>
              </a:xfrm>
              <a:prstGeom prst="rect">
                <a:avLst/>
              </a:prstGeom>
              <a:solidFill>
                <a:schemeClr val="bg1"/>
              </a:solidFill>
              <a:ln w="25400">
                <a:solidFill>
                  <a:srgbClr val="FF6600"/>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Palatino" pitchFamily="18" charset="0"/>
                    <a:ea typeface="+mn-ea"/>
                    <a:cs typeface="+mn-cs"/>
                  </a:rPr>
                  <a:t>…</a:t>
                </a:r>
              </a:p>
            </p:txBody>
          </p:sp>
          <p:grpSp>
            <p:nvGrpSpPr>
              <p:cNvPr id="185369" name="Group 25"/>
              <p:cNvGrpSpPr>
                <a:grpSpLocks/>
              </p:cNvGrpSpPr>
              <p:nvPr/>
            </p:nvGrpSpPr>
            <p:grpSpPr bwMode="auto">
              <a:xfrm>
                <a:off x="7772400" y="2057400"/>
                <a:ext cx="1114425" cy="1104900"/>
                <a:chOff x="568" y="2568"/>
                <a:chExt cx="1219" cy="1480"/>
              </a:xfrm>
            </p:grpSpPr>
            <p:sp>
              <p:nvSpPr>
                <p:cNvPr id="185370" name="Text Box 26"/>
                <p:cNvSpPr txBox="1">
                  <a:spLocks noChangeArrowheads="1"/>
                </p:cNvSpPr>
                <p:nvPr/>
              </p:nvSpPr>
              <p:spPr bwMode="auto">
                <a:xfrm>
                  <a:off x="568" y="2568"/>
                  <a:ext cx="1219" cy="1480"/>
                </a:xfrm>
                <a:prstGeom prst="rect">
                  <a:avLst/>
                </a:prstGeom>
                <a:solidFill>
                  <a:schemeClr val="bg1">
                    <a:alpha val="67000"/>
                  </a:schemeClr>
                </a:solidFill>
                <a:ln w="28575">
                  <a:solidFill>
                    <a:srgbClr val="FF66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ahoma" pitchFamily="34" charset="0"/>
                      <a:ea typeface="+mn-ea"/>
                      <a:cs typeface="+mn-cs"/>
                    </a:rPr>
                    <a:t>t0 t1 t2 … t31</a:t>
                  </a:r>
                  <a:endParaRPr kumimoji="0" lang="en-US"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371" name="Freeform 27"/>
                <p:cNvSpPr>
                  <a:spLocks/>
                </p:cNvSpPr>
                <p:nvPr/>
              </p:nvSpPr>
              <p:spPr bwMode="auto">
                <a:xfrm>
                  <a:off x="70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2" name="Freeform 28"/>
                <p:cNvSpPr>
                  <a:spLocks/>
                </p:cNvSpPr>
                <p:nvPr/>
              </p:nvSpPr>
              <p:spPr bwMode="auto">
                <a:xfrm>
                  <a:off x="78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3" name="Freeform 29"/>
                <p:cNvSpPr>
                  <a:spLocks/>
                </p:cNvSpPr>
                <p:nvPr/>
              </p:nvSpPr>
              <p:spPr bwMode="auto">
                <a:xfrm>
                  <a:off x="858"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4" name="Freeform 30"/>
                <p:cNvSpPr>
                  <a:spLocks/>
                </p:cNvSpPr>
                <p:nvPr/>
              </p:nvSpPr>
              <p:spPr bwMode="auto">
                <a:xfrm>
                  <a:off x="932"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5" name="Freeform 31"/>
                <p:cNvSpPr>
                  <a:spLocks/>
                </p:cNvSpPr>
                <p:nvPr/>
              </p:nvSpPr>
              <p:spPr bwMode="auto">
                <a:xfrm>
                  <a:off x="100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6" name="Freeform 32"/>
                <p:cNvSpPr>
                  <a:spLocks/>
                </p:cNvSpPr>
                <p:nvPr/>
              </p:nvSpPr>
              <p:spPr bwMode="auto">
                <a:xfrm>
                  <a:off x="108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7" name="Freeform 33"/>
                <p:cNvSpPr>
                  <a:spLocks/>
                </p:cNvSpPr>
                <p:nvPr/>
              </p:nvSpPr>
              <p:spPr bwMode="auto">
                <a:xfrm>
                  <a:off x="1154"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8" name="Freeform 34"/>
                <p:cNvSpPr>
                  <a:spLocks/>
                </p:cNvSpPr>
                <p:nvPr/>
              </p:nvSpPr>
              <p:spPr bwMode="auto">
                <a:xfrm>
                  <a:off x="1228"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79" name="Freeform 35"/>
                <p:cNvSpPr>
                  <a:spLocks/>
                </p:cNvSpPr>
                <p:nvPr/>
              </p:nvSpPr>
              <p:spPr bwMode="auto">
                <a:xfrm>
                  <a:off x="1302"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80" name="Freeform 36"/>
                <p:cNvSpPr>
                  <a:spLocks/>
                </p:cNvSpPr>
                <p:nvPr/>
              </p:nvSpPr>
              <p:spPr bwMode="auto">
                <a:xfrm>
                  <a:off x="137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5381" name="Freeform 37"/>
                <p:cNvSpPr>
                  <a:spLocks/>
                </p:cNvSpPr>
                <p:nvPr/>
              </p:nvSpPr>
              <p:spPr bwMode="auto">
                <a:xfrm>
                  <a:off x="145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
            <p:nvSpPr>
              <p:cNvPr id="185382" name="Text Box 38"/>
              <p:cNvSpPr txBox="1">
                <a:spLocks noChangeArrowheads="1"/>
              </p:cNvSpPr>
              <p:nvPr/>
            </p:nvSpPr>
            <p:spPr bwMode="auto">
              <a:xfrm>
                <a:off x="7620000" y="1676400"/>
                <a:ext cx="488950" cy="4572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Palatino" pitchFamily="18" charset="0"/>
                    <a:ea typeface="+mn-ea"/>
                    <a:cs typeface="+mn-cs"/>
                  </a:rPr>
                  <a:t>…</a:t>
                </a:r>
              </a:p>
            </p:txBody>
          </p:sp>
          <p:sp>
            <p:nvSpPr>
              <p:cNvPr id="185383" name="Text Box 39"/>
              <p:cNvSpPr txBox="1">
                <a:spLocks noChangeArrowheads="1"/>
              </p:cNvSpPr>
              <p:nvPr/>
            </p:nvSpPr>
            <p:spPr bwMode="auto">
              <a:xfrm>
                <a:off x="6096000" y="1706562"/>
                <a:ext cx="1249060" cy="261610"/>
              </a:xfrm>
              <a:prstGeom prst="rect">
                <a:avLst/>
              </a:prstGeom>
              <a:solidFill>
                <a:schemeClr val="bg1"/>
              </a:solid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itchFamily="34" charset="0"/>
                    <a:ea typeface="+mn-ea"/>
                    <a:cs typeface="+mn-cs"/>
                  </a:rPr>
                  <a:t>Warps of Block 1</a:t>
                </a:r>
              </a:p>
            </p:txBody>
          </p:sp>
          <p:sp>
            <p:nvSpPr>
              <p:cNvPr id="185384" name="Text Box 40"/>
              <p:cNvSpPr txBox="1">
                <a:spLocks noChangeArrowheads="1"/>
              </p:cNvSpPr>
              <p:nvPr/>
            </p:nvSpPr>
            <p:spPr bwMode="auto">
              <a:xfrm>
                <a:off x="7772400" y="1706562"/>
                <a:ext cx="1249060" cy="261610"/>
              </a:xfrm>
              <a:prstGeom prst="rect">
                <a:avLst/>
              </a:prstGeom>
              <a:solidFill>
                <a:schemeClr val="bg1"/>
              </a:solid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itchFamily="34" charset="0"/>
                    <a:ea typeface="+mn-ea"/>
                    <a:cs typeface="+mn-cs"/>
                  </a:rPr>
                  <a:t>Warps of Block 2</a:t>
                </a:r>
              </a:p>
            </p:txBody>
          </p:sp>
        </p:grpSp>
        <p:sp>
          <p:nvSpPr>
            <p:cNvPr id="185387" name="Rectangle 43"/>
            <p:cNvSpPr>
              <a:spLocks noChangeArrowheads="1"/>
            </p:cNvSpPr>
            <p:nvPr/>
          </p:nvSpPr>
          <p:spPr bwMode="auto">
            <a:xfrm>
              <a:off x="7972426" y="5670551"/>
              <a:ext cx="187325" cy="1682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pitchFamily="34" charset="0"/>
                  <a:ea typeface="+mn-ea"/>
                  <a:cs typeface="+mn-cs"/>
                </a:rPr>
                <a:t>SP</a:t>
              </a:r>
              <a:endParaRPr kumimoji="0" lang="en-US" sz="20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389" name="Rectangle 45"/>
            <p:cNvSpPr>
              <a:spLocks noChangeArrowheads="1"/>
            </p:cNvSpPr>
            <p:nvPr/>
          </p:nvSpPr>
          <p:spPr bwMode="auto">
            <a:xfrm>
              <a:off x="7972426" y="5322889"/>
              <a:ext cx="187325" cy="1682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pitchFamily="34" charset="0"/>
                  <a:ea typeface="+mn-ea"/>
                  <a:cs typeface="+mn-cs"/>
                </a:rPr>
                <a:t>SP</a:t>
              </a:r>
              <a:endParaRPr kumimoji="0" lang="en-US" sz="20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399" name="Rectangle 55"/>
            <p:cNvSpPr>
              <a:spLocks noChangeArrowheads="1"/>
            </p:cNvSpPr>
            <p:nvPr/>
          </p:nvSpPr>
          <p:spPr bwMode="auto">
            <a:xfrm>
              <a:off x="9356726" y="5322889"/>
              <a:ext cx="187325" cy="1682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pitchFamily="34" charset="0"/>
                  <a:ea typeface="+mn-ea"/>
                  <a:cs typeface="+mn-cs"/>
                </a:rPr>
                <a:t>SP</a:t>
              </a:r>
              <a:endParaRPr kumimoji="0" lang="en-US" sz="20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5415" name="Text Box 71"/>
            <p:cNvSpPr txBox="1">
              <a:spLocks noChangeArrowheads="1"/>
            </p:cNvSpPr>
            <p:nvPr/>
          </p:nvSpPr>
          <p:spPr bwMode="auto">
            <a:xfrm>
              <a:off x="9906000" y="6400801"/>
              <a:ext cx="685800" cy="366713"/>
            </a:xfrm>
            <a:prstGeom prst="rect">
              <a:avLst/>
            </a:prstGeom>
            <a:noFill/>
            <a:ln w="9525">
              <a:noFill/>
              <a:miter lim="800000"/>
              <a:headEnd/>
              <a:tailEnd/>
            </a:ln>
            <a:effectLst/>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fld id="{C1C9EB8D-634C-4127-8D62-9C335668836D}" type="slidenum">
                <a:rPr kumimoji="0" lang="en-US" sz="1800" b="0" i="0" u="none" strike="noStrike" kern="1200" cap="none" spc="0" normalizeH="0" baseline="0" noProof="0">
                  <a:ln>
                    <a:noFill/>
                  </a:ln>
                  <a:solidFill>
                    <a:srgbClr val="000000"/>
                  </a:solidFill>
                  <a:effectLst/>
                  <a:uLnTx/>
                  <a:uFillTx/>
                  <a:latin typeface="Tahoma" pitchFamily="34" charset="0"/>
                  <a:ea typeface="+mn-ea"/>
                  <a:cs typeface="+mn-cs"/>
                </a:rPr>
                <a:pPr marL="0" marR="0" lvl="0" indent="0" algn="l" defTabSz="914400" rtl="0" eaLnBrk="0" fontAlgn="auto" latinLnBrk="0" hangingPunct="0">
                  <a:lnSpc>
                    <a:spcPct val="100000"/>
                  </a:lnSpc>
                  <a:spcBef>
                    <a:spcPct val="50000"/>
                  </a:spcBef>
                  <a:spcAft>
                    <a:spcPts val="0"/>
                  </a:spcAft>
                  <a:buClrTx/>
                  <a:buSzTx/>
                  <a:buFontTx/>
                  <a:buNone/>
                  <a:tabLst/>
                  <a:defRPr/>
                </a:pPr>
                <a:t>124</a:t>
              </a:fld>
              <a:endParaRPr kumimoji="0" lang="en-US" sz="1800" b="0" i="0" u="none" strike="noStrike" kern="1200" cap="none" spc="0" normalizeH="0" baseline="0" noProof="0">
                <a:ln>
                  <a:noFill/>
                </a:ln>
                <a:solidFill>
                  <a:srgbClr val="000000"/>
                </a:solidFill>
                <a:effectLst/>
                <a:uLnTx/>
                <a:uFillTx/>
                <a:latin typeface="Tahoma" pitchFamily="34" charset="0"/>
                <a:ea typeface="+mn-ea"/>
                <a:cs typeface="+mn-cs"/>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3131" y="2521528"/>
              <a:ext cx="2547739" cy="4233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923337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09345" y="2123340"/>
            <a:ext cx="11272727" cy="3669361"/>
          </a:xfrm>
          <a:prstGeom prst="rect">
            <a:avLst/>
          </a:prstGeom>
          <a:noFill/>
          <a:ln/>
          <a:effectLst/>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200" dirty="0"/>
                  <a:t>[short/important topic]: </a:t>
                </a:r>
                <a:r>
                  <a:rPr lang="en-US" sz="3200" dirty="0">
                    <a:solidFill>
                      <a:srgbClr val="FFFF00"/>
                    </a:solidFill>
                  </a:rPr>
                  <a:t>Thread </a:t>
                </a:r>
                <a:r>
                  <a:rPr lang="en-US" sz="3200" u="sng" dirty="0">
                    <a:solidFill>
                      <a:srgbClr val="FFFF00"/>
                    </a:solidFill>
                  </a:rPr>
                  <a:t>Index</a:t>
                </a:r>
                <a:r>
                  <a:rPr lang="en-US" sz="3200" dirty="0"/>
                  <a:t> vs. </a:t>
                </a:r>
                <a:r>
                  <a:rPr lang="en-US" sz="3200" dirty="0">
                    <a:solidFill>
                      <a:srgbClr val="FFC000"/>
                    </a:solidFill>
                  </a:rPr>
                  <a:t>Thread </a:t>
                </a:r>
                <a:r>
                  <a:rPr lang="en-US" sz="3200" u="sng" dirty="0">
                    <a:solidFill>
                      <a:srgbClr val="FFC000"/>
                    </a:solidFill>
                  </a:rPr>
                  <a:t>ID</a:t>
                </a:r>
                <a:br>
                  <a:rPr lang="en-US" sz="3200" dirty="0"/>
                </a:br>
                <a:r>
                  <a:rPr lang="en-US" sz="1800" dirty="0"/>
                  <a:t>[critical in (</a:t>
                </a:r>
                <a14:m>
                  <m:oMath xmlns:m="http://schemas.openxmlformats.org/officeDocument/2006/math">
                    <m:r>
                      <a:rPr lang="en-US" sz="1800" i="1" dirty="0">
                        <a:latin typeface="Cambria Math" panose="02040503050406030204" pitchFamily="18" charset="0"/>
                      </a:rPr>
                      <m:t>𝑖</m:t>
                    </m:r>
                  </m:oMath>
                </a14:m>
                <a:r>
                  <a:rPr lang="en-US" sz="1800" dirty="0"/>
                  <a:t>) understanding how SIMD is supported in CUDA,  and (</a:t>
                </a:r>
                <a14:m>
                  <m:oMath xmlns:m="http://schemas.openxmlformats.org/officeDocument/2006/math">
                    <m:r>
                      <a:rPr lang="en-US" sz="1800" i="1" dirty="0">
                        <a:latin typeface="Cambria Math" panose="02040503050406030204" pitchFamily="18" charset="0"/>
                      </a:rPr>
                      <m:t>𝑖𝑖</m:t>
                    </m:r>
                  </m:oMath>
                </a14:m>
                <a:r>
                  <a:rPr lang="en-US" sz="1800" dirty="0"/>
                  <a:t>) understanding the concept of “warp”]</a:t>
                </a:r>
                <a:endParaRPr lang="en-US" sz="20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5"/>
                <a:stretch>
                  <a:fillRect l="-1250" t="-12593" b="-9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Rectangle 8"/>
          <p:cNvSpPr/>
          <p:nvPr/>
        </p:nvSpPr>
        <p:spPr>
          <a:xfrm>
            <a:off x="8273609" y="4303059"/>
            <a:ext cx="2894785" cy="28850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064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lstStyle/>
          <a:p>
            <a:r>
              <a:rPr lang="en-US" sz="3200" dirty="0"/>
              <a:t>Organizing Threads into Warps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Content Placeholder 2"/>
          <p:cNvSpPr txBox="1">
            <a:spLocks/>
          </p:cNvSpPr>
          <p:nvPr/>
        </p:nvSpPr>
        <p:spPr bwMode="auto">
          <a:xfrm>
            <a:off x="101600" y="965199"/>
            <a:ext cx="11728450" cy="555694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endPar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Thread IDs within a warp are </a:t>
            </a:r>
            <a:r>
              <a:rPr kumimoji="0" lang="en-US" sz="2400" b="0" i="0" u="none" strike="noStrike" kern="0" cap="none" spc="0" normalizeH="0" baseline="0" noProof="0" dirty="0">
                <a:ln>
                  <a:noFill/>
                </a:ln>
                <a:solidFill>
                  <a:srgbClr val="C00000"/>
                </a:solidFill>
                <a:effectLst/>
                <a:uLnTx/>
                <a:uFillTx/>
                <a:latin typeface="Calibri" panose="020F0502020204030204"/>
                <a:ea typeface="+mn-ea"/>
                <a:cs typeface="+mn-cs"/>
              </a:rPr>
              <a:t>consecutive</a:t>
            </a: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 and </a:t>
            </a:r>
            <a:r>
              <a:rPr kumimoji="0" lang="en-US" sz="2400" b="0" i="0" u="none" strike="noStrike" kern="0" cap="none" spc="0" normalizeH="0" baseline="0" noProof="0" dirty="0">
                <a:ln>
                  <a:noFill/>
                </a:ln>
                <a:solidFill>
                  <a:srgbClr val="C00000"/>
                </a:solidFill>
                <a:effectLst/>
                <a:uLnTx/>
                <a:uFillTx/>
                <a:latin typeface="Calibri" panose="020F0502020204030204"/>
                <a:ea typeface="+mn-ea"/>
                <a:cs typeface="+mn-cs"/>
              </a:rPr>
              <a:t>increasing</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Related to the 1D projection from thread index to thread ID</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Recall: in multidimensional blocks, the </a:t>
            </a:r>
            <a:r>
              <a:rPr kumimoji="0" lang="en-US" sz="1800" b="0" i="0" u="none" strike="noStrike" kern="0" cap="none" spc="0" normalizeH="0" baseline="0" noProof="0" dirty="0">
                <a:ln>
                  <a:noFill/>
                </a:ln>
                <a:solidFill>
                  <a:srgbClr val="0070C0"/>
                </a:solidFill>
                <a:effectLst/>
                <a:uLnTx/>
                <a:uFillTx/>
                <a:latin typeface="Calibri" panose="020F0502020204030204"/>
                <a:ea typeface="+mn-ea"/>
                <a:cs typeface="+mn-cs"/>
              </a:rPr>
              <a:t>x</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thread index runs fastest, then </a:t>
            </a:r>
            <a:r>
              <a:rPr kumimoji="0" lang="en-US" sz="1800" b="0" i="0" u="none" strike="noStrike" kern="0" cap="none" spc="0" normalizeH="0" baseline="0" noProof="0" dirty="0">
                <a:ln>
                  <a:noFill/>
                </a:ln>
                <a:solidFill>
                  <a:srgbClr val="0070C0"/>
                </a:solidFill>
                <a:effectLst/>
                <a:uLnTx/>
                <a:uFillTx/>
                <a:latin typeface="Calibri" panose="020F0502020204030204"/>
                <a:ea typeface="+mn-ea"/>
                <a:cs typeface="+mn-cs"/>
              </a:rPr>
              <a:t>y</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then </a:t>
            </a:r>
            <a:r>
              <a:rPr kumimoji="0" lang="en-US" sz="1800" b="0" i="0" u="none" strike="noStrike" kern="0" cap="none" spc="0" normalizeH="0" baseline="0" noProof="0" dirty="0">
                <a:ln>
                  <a:noFill/>
                </a:ln>
                <a:solidFill>
                  <a:srgbClr val="0070C0"/>
                </a:solidFill>
                <a:effectLst/>
                <a:uLnTx/>
                <a:uFillTx/>
                <a:latin typeface="Calibri" panose="020F0502020204030204"/>
                <a:ea typeface="+mn-ea"/>
                <a:cs typeface="+mn-cs"/>
              </a:rPr>
              <a:t>z</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Threads with IDs (0...31) combine into warp 0, threads (32…63) into warp 1, etc.</a:t>
            </a:r>
          </a:p>
          <a:p>
            <a:pPr marL="344487" marR="0" lvl="1" indent="0" algn="l" defTabSz="914400" rtl="0" eaLnBrk="1" fontAlgn="base" latinLnBrk="0" hangingPunct="1">
              <a:lnSpc>
                <a:spcPct val="100000"/>
              </a:lnSpc>
              <a:spcBef>
                <a:spcPct val="20000"/>
              </a:spcBef>
              <a:spcAft>
                <a:spcPct val="0"/>
              </a:spcAft>
              <a:buClr>
                <a:srgbClr val="ED7D31"/>
              </a:buClr>
              <a:buSzPct val="70000"/>
              <a:buNone/>
              <a:tabLst/>
              <a:defRPr/>
            </a:pP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Partitioning of threads into warps is always the </a:t>
            </a:r>
            <a:r>
              <a:rPr kumimoji="0" lang="en-US" sz="2400" b="0" i="0" u="none" strike="noStrike" kern="0" cap="none" spc="0" normalizeH="0" baseline="0" noProof="0" dirty="0">
                <a:ln>
                  <a:noFill/>
                </a:ln>
                <a:solidFill>
                  <a:srgbClr val="C00000"/>
                </a:solidFill>
                <a:effectLst/>
                <a:uLnTx/>
                <a:uFillTx/>
                <a:latin typeface="Calibri" panose="020F0502020204030204"/>
                <a:ea typeface="+mn-ea"/>
                <a:cs typeface="+mn-cs"/>
              </a:rPr>
              <a:t>same</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You can use this in control flow</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Warp size has always been 32 and is unlikely to change soon</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While you can rely on ordering among threads (each thread has a fixed ID, &amp; the IDs are in sequence), </a:t>
            </a:r>
            <a:r>
              <a:rPr kumimoji="0" lang="en-US" sz="2400" b="0" i="0" u="none" strike="noStrike" kern="0" cap="none" spc="0" normalizeH="0" baseline="0" noProof="0" dirty="0">
                <a:ln>
                  <a:noFill/>
                </a:ln>
                <a:solidFill>
                  <a:srgbClr val="C00000"/>
                </a:solidFill>
                <a:effectLst/>
                <a:uLnTx/>
                <a:uFillTx/>
                <a:latin typeface="Calibri" panose="020F0502020204030204"/>
                <a:ea typeface="+mn-ea"/>
                <a:cs typeface="+mn-cs"/>
              </a:rPr>
              <a:t>DO NOT </a:t>
            </a: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rely on any ordering among warps (there is no such thing)</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Warp scheduling is not under user control in CUDA</a:t>
            </a:r>
          </a:p>
        </p:txBody>
      </p:sp>
    </p:spTree>
    <p:extLst>
      <p:ext uri="{BB962C8B-B14F-4D97-AF65-F5344CB8AC3E}">
        <p14:creationId xmlns:p14="http://schemas.microsoft.com/office/powerpoint/2010/main" val="1322386737"/>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Threads are Organized &amp; Executed as Warps</a:t>
            </a:r>
          </a:p>
        </p:txBody>
      </p:sp>
      <p:sp>
        <p:nvSpPr>
          <p:cNvPr id="92" name="Slide Number Placeholder 9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337918" y="1173696"/>
            <a:ext cx="10881461" cy="5105400"/>
          </a:xfrm>
        </p:spPr>
        <p:txBody>
          <a:bodyPr>
            <a:noAutofit/>
          </a:bodyPr>
          <a:lstStyle/>
          <a:p>
            <a:r>
              <a:rPr lang="en-US" sz="2000" dirty="0"/>
              <a:t>Each thread block split into one or more warps</a:t>
            </a:r>
          </a:p>
          <a:p>
            <a:pPr lvl="2"/>
            <a:endParaRPr lang="en-US" sz="2000" dirty="0"/>
          </a:p>
          <a:p>
            <a:r>
              <a:rPr lang="en-US" sz="2000" dirty="0"/>
              <a:t>If thread block size is not multiple of warp size, unused lanes go wasted</a:t>
            </a:r>
          </a:p>
          <a:p>
            <a:pPr lvl="1"/>
            <a:r>
              <a:rPr lang="en-US" sz="1800" dirty="0"/>
              <a:t>Example: block w/ 50 threads – 64 lanes, of which last 14 lanes go wasted</a:t>
            </a:r>
          </a:p>
          <a:p>
            <a:endParaRPr lang="en-US" sz="2000" dirty="0"/>
          </a:p>
          <a:p>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r>
              <a:rPr lang="en-US" sz="2000" dirty="0"/>
              <a:t>The hardware schedules each warp independently</a:t>
            </a:r>
          </a:p>
          <a:p>
            <a:r>
              <a:rPr lang="en-US" sz="2000" dirty="0"/>
              <a:t>Warps within a thread block execute independently</a:t>
            </a:r>
          </a:p>
        </p:txBody>
      </p:sp>
      <p:grpSp>
        <p:nvGrpSpPr>
          <p:cNvPr id="4" name="Group 3"/>
          <p:cNvGrpSpPr/>
          <p:nvPr/>
        </p:nvGrpSpPr>
        <p:grpSpPr>
          <a:xfrm>
            <a:off x="2514600" y="2743200"/>
            <a:ext cx="7340906" cy="2590022"/>
            <a:chOff x="609600" y="2681299"/>
            <a:chExt cx="7950506" cy="2805101"/>
          </a:xfrm>
        </p:grpSpPr>
        <p:sp>
          <p:nvSpPr>
            <p:cNvPr id="5" name="Rounded Rectangle 4"/>
            <p:cNvSpPr/>
            <p:nvPr/>
          </p:nvSpPr>
          <p:spPr>
            <a:xfrm>
              <a:off x="5518649" y="2681299"/>
              <a:ext cx="3041457" cy="2367509"/>
            </a:xfrm>
            <a:prstGeom prst="roundRect">
              <a:avLst>
                <a:gd name="adj" fmla="val 4073"/>
              </a:avLst>
            </a:prstGeom>
            <a:solidFill>
              <a:srgbClr val="000000"/>
            </a:solidFill>
            <a:ln w="25400" cap="flat" cmpd="sng" algn="ctr">
              <a:solidFill>
                <a:srgbClr val="3366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Warp of 32 threads</a:t>
              </a:r>
            </a:p>
          </p:txBody>
        </p:sp>
        <p:sp>
          <p:nvSpPr>
            <p:cNvPr id="6" name="Rounded Rectangle 5"/>
            <p:cNvSpPr/>
            <p:nvPr/>
          </p:nvSpPr>
          <p:spPr>
            <a:xfrm>
              <a:off x="5385692" y="2827163"/>
              <a:ext cx="3041457" cy="2367509"/>
            </a:xfrm>
            <a:prstGeom prst="roundRect">
              <a:avLst>
                <a:gd name="adj" fmla="val 4073"/>
              </a:avLst>
            </a:prstGeom>
            <a:solidFill>
              <a:srgbClr val="000000"/>
            </a:solidFill>
            <a:ln w="25400" cap="flat" cmpd="sng" algn="ctr">
              <a:solidFill>
                <a:srgbClr val="FF0000"/>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Warp of 32 threads</a:t>
              </a:r>
            </a:p>
          </p:txBody>
        </p:sp>
        <p:sp>
          <p:nvSpPr>
            <p:cNvPr id="7" name="Rounded Rectangle 6"/>
            <p:cNvSpPr/>
            <p:nvPr/>
          </p:nvSpPr>
          <p:spPr>
            <a:xfrm>
              <a:off x="609600" y="2854059"/>
              <a:ext cx="3041457" cy="2440955"/>
            </a:xfrm>
            <a:prstGeom prst="roundRect">
              <a:avLst>
                <a:gd name="adj" fmla="val 4073"/>
              </a:avLst>
            </a:prstGeom>
            <a:solidFill>
              <a:schemeClr val="tx1"/>
            </a:solidFill>
            <a:ln w="25400" cap="flat" cmpd="sng" algn="ctr">
              <a:solidFill>
                <a:srgbClr val="66CC33"/>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Block of 128 threads</a:t>
              </a:r>
            </a:p>
          </p:txBody>
        </p:sp>
        <p:grpSp>
          <p:nvGrpSpPr>
            <p:cNvPr id="8" name="Group 7"/>
            <p:cNvGrpSpPr/>
            <p:nvPr/>
          </p:nvGrpSpPr>
          <p:grpSpPr>
            <a:xfrm>
              <a:off x="761032" y="2932145"/>
              <a:ext cx="2163498" cy="1778669"/>
              <a:chOff x="5476240" y="2051651"/>
              <a:chExt cx="3037258" cy="2926750"/>
            </a:xfrm>
          </p:grpSpPr>
          <p:sp>
            <p:nvSpPr>
              <p:cNvPr id="9" name="Freeform 8"/>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0"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1"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2"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sp>
          <p:nvSpPr>
            <p:cNvPr id="13" name="Rounded Rectangle 12"/>
            <p:cNvSpPr/>
            <p:nvPr/>
          </p:nvSpPr>
          <p:spPr>
            <a:xfrm>
              <a:off x="5252735" y="2973027"/>
              <a:ext cx="3041457" cy="2367509"/>
            </a:xfrm>
            <a:prstGeom prst="roundRect">
              <a:avLst>
                <a:gd name="adj" fmla="val 4073"/>
              </a:avLst>
            </a:prstGeom>
            <a:solidFill>
              <a:srgbClr val="000000"/>
            </a:solidFill>
            <a:ln w="25400" cap="flat" cmpd="sng" algn="ctr">
              <a:solidFill>
                <a:srgbClr val="FFFF00"/>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Warp of 32 threads</a:t>
              </a:r>
            </a:p>
          </p:txBody>
        </p:sp>
        <p:sp>
          <p:nvSpPr>
            <p:cNvPr id="14" name="Rounded Rectangle 13"/>
            <p:cNvSpPr/>
            <p:nvPr/>
          </p:nvSpPr>
          <p:spPr>
            <a:xfrm>
              <a:off x="5119778" y="3118891"/>
              <a:ext cx="3041457" cy="2367509"/>
            </a:xfrm>
            <a:prstGeom prst="roundRect">
              <a:avLst>
                <a:gd name="adj" fmla="val 4073"/>
              </a:avLst>
            </a:prstGeom>
            <a:solidFill>
              <a:srgbClr val="000000"/>
            </a:solidFill>
            <a:ln w="25400" cap="flat" cmpd="sng" algn="ctr">
              <a:solidFill>
                <a:srgbClr val="66CC33"/>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66CC33"/>
                  </a:solidFill>
                  <a:effectLst/>
                  <a:uLnTx/>
                  <a:uFillTx/>
                  <a:latin typeface="Corbel"/>
                  <a:ea typeface="+mn-ea"/>
                  <a:cs typeface="+mn-cs"/>
                </a:rPr>
                <a:t>Warp of 32 threads</a:t>
              </a:r>
            </a:p>
          </p:txBody>
        </p:sp>
        <p:grpSp>
          <p:nvGrpSpPr>
            <p:cNvPr id="15" name="Group 14"/>
            <p:cNvGrpSpPr/>
            <p:nvPr/>
          </p:nvGrpSpPr>
          <p:grpSpPr>
            <a:xfrm>
              <a:off x="1057341" y="2988095"/>
              <a:ext cx="2163498" cy="1778669"/>
              <a:chOff x="5476240" y="2051651"/>
              <a:chExt cx="3037258" cy="2926750"/>
            </a:xfrm>
          </p:grpSpPr>
          <p:sp>
            <p:nvSpPr>
              <p:cNvPr id="16" name="Freeform 1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20" name="Group 19"/>
            <p:cNvGrpSpPr/>
            <p:nvPr/>
          </p:nvGrpSpPr>
          <p:grpSpPr>
            <a:xfrm>
              <a:off x="894297" y="3012246"/>
              <a:ext cx="2163498" cy="1778669"/>
              <a:chOff x="5476240" y="2051651"/>
              <a:chExt cx="3037258" cy="2926750"/>
            </a:xfrm>
          </p:grpSpPr>
          <p:sp>
            <p:nvSpPr>
              <p:cNvPr id="21" name="Freeform 2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2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2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2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25" name="Group 24"/>
            <p:cNvGrpSpPr/>
            <p:nvPr/>
          </p:nvGrpSpPr>
          <p:grpSpPr>
            <a:xfrm>
              <a:off x="1183019" y="2966972"/>
              <a:ext cx="2163498" cy="1778669"/>
              <a:chOff x="5476240" y="2051651"/>
              <a:chExt cx="3037258" cy="2926750"/>
            </a:xfrm>
          </p:grpSpPr>
          <p:sp>
            <p:nvSpPr>
              <p:cNvPr id="26" name="Freeform 2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2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2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2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30" name="Group 29"/>
            <p:cNvGrpSpPr/>
            <p:nvPr/>
          </p:nvGrpSpPr>
          <p:grpSpPr>
            <a:xfrm>
              <a:off x="913432" y="3084545"/>
              <a:ext cx="2163498" cy="1778669"/>
              <a:chOff x="5476240" y="2051651"/>
              <a:chExt cx="3037258" cy="2926750"/>
            </a:xfrm>
          </p:grpSpPr>
          <p:sp>
            <p:nvSpPr>
              <p:cNvPr id="31" name="Freeform 3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3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3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3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35" name="Group 34"/>
            <p:cNvGrpSpPr/>
            <p:nvPr/>
          </p:nvGrpSpPr>
          <p:grpSpPr>
            <a:xfrm>
              <a:off x="1065832" y="2954286"/>
              <a:ext cx="2163498" cy="1778669"/>
              <a:chOff x="5476240" y="2051651"/>
              <a:chExt cx="3037258" cy="2926750"/>
            </a:xfrm>
          </p:grpSpPr>
          <p:sp>
            <p:nvSpPr>
              <p:cNvPr id="36" name="Freeform 3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3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3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3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40" name="Group 39"/>
            <p:cNvGrpSpPr/>
            <p:nvPr/>
          </p:nvGrpSpPr>
          <p:grpSpPr>
            <a:xfrm>
              <a:off x="723666" y="3012246"/>
              <a:ext cx="2163498" cy="1778669"/>
              <a:chOff x="5476240" y="2051651"/>
              <a:chExt cx="3037258" cy="2926750"/>
            </a:xfrm>
          </p:grpSpPr>
          <p:sp>
            <p:nvSpPr>
              <p:cNvPr id="41" name="Freeform 4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4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4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4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45" name="Group 44"/>
            <p:cNvGrpSpPr/>
            <p:nvPr/>
          </p:nvGrpSpPr>
          <p:grpSpPr>
            <a:xfrm>
              <a:off x="924076" y="2932145"/>
              <a:ext cx="2163498" cy="1778669"/>
              <a:chOff x="5476240" y="2051651"/>
              <a:chExt cx="3037258" cy="2926750"/>
            </a:xfrm>
          </p:grpSpPr>
          <p:sp>
            <p:nvSpPr>
              <p:cNvPr id="46" name="Freeform 4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4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4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4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50" name="Group 49"/>
            <p:cNvGrpSpPr/>
            <p:nvPr/>
          </p:nvGrpSpPr>
          <p:grpSpPr>
            <a:xfrm>
              <a:off x="5395714" y="3246623"/>
              <a:ext cx="2163498" cy="1778669"/>
              <a:chOff x="5476240" y="2051651"/>
              <a:chExt cx="3037258" cy="2926750"/>
            </a:xfrm>
          </p:grpSpPr>
          <p:sp>
            <p:nvSpPr>
              <p:cNvPr id="51" name="Freeform 5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5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5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5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55" name="Group 54"/>
            <p:cNvGrpSpPr/>
            <p:nvPr/>
          </p:nvGrpSpPr>
          <p:grpSpPr>
            <a:xfrm>
              <a:off x="1046697" y="3164646"/>
              <a:ext cx="2163498" cy="1778669"/>
              <a:chOff x="5476240" y="2051651"/>
              <a:chExt cx="3037258" cy="2926750"/>
            </a:xfrm>
          </p:grpSpPr>
          <p:sp>
            <p:nvSpPr>
              <p:cNvPr id="56" name="Freeform 5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5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5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5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60" name="Group 59"/>
            <p:cNvGrpSpPr/>
            <p:nvPr/>
          </p:nvGrpSpPr>
          <p:grpSpPr>
            <a:xfrm>
              <a:off x="5523038" y="3246623"/>
              <a:ext cx="2163498" cy="1778669"/>
              <a:chOff x="5476240" y="2051651"/>
              <a:chExt cx="3037258" cy="2926750"/>
            </a:xfrm>
          </p:grpSpPr>
          <p:sp>
            <p:nvSpPr>
              <p:cNvPr id="61" name="Freeform 6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6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6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6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65" name="Group 64"/>
            <p:cNvGrpSpPr/>
            <p:nvPr/>
          </p:nvGrpSpPr>
          <p:grpSpPr>
            <a:xfrm>
              <a:off x="5777686" y="3246623"/>
              <a:ext cx="2163498" cy="1778669"/>
              <a:chOff x="5476240" y="2051651"/>
              <a:chExt cx="3037258" cy="2926750"/>
            </a:xfrm>
          </p:grpSpPr>
          <p:sp>
            <p:nvSpPr>
              <p:cNvPr id="66" name="Freeform 6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6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6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6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70" name="Group 69"/>
            <p:cNvGrpSpPr/>
            <p:nvPr/>
          </p:nvGrpSpPr>
          <p:grpSpPr>
            <a:xfrm>
              <a:off x="5268934" y="3246623"/>
              <a:ext cx="2163498" cy="1778669"/>
              <a:chOff x="5476240" y="2051651"/>
              <a:chExt cx="3037258" cy="2926750"/>
            </a:xfrm>
          </p:grpSpPr>
          <p:sp>
            <p:nvSpPr>
              <p:cNvPr id="71" name="Freeform 7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7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7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7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75" name="Group 74"/>
            <p:cNvGrpSpPr/>
            <p:nvPr/>
          </p:nvGrpSpPr>
          <p:grpSpPr>
            <a:xfrm>
              <a:off x="5650362" y="3246623"/>
              <a:ext cx="2163498" cy="1778669"/>
              <a:chOff x="5476240" y="2051651"/>
              <a:chExt cx="3037258" cy="2926750"/>
            </a:xfrm>
          </p:grpSpPr>
          <p:sp>
            <p:nvSpPr>
              <p:cNvPr id="76" name="Freeform 7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7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7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7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80" name="Group 79"/>
            <p:cNvGrpSpPr/>
            <p:nvPr/>
          </p:nvGrpSpPr>
          <p:grpSpPr>
            <a:xfrm>
              <a:off x="5905010" y="3246623"/>
              <a:ext cx="2163498" cy="1778669"/>
              <a:chOff x="5476240" y="2051651"/>
              <a:chExt cx="3037258" cy="2926750"/>
            </a:xfrm>
          </p:grpSpPr>
          <p:sp>
            <p:nvSpPr>
              <p:cNvPr id="81" name="Freeform 8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8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8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85" name="Group 84"/>
            <p:cNvGrpSpPr/>
            <p:nvPr/>
          </p:nvGrpSpPr>
          <p:grpSpPr>
            <a:xfrm>
              <a:off x="6032335" y="3246623"/>
              <a:ext cx="2163498" cy="1778669"/>
              <a:chOff x="5476240" y="2051651"/>
              <a:chExt cx="3037258" cy="2926750"/>
            </a:xfrm>
          </p:grpSpPr>
          <p:sp>
            <p:nvSpPr>
              <p:cNvPr id="86" name="Freeform 8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8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8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sp>
          <p:nvSpPr>
            <p:cNvPr id="90" name="Right Arrow 89"/>
            <p:cNvSpPr/>
            <p:nvPr/>
          </p:nvSpPr>
          <p:spPr>
            <a:xfrm>
              <a:off x="3768646" y="3812012"/>
              <a:ext cx="1210025" cy="599201"/>
            </a:xfrm>
            <a:prstGeom prst="rightArrow">
              <a:avLst/>
            </a:prstGeom>
            <a:solidFill>
              <a:srgbClr val="66CC33"/>
            </a:solidFill>
            <a:ln w="9525" cap="flat" cmpd="sng" algn="ctr">
              <a:solidFill>
                <a:srgbClr val="66CC33"/>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Corbel"/>
                <a:ea typeface="+mn-ea"/>
                <a:cs typeface="+mn-cs"/>
              </a:endParaRPr>
            </a:p>
          </p:txBody>
        </p:sp>
      </p:grpSp>
      <p:sp>
        <p:nvSpPr>
          <p:cNvPr id="91" name="Rectangle 90"/>
          <p:cNvSpPr/>
          <p:nvPr/>
        </p:nvSpPr>
        <p:spPr>
          <a:xfrm>
            <a:off x="311150" y="6629400"/>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214521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F19105B-97E5-4807-A829-CDDE72D9C23C}"/>
              </a:ext>
            </a:extLst>
          </p:cNvPr>
          <p:cNvSpPr>
            <a:spLocks noGrp="1"/>
          </p:cNvSpPr>
          <p:nvPr>
            <p:ph type="title"/>
          </p:nvPr>
        </p:nvSpPr>
        <p:spPr/>
        <p:txBody>
          <a:bodyPr>
            <a:normAutofit fontScale="90000"/>
          </a:bodyPr>
          <a:lstStyle/>
          <a:p>
            <a:r>
              <a:rPr lang="en-US" dirty="0"/>
              <a:t>The nitty-gritty: hardware resources dictate what a capability can do</a:t>
            </a:r>
          </a:p>
        </p:txBody>
      </p:sp>
      <p:sp>
        <p:nvSpPr>
          <p:cNvPr id="3" name="Slide Number Placeholder 2">
            <a:extLst>
              <a:ext uri="{FF2B5EF4-FFF2-40B4-BE49-F238E27FC236}">
                <a16:creationId xmlns:a16="http://schemas.microsoft.com/office/drawing/2014/main" id="{BDCC37AF-16C6-4AA7-9D7D-F8B18F6B3A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054C3640-3394-4B5B-86A4-47C608E2E7C5}"/>
                  </a:ext>
                </a:extLst>
              </p:cNvPr>
              <p:cNvSpPr>
                <a:spLocks noGrp="1"/>
              </p:cNvSpPr>
              <p:nvPr>
                <p:ph type="body" sz="quarter" idx="13"/>
              </p:nvPr>
            </p:nvSpPr>
            <p:spPr/>
            <p:txBody>
              <a:bodyPr/>
              <a:lstStyle/>
              <a:p>
                <a:r>
                  <a:rPr lang="en-US" dirty="0"/>
                  <a:t>[</a:t>
                </a:r>
                <a:r>
                  <a:rPr lang="en-US" dirty="0">
                    <a:hlinkClick r:id="rId2"/>
                  </a:rPr>
                  <a:t>NVIDIA</a:t>
                </a:r>
                <a:r>
                  <a:rPr lang="en-US" dirty="0"/>
                  <a:t>]</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054C3640-3394-4B5B-86A4-47C608E2E7C5}"/>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7860CFF-5EE4-6053-47A7-2D25006833DF}"/>
              </a:ext>
            </a:extLst>
          </p:cNvPr>
          <p:cNvGrpSpPr/>
          <p:nvPr/>
        </p:nvGrpSpPr>
        <p:grpSpPr>
          <a:xfrm>
            <a:off x="1798966" y="823393"/>
            <a:ext cx="8594067" cy="5886587"/>
            <a:chOff x="1798966" y="823393"/>
            <a:chExt cx="8594067" cy="5886587"/>
          </a:xfrm>
        </p:grpSpPr>
        <p:pic>
          <p:nvPicPr>
            <p:cNvPr id="5" name="Picture 4">
              <a:extLst>
                <a:ext uri="{FF2B5EF4-FFF2-40B4-BE49-F238E27FC236}">
                  <a16:creationId xmlns:a16="http://schemas.microsoft.com/office/drawing/2014/main" id="{20A750CD-4210-4256-9937-70783BFA3587}"/>
                </a:ext>
              </a:extLst>
            </p:cNvPr>
            <p:cNvPicPr>
              <a:picLocks noChangeAspect="1"/>
            </p:cNvPicPr>
            <p:nvPr/>
          </p:nvPicPr>
          <p:blipFill>
            <a:blip r:embed="rId4"/>
            <a:stretch>
              <a:fillRect/>
            </a:stretch>
          </p:blipFill>
          <p:spPr>
            <a:xfrm>
              <a:off x="1798966" y="823393"/>
              <a:ext cx="8594067" cy="5886587"/>
            </a:xfrm>
            <a:prstGeom prst="rect">
              <a:avLst/>
            </a:prstGeom>
          </p:spPr>
        </p:pic>
        <p:sp>
          <p:nvSpPr>
            <p:cNvPr id="2" name="Rectangle 1">
              <a:extLst>
                <a:ext uri="{FF2B5EF4-FFF2-40B4-BE49-F238E27FC236}">
                  <a16:creationId xmlns:a16="http://schemas.microsoft.com/office/drawing/2014/main" id="{9721D194-5722-528A-67DB-9E0BF5162FB3}"/>
                </a:ext>
              </a:extLst>
            </p:cNvPr>
            <p:cNvSpPr/>
            <p:nvPr/>
          </p:nvSpPr>
          <p:spPr>
            <a:xfrm>
              <a:off x="1928915" y="3811112"/>
              <a:ext cx="373769" cy="269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Rectangle 5">
            <a:extLst>
              <a:ext uri="{FF2B5EF4-FFF2-40B4-BE49-F238E27FC236}">
                <a16:creationId xmlns:a16="http://schemas.microsoft.com/office/drawing/2014/main" id="{4FB8E9EA-C540-54FA-6F55-B26EE977F740}"/>
              </a:ext>
            </a:extLst>
          </p:cNvPr>
          <p:cNvSpPr/>
          <p:nvPr/>
        </p:nvSpPr>
        <p:spPr>
          <a:xfrm>
            <a:off x="1308193" y="3811112"/>
            <a:ext cx="9671281" cy="2816619"/>
          </a:xfrm>
          <a:prstGeom prst="rect">
            <a:avLst/>
          </a:prstGeom>
          <a:solidFill>
            <a:schemeClr val="bg1">
              <a:lumMod val="8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071EEC9F-D796-8AE0-38DF-76B7318D92D1}"/>
              </a:ext>
            </a:extLst>
          </p:cNvPr>
          <p:cNvSpPr/>
          <p:nvPr/>
        </p:nvSpPr>
        <p:spPr>
          <a:xfrm>
            <a:off x="1623317" y="2311685"/>
            <a:ext cx="8945366" cy="149942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7759666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r>
              <a:rPr lang="en-US" dirty="0"/>
              <a:t>SM Warp Scheduling, more details</a:t>
            </a:r>
          </a:p>
        </p:txBody>
      </p:sp>
      <p:sp>
        <p:nvSpPr>
          <p:cNvPr id="187395" name="Rectangle 3"/>
          <p:cNvSpPr>
            <a:spLocks noGrp="1" noChangeArrowheads="1"/>
          </p:cNvSpPr>
          <p:nvPr>
            <p:ph sz="half" idx="2"/>
          </p:nvPr>
        </p:nvSpPr>
        <p:spPr>
          <a:xfrm>
            <a:off x="4428796" y="1789554"/>
            <a:ext cx="7556511" cy="4528831"/>
          </a:xfrm>
        </p:spPr>
        <p:txBody>
          <a:bodyPr/>
          <a:lstStyle/>
          <a:p>
            <a:pPr marL="457200" indent="-457200">
              <a:spcBef>
                <a:spcPct val="10000"/>
              </a:spcBef>
            </a:pPr>
            <a:endParaRPr lang="en-US" sz="1800" dirty="0"/>
          </a:p>
          <a:p>
            <a:pPr marL="457200" indent="-457200">
              <a:spcBef>
                <a:spcPct val="10000"/>
              </a:spcBef>
            </a:pPr>
            <a:endParaRPr lang="en-US" sz="1800" dirty="0"/>
          </a:p>
          <a:p>
            <a:pPr marL="457200" indent="-457200">
              <a:spcBef>
                <a:spcPct val="10000"/>
              </a:spcBef>
            </a:pPr>
            <a:endParaRPr lang="en-US" sz="1800" dirty="0"/>
          </a:p>
          <a:p>
            <a:pPr marL="457200" indent="-457200">
              <a:spcBef>
                <a:spcPct val="10000"/>
              </a:spcBef>
            </a:pPr>
            <a:r>
              <a:rPr lang="en-US" sz="2000" dirty="0"/>
              <a:t>SM hardware implements almost zero-overhead warp scheduling</a:t>
            </a:r>
          </a:p>
          <a:p>
            <a:pPr marL="571500" lvl="1">
              <a:spcBef>
                <a:spcPct val="10000"/>
              </a:spcBef>
            </a:pPr>
            <a:endParaRPr lang="en-US" dirty="0"/>
          </a:p>
          <a:p>
            <a:pPr marL="571500" lvl="1">
              <a:spcBef>
                <a:spcPct val="10000"/>
              </a:spcBef>
            </a:pPr>
            <a:r>
              <a:rPr lang="en-US" sz="1800" dirty="0"/>
              <a:t>A warp whose next instruction has its operands ready for use is eligible for execution</a:t>
            </a:r>
          </a:p>
          <a:p>
            <a:pPr marL="571500" lvl="1">
              <a:spcBef>
                <a:spcPct val="10000"/>
              </a:spcBef>
            </a:pPr>
            <a:endParaRPr lang="en-US" sz="1800" dirty="0"/>
          </a:p>
          <a:p>
            <a:pPr marL="571500" lvl="1">
              <a:spcBef>
                <a:spcPct val="10000"/>
              </a:spcBef>
            </a:pPr>
            <a:r>
              <a:rPr lang="en-US" sz="1800" dirty="0"/>
              <a:t>Eligible warps are selected for execution on a prioritized scheduling policy</a:t>
            </a:r>
          </a:p>
          <a:p>
            <a:pPr marL="571500" lvl="1">
              <a:spcBef>
                <a:spcPct val="10000"/>
              </a:spcBef>
            </a:pPr>
            <a:endParaRPr lang="en-US" sz="1800" dirty="0"/>
          </a:p>
          <a:p>
            <a:pPr marL="571500" lvl="1">
              <a:spcBef>
                <a:spcPct val="10000"/>
              </a:spcBef>
            </a:pPr>
            <a:r>
              <a:rPr lang="en-US" sz="1800" dirty="0"/>
              <a:t>All threads in a warp execute same* instruction</a:t>
            </a:r>
          </a:p>
          <a:p>
            <a:pPr marL="457200" indent="-457200">
              <a:spcBef>
                <a:spcPct val="10000"/>
              </a:spcBef>
            </a:pPr>
            <a:endParaRPr lang="en-US"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C55B35-C61C-44BE-B148-85AD522827A1}"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alt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3" name="Group 2"/>
          <p:cNvGrpSpPr/>
          <p:nvPr/>
        </p:nvGrpSpPr>
        <p:grpSpPr>
          <a:xfrm>
            <a:off x="826758" y="1058864"/>
            <a:ext cx="3284538" cy="5537199"/>
            <a:chOff x="1828800" y="1039814"/>
            <a:chExt cx="3284538" cy="5537199"/>
          </a:xfrm>
        </p:grpSpPr>
        <p:pic>
          <p:nvPicPr>
            <p:cNvPr id="187396" name="Picture 4" descr="040912woolwarp"/>
            <p:cNvPicPr>
              <a:picLocks noChangeAspect="1" noChangeArrowheads="1"/>
            </p:cNvPicPr>
            <p:nvPr/>
          </p:nvPicPr>
          <p:blipFill>
            <a:blip r:embed="rId3" cstate="print"/>
            <a:srcRect l="9767" r="5066" b="26534"/>
            <a:stretch>
              <a:fillRect/>
            </a:stretch>
          </p:blipFill>
          <p:spPr bwMode="auto">
            <a:xfrm>
              <a:off x="2536826" y="1039814"/>
              <a:ext cx="2479675" cy="1347787"/>
            </a:xfrm>
            <a:prstGeom prst="rect">
              <a:avLst/>
            </a:prstGeom>
            <a:noFill/>
          </p:spPr>
        </p:pic>
        <p:grpSp>
          <p:nvGrpSpPr>
            <p:cNvPr id="187397" name="Group 5"/>
            <p:cNvGrpSpPr>
              <a:grpSpLocks/>
            </p:cNvGrpSpPr>
            <p:nvPr/>
          </p:nvGrpSpPr>
          <p:grpSpPr bwMode="auto">
            <a:xfrm>
              <a:off x="2438400" y="3579813"/>
              <a:ext cx="2674938" cy="508000"/>
              <a:chOff x="399" y="2392"/>
              <a:chExt cx="1685" cy="320"/>
            </a:xfrm>
          </p:grpSpPr>
          <p:grpSp>
            <p:nvGrpSpPr>
              <p:cNvPr id="187398" name="Group 6"/>
              <p:cNvGrpSpPr>
                <a:grpSpLocks/>
              </p:cNvGrpSpPr>
              <p:nvPr/>
            </p:nvGrpSpPr>
            <p:grpSpPr bwMode="auto">
              <a:xfrm>
                <a:off x="478" y="2392"/>
                <a:ext cx="1528" cy="320"/>
                <a:chOff x="584" y="2392"/>
                <a:chExt cx="1528" cy="320"/>
              </a:xfrm>
            </p:grpSpPr>
            <p:sp>
              <p:nvSpPr>
                <p:cNvPr id="187399" name="Line 7"/>
                <p:cNvSpPr>
                  <a:spLocks noChangeShapeType="1"/>
                </p:cNvSpPr>
                <p:nvPr/>
              </p:nvSpPr>
              <p:spPr bwMode="auto">
                <a:xfrm>
                  <a:off x="584"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00" name="Line 8"/>
                <p:cNvSpPr>
                  <a:spLocks noChangeShapeType="1"/>
                </p:cNvSpPr>
                <p:nvPr/>
              </p:nvSpPr>
              <p:spPr bwMode="auto">
                <a:xfrm>
                  <a:off x="685"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01" name="Line 9"/>
                <p:cNvSpPr>
                  <a:spLocks noChangeShapeType="1"/>
                </p:cNvSpPr>
                <p:nvPr/>
              </p:nvSpPr>
              <p:spPr bwMode="auto">
                <a:xfrm>
                  <a:off x="787"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02" name="Line 10"/>
                <p:cNvSpPr>
                  <a:spLocks noChangeShapeType="1"/>
                </p:cNvSpPr>
                <p:nvPr/>
              </p:nvSpPr>
              <p:spPr bwMode="auto">
                <a:xfrm>
                  <a:off x="889"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03" name="Line 11"/>
                <p:cNvSpPr>
                  <a:spLocks noChangeShapeType="1"/>
                </p:cNvSpPr>
                <p:nvPr/>
              </p:nvSpPr>
              <p:spPr bwMode="auto">
                <a:xfrm>
                  <a:off x="991"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04" name="Line 12"/>
                <p:cNvSpPr>
                  <a:spLocks noChangeShapeType="1"/>
                </p:cNvSpPr>
                <p:nvPr/>
              </p:nvSpPr>
              <p:spPr bwMode="auto">
                <a:xfrm>
                  <a:off x="1093"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05" name="Line 13"/>
                <p:cNvSpPr>
                  <a:spLocks noChangeShapeType="1"/>
                </p:cNvSpPr>
                <p:nvPr/>
              </p:nvSpPr>
              <p:spPr bwMode="auto">
                <a:xfrm>
                  <a:off x="1195"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06" name="Line 14"/>
                <p:cNvSpPr>
                  <a:spLocks noChangeShapeType="1"/>
                </p:cNvSpPr>
                <p:nvPr/>
              </p:nvSpPr>
              <p:spPr bwMode="auto">
                <a:xfrm>
                  <a:off x="1297"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07" name="Line 15"/>
                <p:cNvSpPr>
                  <a:spLocks noChangeShapeType="1"/>
                </p:cNvSpPr>
                <p:nvPr/>
              </p:nvSpPr>
              <p:spPr bwMode="auto">
                <a:xfrm>
                  <a:off x="1398"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08" name="Line 16"/>
                <p:cNvSpPr>
                  <a:spLocks noChangeShapeType="1"/>
                </p:cNvSpPr>
                <p:nvPr/>
              </p:nvSpPr>
              <p:spPr bwMode="auto">
                <a:xfrm>
                  <a:off x="1500"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09" name="Line 17"/>
                <p:cNvSpPr>
                  <a:spLocks noChangeShapeType="1"/>
                </p:cNvSpPr>
                <p:nvPr/>
              </p:nvSpPr>
              <p:spPr bwMode="auto">
                <a:xfrm>
                  <a:off x="1602"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10" name="Line 18"/>
                <p:cNvSpPr>
                  <a:spLocks noChangeShapeType="1"/>
                </p:cNvSpPr>
                <p:nvPr/>
              </p:nvSpPr>
              <p:spPr bwMode="auto">
                <a:xfrm>
                  <a:off x="1704"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11" name="Line 19"/>
                <p:cNvSpPr>
                  <a:spLocks noChangeShapeType="1"/>
                </p:cNvSpPr>
                <p:nvPr/>
              </p:nvSpPr>
              <p:spPr bwMode="auto">
                <a:xfrm>
                  <a:off x="1806"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12" name="Line 20"/>
                <p:cNvSpPr>
                  <a:spLocks noChangeShapeType="1"/>
                </p:cNvSpPr>
                <p:nvPr/>
              </p:nvSpPr>
              <p:spPr bwMode="auto">
                <a:xfrm>
                  <a:off x="1908"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13" name="Line 21"/>
                <p:cNvSpPr>
                  <a:spLocks noChangeShapeType="1"/>
                </p:cNvSpPr>
                <p:nvPr/>
              </p:nvSpPr>
              <p:spPr bwMode="auto">
                <a:xfrm>
                  <a:off x="2010"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14" name="Line 22"/>
                <p:cNvSpPr>
                  <a:spLocks noChangeShapeType="1"/>
                </p:cNvSpPr>
                <p:nvPr/>
              </p:nvSpPr>
              <p:spPr bwMode="auto">
                <a:xfrm>
                  <a:off x="2112"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
            <p:nvSpPr>
              <p:cNvPr id="187415" name="Rectangle 23"/>
              <p:cNvSpPr>
                <a:spLocks noChangeArrowheads="1"/>
              </p:cNvSpPr>
              <p:nvPr/>
            </p:nvSpPr>
            <p:spPr bwMode="auto">
              <a:xfrm>
                <a:off x="399" y="2440"/>
                <a:ext cx="1685" cy="179"/>
              </a:xfrm>
              <a:prstGeom prst="rect">
                <a:avLst/>
              </a:prstGeom>
              <a:solidFill>
                <a:srgbClr val="008000"/>
              </a:solidFill>
              <a:ln w="1905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itchFamily="34" charset="0"/>
                    <a:ea typeface="+mn-ea"/>
                    <a:cs typeface="+mn-cs"/>
                  </a:rPr>
                  <a:t>warp 9 instruction 11</a:t>
                </a:r>
              </a:p>
            </p:txBody>
          </p:sp>
        </p:grpSp>
        <p:sp>
          <p:nvSpPr>
            <p:cNvPr id="187416" name="Line 24"/>
            <p:cNvSpPr>
              <a:spLocks noChangeShapeType="1"/>
            </p:cNvSpPr>
            <p:nvPr/>
          </p:nvSpPr>
          <p:spPr bwMode="auto">
            <a:xfrm>
              <a:off x="2149475" y="3605213"/>
              <a:ext cx="0" cy="2921000"/>
            </a:xfrm>
            <a:prstGeom prst="line">
              <a:avLst/>
            </a:prstGeom>
            <a:noFill/>
            <a:ln w="38100">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17" name="Rectangle 25"/>
            <p:cNvSpPr>
              <a:spLocks noChangeArrowheads="1"/>
            </p:cNvSpPr>
            <p:nvPr/>
          </p:nvSpPr>
          <p:spPr bwMode="auto">
            <a:xfrm>
              <a:off x="2438400" y="2584451"/>
              <a:ext cx="2674938" cy="576263"/>
            </a:xfrm>
            <a:prstGeom prst="rect">
              <a:avLst/>
            </a:prstGeom>
            <a:solidFill>
              <a:srgbClr val="99FF99"/>
            </a:solidFill>
            <a:ln w="3810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FF"/>
                  </a:solidFill>
                  <a:effectLst/>
                  <a:uLnTx/>
                  <a:uFillTx/>
                  <a:latin typeface="Arial" pitchFamily="34" charset="0"/>
                  <a:ea typeface="+mn-ea"/>
                  <a:cs typeface="+mn-cs"/>
                </a:rPr>
                <a:t>SM multithreaded</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FF"/>
                  </a:solidFill>
                  <a:effectLst/>
                  <a:uLnTx/>
                  <a:uFillTx/>
                  <a:latin typeface="Arial" pitchFamily="34" charset="0"/>
                  <a:ea typeface="+mn-ea"/>
                  <a:cs typeface="+mn-cs"/>
                </a:rPr>
                <a:t>Warp scheduler</a:t>
              </a:r>
            </a:p>
          </p:txBody>
        </p:sp>
        <p:grpSp>
          <p:nvGrpSpPr>
            <p:cNvPr id="187418" name="Group 26"/>
            <p:cNvGrpSpPr>
              <a:grpSpLocks/>
            </p:cNvGrpSpPr>
            <p:nvPr/>
          </p:nvGrpSpPr>
          <p:grpSpPr bwMode="auto">
            <a:xfrm>
              <a:off x="2438400" y="4159250"/>
              <a:ext cx="2674938" cy="508000"/>
              <a:chOff x="399" y="2720"/>
              <a:chExt cx="1685" cy="320"/>
            </a:xfrm>
          </p:grpSpPr>
          <p:grpSp>
            <p:nvGrpSpPr>
              <p:cNvPr id="187419" name="Group 27"/>
              <p:cNvGrpSpPr>
                <a:grpSpLocks/>
              </p:cNvGrpSpPr>
              <p:nvPr/>
            </p:nvGrpSpPr>
            <p:grpSpPr bwMode="auto">
              <a:xfrm>
                <a:off x="478" y="2720"/>
                <a:ext cx="1528" cy="320"/>
                <a:chOff x="584" y="2392"/>
                <a:chExt cx="1528" cy="320"/>
              </a:xfrm>
            </p:grpSpPr>
            <p:sp>
              <p:nvSpPr>
                <p:cNvPr id="187420" name="Line 28"/>
                <p:cNvSpPr>
                  <a:spLocks noChangeShapeType="1"/>
                </p:cNvSpPr>
                <p:nvPr/>
              </p:nvSpPr>
              <p:spPr bwMode="auto">
                <a:xfrm>
                  <a:off x="584"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21" name="Line 29"/>
                <p:cNvSpPr>
                  <a:spLocks noChangeShapeType="1"/>
                </p:cNvSpPr>
                <p:nvPr/>
              </p:nvSpPr>
              <p:spPr bwMode="auto">
                <a:xfrm>
                  <a:off x="685"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22" name="Line 30"/>
                <p:cNvSpPr>
                  <a:spLocks noChangeShapeType="1"/>
                </p:cNvSpPr>
                <p:nvPr/>
              </p:nvSpPr>
              <p:spPr bwMode="auto">
                <a:xfrm>
                  <a:off x="787"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23" name="Line 31"/>
                <p:cNvSpPr>
                  <a:spLocks noChangeShapeType="1"/>
                </p:cNvSpPr>
                <p:nvPr/>
              </p:nvSpPr>
              <p:spPr bwMode="auto">
                <a:xfrm>
                  <a:off x="889"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24" name="Line 32"/>
                <p:cNvSpPr>
                  <a:spLocks noChangeShapeType="1"/>
                </p:cNvSpPr>
                <p:nvPr/>
              </p:nvSpPr>
              <p:spPr bwMode="auto">
                <a:xfrm>
                  <a:off x="991"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25" name="Line 33"/>
                <p:cNvSpPr>
                  <a:spLocks noChangeShapeType="1"/>
                </p:cNvSpPr>
                <p:nvPr/>
              </p:nvSpPr>
              <p:spPr bwMode="auto">
                <a:xfrm>
                  <a:off x="1093"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26" name="Line 34"/>
                <p:cNvSpPr>
                  <a:spLocks noChangeShapeType="1"/>
                </p:cNvSpPr>
                <p:nvPr/>
              </p:nvSpPr>
              <p:spPr bwMode="auto">
                <a:xfrm>
                  <a:off x="1195"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27" name="Line 35"/>
                <p:cNvSpPr>
                  <a:spLocks noChangeShapeType="1"/>
                </p:cNvSpPr>
                <p:nvPr/>
              </p:nvSpPr>
              <p:spPr bwMode="auto">
                <a:xfrm>
                  <a:off x="1297"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28" name="Line 36"/>
                <p:cNvSpPr>
                  <a:spLocks noChangeShapeType="1"/>
                </p:cNvSpPr>
                <p:nvPr/>
              </p:nvSpPr>
              <p:spPr bwMode="auto">
                <a:xfrm>
                  <a:off x="1398"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29" name="Line 37"/>
                <p:cNvSpPr>
                  <a:spLocks noChangeShapeType="1"/>
                </p:cNvSpPr>
                <p:nvPr/>
              </p:nvSpPr>
              <p:spPr bwMode="auto">
                <a:xfrm>
                  <a:off x="1500"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30" name="Line 38"/>
                <p:cNvSpPr>
                  <a:spLocks noChangeShapeType="1"/>
                </p:cNvSpPr>
                <p:nvPr/>
              </p:nvSpPr>
              <p:spPr bwMode="auto">
                <a:xfrm>
                  <a:off x="1602"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31" name="Line 39"/>
                <p:cNvSpPr>
                  <a:spLocks noChangeShapeType="1"/>
                </p:cNvSpPr>
                <p:nvPr/>
              </p:nvSpPr>
              <p:spPr bwMode="auto">
                <a:xfrm>
                  <a:off x="1704"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32" name="Line 40"/>
                <p:cNvSpPr>
                  <a:spLocks noChangeShapeType="1"/>
                </p:cNvSpPr>
                <p:nvPr/>
              </p:nvSpPr>
              <p:spPr bwMode="auto">
                <a:xfrm>
                  <a:off x="1806"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33" name="Line 41"/>
                <p:cNvSpPr>
                  <a:spLocks noChangeShapeType="1"/>
                </p:cNvSpPr>
                <p:nvPr/>
              </p:nvSpPr>
              <p:spPr bwMode="auto">
                <a:xfrm>
                  <a:off x="1908"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34" name="Line 42"/>
                <p:cNvSpPr>
                  <a:spLocks noChangeShapeType="1"/>
                </p:cNvSpPr>
                <p:nvPr/>
              </p:nvSpPr>
              <p:spPr bwMode="auto">
                <a:xfrm>
                  <a:off x="2010"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35" name="Line 43"/>
                <p:cNvSpPr>
                  <a:spLocks noChangeShapeType="1"/>
                </p:cNvSpPr>
                <p:nvPr/>
              </p:nvSpPr>
              <p:spPr bwMode="auto">
                <a:xfrm>
                  <a:off x="2112"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
            <p:nvSpPr>
              <p:cNvPr id="187436" name="Rectangle 44"/>
              <p:cNvSpPr>
                <a:spLocks noChangeArrowheads="1"/>
              </p:cNvSpPr>
              <p:nvPr/>
            </p:nvSpPr>
            <p:spPr bwMode="auto">
              <a:xfrm>
                <a:off x="399" y="2761"/>
                <a:ext cx="1685" cy="179"/>
              </a:xfrm>
              <a:prstGeom prst="rect">
                <a:avLst/>
              </a:prstGeom>
              <a:solidFill>
                <a:srgbClr val="0066FF"/>
              </a:solidFill>
              <a:ln w="1905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itchFamily="34" charset="0"/>
                    <a:ea typeface="+mn-ea"/>
                    <a:cs typeface="+mn-cs"/>
                  </a:rPr>
                  <a:t>warp 1 instruction 42</a:t>
                </a:r>
              </a:p>
            </p:txBody>
          </p:sp>
        </p:grpSp>
        <p:grpSp>
          <p:nvGrpSpPr>
            <p:cNvPr id="187437" name="Group 45"/>
            <p:cNvGrpSpPr>
              <a:grpSpLocks/>
            </p:cNvGrpSpPr>
            <p:nvPr/>
          </p:nvGrpSpPr>
          <p:grpSpPr bwMode="auto">
            <a:xfrm>
              <a:off x="2438400" y="4740275"/>
              <a:ext cx="2674938" cy="508000"/>
              <a:chOff x="399" y="3056"/>
              <a:chExt cx="1685" cy="320"/>
            </a:xfrm>
          </p:grpSpPr>
          <p:grpSp>
            <p:nvGrpSpPr>
              <p:cNvPr id="187438" name="Group 46"/>
              <p:cNvGrpSpPr>
                <a:grpSpLocks/>
              </p:cNvGrpSpPr>
              <p:nvPr/>
            </p:nvGrpSpPr>
            <p:grpSpPr bwMode="auto">
              <a:xfrm>
                <a:off x="478" y="3056"/>
                <a:ext cx="1528" cy="320"/>
                <a:chOff x="584" y="2392"/>
                <a:chExt cx="1528" cy="320"/>
              </a:xfrm>
            </p:grpSpPr>
            <p:sp>
              <p:nvSpPr>
                <p:cNvPr id="187439" name="Line 47"/>
                <p:cNvSpPr>
                  <a:spLocks noChangeShapeType="1"/>
                </p:cNvSpPr>
                <p:nvPr/>
              </p:nvSpPr>
              <p:spPr bwMode="auto">
                <a:xfrm>
                  <a:off x="584"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40" name="Line 48"/>
                <p:cNvSpPr>
                  <a:spLocks noChangeShapeType="1"/>
                </p:cNvSpPr>
                <p:nvPr/>
              </p:nvSpPr>
              <p:spPr bwMode="auto">
                <a:xfrm>
                  <a:off x="685"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41" name="Line 49"/>
                <p:cNvSpPr>
                  <a:spLocks noChangeShapeType="1"/>
                </p:cNvSpPr>
                <p:nvPr/>
              </p:nvSpPr>
              <p:spPr bwMode="auto">
                <a:xfrm>
                  <a:off x="787"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42" name="Line 50"/>
                <p:cNvSpPr>
                  <a:spLocks noChangeShapeType="1"/>
                </p:cNvSpPr>
                <p:nvPr/>
              </p:nvSpPr>
              <p:spPr bwMode="auto">
                <a:xfrm>
                  <a:off x="889"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43" name="Line 51"/>
                <p:cNvSpPr>
                  <a:spLocks noChangeShapeType="1"/>
                </p:cNvSpPr>
                <p:nvPr/>
              </p:nvSpPr>
              <p:spPr bwMode="auto">
                <a:xfrm>
                  <a:off x="991"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44" name="Line 52"/>
                <p:cNvSpPr>
                  <a:spLocks noChangeShapeType="1"/>
                </p:cNvSpPr>
                <p:nvPr/>
              </p:nvSpPr>
              <p:spPr bwMode="auto">
                <a:xfrm>
                  <a:off x="1093"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45" name="Line 53"/>
                <p:cNvSpPr>
                  <a:spLocks noChangeShapeType="1"/>
                </p:cNvSpPr>
                <p:nvPr/>
              </p:nvSpPr>
              <p:spPr bwMode="auto">
                <a:xfrm>
                  <a:off x="1195"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46" name="Line 54"/>
                <p:cNvSpPr>
                  <a:spLocks noChangeShapeType="1"/>
                </p:cNvSpPr>
                <p:nvPr/>
              </p:nvSpPr>
              <p:spPr bwMode="auto">
                <a:xfrm>
                  <a:off x="1297"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47" name="Line 55"/>
                <p:cNvSpPr>
                  <a:spLocks noChangeShapeType="1"/>
                </p:cNvSpPr>
                <p:nvPr/>
              </p:nvSpPr>
              <p:spPr bwMode="auto">
                <a:xfrm>
                  <a:off x="1398"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48" name="Line 56"/>
                <p:cNvSpPr>
                  <a:spLocks noChangeShapeType="1"/>
                </p:cNvSpPr>
                <p:nvPr/>
              </p:nvSpPr>
              <p:spPr bwMode="auto">
                <a:xfrm>
                  <a:off x="1500"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49" name="Line 57"/>
                <p:cNvSpPr>
                  <a:spLocks noChangeShapeType="1"/>
                </p:cNvSpPr>
                <p:nvPr/>
              </p:nvSpPr>
              <p:spPr bwMode="auto">
                <a:xfrm>
                  <a:off x="1602"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50" name="Line 58"/>
                <p:cNvSpPr>
                  <a:spLocks noChangeShapeType="1"/>
                </p:cNvSpPr>
                <p:nvPr/>
              </p:nvSpPr>
              <p:spPr bwMode="auto">
                <a:xfrm>
                  <a:off x="1704"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51" name="Line 59"/>
                <p:cNvSpPr>
                  <a:spLocks noChangeShapeType="1"/>
                </p:cNvSpPr>
                <p:nvPr/>
              </p:nvSpPr>
              <p:spPr bwMode="auto">
                <a:xfrm>
                  <a:off x="1806"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52" name="Line 60"/>
                <p:cNvSpPr>
                  <a:spLocks noChangeShapeType="1"/>
                </p:cNvSpPr>
                <p:nvPr/>
              </p:nvSpPr>
              <p:spPr bwMode="auto">
                <a:xfrm>
                  <a:off x="1908"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53" name="Line 61"/>
                <p:cNvSpPr>
                  <a:spLocks noChangeShapeType="1"/>
                </p:cNvSpPr>
                <p:nvPr/>
              </p:nvSpPr>
              <p:spPr bwMode="auto">
                <a:xfrm>
                  <a:off x="2010"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54" name="Line 62"/>
                <p:cNvSpPr>
                  <a:spLocks noChangeShapeType="1"/>
                </p:cNvSpPr>
                <p:nvPr/>
              </p:nvSpPr>
              <p:spPr bwMode="auto">
                <a:xfrm>
                  <a:off x="2112"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
            <p:nvSpPr>
              <p:cNvPr id="187455" name="Rectangle 63"/>
              <p:cNvSpPr>
                <a:spLocks noChangeArrowheads="1"/>
              </p:cNvSpPr>
              <p:nvPr/>
            </p:nvSpPr>
            <p:spPr bwMode="auto">
              <a:xfrm>
                <a:off x="399" y="3106"/>
                <a:ext cx="1685" cy="179"/>
              </a:xfrm>
              <a:prstGeom prst="rect">
                <a:avLst/>
              </a:prstGeom>
              <a:solidFill>
                <a:srgbClr val="FF0066"/>
              </a:solidFill>
              <a:ln w="1905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itchFamily="34" charset="0"/>
                    <a:ea typeface="+mn-ea"/>
                    <a:cs typeface="+mn-cs"/>
                  </a:rPr>
                  <a:t>warp 3 instruction 35</a:t>
                </a:r>
              </a:p>
            </p:txBody>
          </p:sp>
        </p:grpSp>
        <p:grpSp>
          <p:nvGrpSpPr>
            <p:cNvPr id="187456" name="Group 64"/>
            <p:cNvGrpSpPr>
              <a:grpSpLocks/>
            </p:cNvGrpSpPr>
            <p:nvPr/>
          </p:nvGrpSpPr>
          <p:grpSpPr bwMode="auto">
            <a:xfrm>
              <a:off x="2438400" y="5487988"/>
              <a:ext cx="2674938" cy="508000"/>
              <a:chOff x="399" y="3528"/>
              <a:chExt cx="1685" cy="320"/>
            </a:xfrm>
          </p:grpSpPr>
          <p:grpSp>
            <p:nvGrpSpPr>
              <p:cNvPr id="187457" name="Group 65"/>
              <p:cNvGrpSpPr>
                <a:grpSpLocks/>
              </p:cNvGrpSpPr>
              <p:nvPr/>
            </p:nvGrpSpPr>
            <p:grpSpPr bwMode="auto">
              <a:xfrm>
                <a:off x="478" y="3528"/>
                <a:ext cx="1528" cy="320"/>
                <a:chOff x="584" y="2392"/>
                <a:chExt cx="1528" cy="320"/>
              </a:xfrm>
            </p:grpSpPr>
            <p:sp>
              <p:nvSpPr>
                <p:cNvPr id="187458" name="Line 66"/>
                <p:cNvSpPr>
                  <a:spLocks noChangeShapeType="1"/>
                </p:cNvSpPr>
                <p:nvPr/>
              </p:nvSpPr>
              <p:spPr bwMode="auto">
                <a:xfrm>
                  <a:off x="584"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59" name="Line 67"/>
                <p:cNvSpPr>
                  <a:spLocks noChangeShapeType="1"/>
                </p:cNvSpPr>
                <p:nvPr/>
              </p:nvSpPr>
              <p:spPr bwMode="auto">
                <a:xfrm>
                  <a:off x="685"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60" name="Line 68"/>
                <p:cNvSpPr>
                  <a:spLocks noChangeShapeType="1"/>
                </p:cNvSpPr>
                <p:nvPr/>
              </p:nvSpPr>
              <p:spPr bwMode="auto">
                <a:xfrm>
                  <a:off x="787"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61" name="Line 69"/>
                <p:cNvSpPr>
                  <a:spLocks noChangeShapeType="1"/>
                </p:cNvSpPr>
                <p:nvPr/>
              </p:nvSpPr>
              <p:spPr bwMode="auto">
                <a:xfrm>
                  <a:off x="889"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62" name="Line 70"/>
                <p:cNvSpPr>
                  <a:spLocks noChangeShapeType="1"/>
                </p:cNvSpPr>
                <p:nvPr/>
              </p:nvSpPr>
              <p:spPr bwMode="auto">
                <a:xfrm>
                  <a:off x="991"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63" name="Line 71"/>
                <p:cNvSpPr>
                  <a:spLocks noChangeShapeType="1"/>
                </p:cNvSpPr>
                <p:nvPr/>
              </p:nvSpPr>
              <p:spPr bwMode="auto">
                <a:xfrm>
                  <a:off x="1093"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64" name="Line 72"/>
                <p:cNvSpPr>
                  <a:spLocks noChangeShapeType="1"/>
                </p:cNvSpPr>
                <p:nvPr/>
              </p:nvSpPr>
              <p:spPr bwMode="auto">
                <a:xfrm>
                  <a:off x="1195"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65" name="Line 73"/>
                <p:cNvSpPr>
                  <a:spLocks noChangeShapeType="1"/>
                </p:cNvSpPr>
                <p:nvPr/>
              </p:nvSpPr>
              <p:spPr bwMode="auto">
                <a:xfrm>
                  <a:off x="1297"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66" name="Line 74"/>
                <p:cNvSpPr>
                  <a:spLocks noChangeShapeType="1"/>
                </p:cNvSpPr>
                <p:nvPr/>
              </p:nvSpPr>
              <p:spPr bwMode="auto">
                <a:xfrm>
                  <a:off x="1398"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67" name="Line 75"/>
                <p:cNvSpPr>
                  <a:spLocks noChangeShapeType="1"/>
                </p:cNvSpPr>
                <p:nvPr/>
              </p:nvSpPr>
              <p:spPr bwMode="auto">
                <a:xfrm>
                  <a:off x="1500"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68" name="Line 76"/>
                <p:cNvSpPr>
                  <a:spLocks noChangeShapeType="1"/>
                </p:cNvSpPr>
                <p:nvPr/>
              </p:nvSpPr>
              <p:spPr bwMode="auto">
                <a:xfrm>
                  <a:off x="1602"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69" name="Line 77"/>
                <p:cNvSpPr>
                  <a:spLocks noChangeShapeType="1"/>
                </p:cNvSpPr>
                <p:nvPr/>
              </p:nvSpPr>
              <p:spPr bwMode="auto">
                <a:xfrm>
                  <a:off x="1704"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70" name="Line 78"/>
                <p:cNvSpPr>
                  <a:spLocks noChangeShapeType="1"/>
                </p:cNvSpPr>
                <p:nvPr/>
              </p:nvSpPr>
              <p:spPr bwMode="auto">
                <a:xfrm>
                  <a:off x="1806"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71" name="Line 79"/>
                <p:cNvSpPr>
                  <a:spLocks noChangeShapeType="1"/>
                </p:cNvSpPr>
                <p:nvPr/>
              </p:nvSpPr>
              <p:spPr bwMode="auto">
                <a:xfrm>
                  <a:off x="1908"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72" name="Line 80"/>
                <p:cNvSpPr>
                  <a:spLocks noChangeShapeType="1"/>
                </p:cNvSpPr>
                <p:nvPr/>
              </p:nvSpPr>
              <p:spPr bwMode="auto">
                <a:xfrm>
                  <a:off x="2010"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73" name="Line 81"/>
                <p:cNvSpPr>
                  <a:spLocks noChangeShapeType="1"/>
                </p:cNvSpPr>
                <p:nvPr/>
              </p:nvSpPr>
              <p:spPr bwMode="auto">
                <a:xfrm>
                  <a:off x="2112"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
            <p:nvSpPr>
              <p:cNvPr id="187474" name="Rectangle 82"/>
              <p:cNvSpPr>
                <a:spLocks noChangeArrowheads="1"/>
              </p:cNvSpPr>
              <p:nvPr/>
            </p:nvSpPr>
            <p:spPr bwMode="auto">
              <a:xfrm>
                <a:off x="399" y="3580"/>
                <a:ext cx="1685" cy="179"/>
              </a:xfrm>
              <a:prstGeom prst="rect">
                <a:avLst/>
              </a:prstGeom>
              <a:solidFill>
                <a:srgbClr val="008000"/>
              </a:solidFill>
              <a:ln w="1905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itchFamily="34" charset="0"/>
                    <a:ea typeface="+mn-ea"/>
                    <a:cs typeface="+mn-cs"/>
                  </a:rPr>
                  <a:t>warp 9 instruction 12</a:t>
                </a:r>
              </a:p>
            </p:txBody>
          </p:sp>
        </p:grpSp>
        <p:sp>
          <p:nvSpPr>
            <p:cNvPr id="187475" name="Line 83"/>
            <p:cNvSpPr>
              <a:spLocks noChangeShapeType="1"/>
            </p:cNvSpPr>
            <p:nvPr/>
          </p:nvSpPr>
          <p:spPr bwMode="auto">
            <a:xfrm>
              <a:off x="3776663" y="3167063"/>
              <a:ext cx="0" cy="368300"/>
            </a:xfrm>
            <a:prstGeom prst="line">
              <a:avLst/>
            </a:prstGeom>
            <a:noFill/>
            <a:ln w="127000">
              <a:solidFill>
                <a:srgbClr val="99FF99"/>
              </a:solidFill>
              <a:round/>
              <a:headEnd/>
              <a:tailEnd type="triangle" w="lg" len="sm"/>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76" name="Rectangle 84"/>
            <p:cNvSpPr>
              <a:spLocks noChangeArrowheads="1"/>
            </p:cNvSpPr>
            <p:nvPr/>
          </p:nvSpPr>
          <p:spPr bwMode="auto">
            <a:xfrm>
              <a:off x="2438400" y="5334001"/>
              <a:ext cx="2674938" cy="55563"/>
            </a:xfrm>
            <a:prstGeom prst="rect">
              <a:avLst/>
            </a:prstGeom>
            <a:noFill/>
            <a:ln w="19050" algn="ctr">
              <a:noFill/>
              <a:miter lim="800000"/>
              <a:headEnd/>
              <a:tailEnd/>
            </a:ln>
            <a:effectLst/>
          </p:spPr>
          <p:txBody>
            <a:bodyPr wrap="none" anchor="ctr"/>
            <a:lstStyle/>
            <a:p>
              <a:pPr marL="0" marR="0" lvl="0" indent="0" algn="ctr" defTabSz="914400" rtl="0" eaLnBrk="1" fontAlgn="auto" latinLnBrk="0" hangingPunct="1">
                <a:lnSpc>
                  <a:spcPct val="30000"/>
                </a:lnSpc>
                <a:spcBef>
                  <a:spcPct val="1000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itchFamily="34" charset="0"/>
                  <a:ea typeface="+mn-ea"/>
                  <a:cs typeface="+mn-cs"/>
                </a:rPr>
                <a:t>.</a:t>
              </a:r>
              <a:br>
                <a:rPr kumimoji="0" lang="en-US" sz="1800" b="1" i="0" u="none" strike="noStrike" kern="1200" cap="none" spc="0" normalizeH="0" baseline="0" noProof="0">
                  <a:ln>
                    <a:noFill/>
                  </a:ln>
                  <a:solidFill>
                    <a:srgbClr val="000000"/>
                  </a:solidFill>
                  <a:effectLst/>
                  <a:uLnTx/>
                  <a:uFillTx/>
                  <a:latin typeface="Arial" pitchFamily="34" charset="0"/>
                  <a:ea typeface="+mn-ea"/>
                  <a:cs typeface="+mn-cs"/>
                </a:rPr>
              </a:br>
              <a:r>
                <a:rPr kumimoji="0" lang="en-US" sz="1800" b="1" i="0" u="none" strike="noStrike" kern="1200" cap="none" spc="0" normalizeH="0" baseline="0" noProof="0">
                  <a:ln>
                    <a:noFill/>
                  </a:ln>
                  <a:solidFill>
                    <a:srgbClr val="000000"/>
                  </a:solidFill>
                  <a:effectLst/>
                  <a:uLnTx/>
                  <a:uFillTx/>
                  <a:latin typeface="Arial" pitchFamily="34" charset="0"/>
                  <a:ea typeface="+mn-ea"/>
                  <a:cs typeface="+mn-cs"/>
                </a:rPr>
                <a:t>.</a:t>
              </a:r>
              <a:br>
                <a:rPr kumimoji="0" lang="en-US" sz="1800" b="1" i="0" u="none" strike="noStrike" kern="1200" cap="none" spc="0" normalizeH="0" baseline="0" noProof="0">
                  <a:ln>
                    <a:noFill/>
                  </a:ln>
                  <a:solidFill>
                    <a:srgbClr val="000000"/>
                  </a:solidFill>
                  <a:effectLst/>
                  <a:uLnTx/>
                  <a:uFillTx/>
                  <a:latin typeface="Arial" pitchFamily="34" charset="0"/>
                  <a:ea typeface="+mn-ea"/>
                  <a:cs typeface="+mn-cs"/>
                </a:rPr>
              </a:br>
              <a:r>
                <a:rPr kumimoji="0" lang="en-US" sz="1800" b="1" i="0" u="none" strike="noStrike" kern="1200" cap="none" spc="0" normalizeH="0" baseline="0" noProof="0">
                  <a:ln>
                    <a:noFill/>
                  </a:ln>
                  <a:solidFill>
                    <a:srgbClr val="000000"/>
                  </a:solidFill>
                  <a:effectLst/>
                  <a:uLnTx/>
                  <a:uFillTx/>
                  <a:latin typeface="Arial" pitchFamily="34" charset="0"/>
                  <a:ea typeface="+mn-ea"/>
                  <a:cs typeface="+mn-cs"/>
                </a:rPr>
                <a:t>.</a:t>
              </a:r>
            </a:p>
          </p:txBody>
        </p:sp>
        <p:sp>
          <p:nvSpPr>
            <p:cNvPr id="187477" name="Text Box 85"/>
            <p:cNvSpPr txBox="1">
              <a:spLocks noChangeArrowheads="1"/>
            </p:cNvSpPr>
            <p:nvPr/>
          </p:nvSpPr>
          <p:spPr bwMode="auto">
            <a:xfrm>
              <a:off x="1828800" y="3276600"/>
              <a:ext cx="654050" cy="325438"/>
            </a:xfrm>
            <a:prstGeom prst="rect">
              <a:avLst/>
            </a:prstGeom>
            <a:noFill/>
            <a:ln w="9525" algn="ctr">
              <a:noFill/>
              <a:miter lim="800000"/>
              <a:headEnd/>
              <a:tailEnd/>
            </a:ln>
            <a:effectLst/>
          </p:spPr>
          <p:txBody>
            <a:bodyPr wrap="none">
              <a:spAutoFit/>
            </a:bodyP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itchFamily="34" charset="0"/>
                  <a:ea typeface="+mn-ea"/>
                  <a:cs typeface="+mn-cs"/>
                </a:rPr>
                <a:t>time</a:t>
              </a:r>
            </a:p>
          </p:txBody>
        </p:sp>
        <p:grpSp>
          <p:nvGrpSpPr>
            <p:cNvPr id="187478" name="Group 86"/>
            <p:cNvGrpSpPr>
              <a:grpSpLocks/>
            </p:cNvGrpSpPr>
            <p:nvPr/>
          </p:nvGrpSpPr>
          <p:grpSpPr bwMode="auto">
            <a:xfrm>
              <a:off x="2438400" y="6069013"/>
              <a:ext cx="2674938" cy="508000"/>
              <a:chOff x="399" y="3856"/>
              <a:chExt cx="1685" cy="320"/>
            </a:xfrm>
          </p:grpSpPr>
          <p:grpSp>
            <p:nvGrpSpPr>
              <p:cNvPr id="187479" name="Group 87"/>
              <p:cNvGrpSpPr>
                <a:grpSpLocks/>
              </p:cNvGrpSpPr>
              <p:nvPr/>
            </p:nvGrpSpPr>
            <p:grpSpPr bwMode="auto">
              <a:xfrm>
                <a:off x="478" y="3856"/>
                <a:ext cx="1528" cy="320"/>
                <a:chOff x="584" y="2392"/>
                <a:chExt cx="1528" cy="320"/>
              </a:xfrm>
            </p:grpSpPr>
            <p:sp>
              <p:nvSpPr>
                <p:cNvPr id="187480" name="Line 88"/>
                <p:cNvSpPr>
                  <a:spLocks noChangeShapeType="1"/>
                </p:cNvSpPr>
                <p:nvPr/>
              </p:nvSpPr>
              <p:spPr bwMode="auto">
                <a:xfrm>
                  <a:off x="584"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81" name="Line 89"/>
                <p:cNvSpPr>
                  <a:spLocks noChangeShapeType="1"/>
                </p:cNvSpPr>
                <p:nvPr/>
              </p:nvSpPr>
              <p:spPr bwMode="auto">
                <a:xfrm>
                  <a:off x="685"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82" name="Line 90"/>
                <p:cNvSpPr>
                  <a:spLocks noChangeShapeType="1"/>
                </p:cNvSpPr>
                <p:nvPr/>
              </p:nvSpPr>
              <p:spPr bwMode="auto">
                <a:xfrm>
                  <a:off x="787"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83" name="Line 91"/>
                <p:cNvSpPr>
                  <a:spLocks noChangeShapeType="1"/>
                </p:cNvSpPr>
                <p:nvPr/>
              </p:nvSpPr>
              <p:spPr bwMode="auto">
                <a:xfrm>
                  <a:off x="889"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84" name="Line 92"/>
                <p:cNvSpPr>
                  <a:spLocks noChangeShapeType="1"/>
                </p:cNvSpPr>
                <p:nvPr/>
              </p:nvSpPr>
              <p:spPr bwMode="auto">
                <a:xfrm>
                  <a:off x="991"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85" name="Line 93"/>
                <p:cNvSpPr>
                  <a:spLocks noChangeShapeType="1"/>
                </p:cNvSpPr>
                <p:nvPr/>
              </p:nvSpPr>
              <p:spPr bwMode="auto">
                <a:xfrm>
                  <a:off x="1093"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86" name="Line 94"/>
                <p:cNvSpPr>
                  <a:spLocks noChangeShapeType="1"/>
                </p:cNvSpPr>
                <p:nvPr/>
              </p:nvSpPr>
              <p:spPr bwMode="auto">
                <a:xfrm>
                  <a:off x="1195"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87" name="Line 95"/>
                <p:cNvSpPr>
                  <a:spLocks noChangeShapeType="1"/>
                </p:cNvSpPr>
                <p:nvPr/>
              </p:nvSpPr>
              <p:spPr bwMode="auto">
                <a:xfrm>
                  <a:off x="1297"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88" name="Line 96"/>
                <p:cNvSpPr>
                  <a:spLocks noChangeShapeType="1"/>
                </p:cNvSpPr>
                <p:nvPr/>
              </p:nvSpPr>
              <p:spPr bwMode="auto">
                <a:xfrm>
                  <a:off x="1398"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89" name="Line 97"/>
                <p:cNvSpPr>
                  <a:spLocks noChangeShapeType="1"/>
                </p:cNvSpPr>
                <p:nvPr/>
              </p:nvSpPr>
              <p:spPr bwMode="auto">
                <a:xfrm>
                  <a:off x="1500"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90" name="Line 98"/>
                <p:cNvSpPr>
                  <a:spLocks noChangeShapeType="1"/>
                </p:cNvSpPr>
                <p:nvPr/>
              </p:nvSpPr>
              <p:spPr bwMode="auto">
                <a:xfrm>
                  <a:off x="1602"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91" name="Line 99"/>
                <p:cNvSpPr>
                  <a:spLocks noChangeShapeType="1"/>
                </p:cNvSpPr>
                <p:nvPr/>
              </p:nvSpPr>
              <p:spPr bwMode="auto">
                <a:xfrm>
                  <a:off x="1704"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92" name="Line 100"/>
                <p:cNvSpPr>
                  <a:spLocks noChangeShapeType="1"/>
                </p:cNvSpPr>
                <p:nvPr/>
              </p:nvSpPr>
              <p:spPr bwMode="auto">
                <a:xfrm>
                  <a:off x="1806"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93" name="Line 101"/>
                <p:cNvSpPr>
                  <a:spLocks noChangeShapeType="1"/>
                </p:cNvSpPr>
                <p:nvPr/>
              </p:nvSpPr>
              <p:spPr bwMode="auto">
                <a:xfrm>
                  <a:off x="1908"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94" name="Line 102"/>
                <p:cNvSpPr>
                  <a:spLocks noChangeShapeType="1"/>
                </p:cNvSpPr>
                <p:nvPr/>
              </p:nvSpPr>
              <p:spPr bwMode="auto">
                <a:xfrm>
                  <a:off x="2010"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87495" name="Line 103"/>
                <p:cNvSpPr>
                  <a:spLocks noChangeShapeType="1"/>
                </p:cNvSpPr>
                <p:nvPr/>
              </p:nvSpPr>
              <p:spPr bwMode="auto">
                <a:xfrm>
                  <a:off x="2112" y="2392"/>
                  <a:ext cx="0" cy="320"/>
                </a:xfrm>
                <a:prstGeom prst="line">
                  <a:avLst/>
                </a:prstGeom>
                <a:noFill/>
                <a:ln w="28575">
                  <a:solidFill>
                    <a:schemeClr val="tx1"/>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
            <p:nvSpPr>
              <p:cNvPr id="187496" name="Rectangle 104"/>
              <p:cNvSpPr>
                <a:spLocks noChangeArrowheads="1"/>
              </p:cNvSpPr>
              <p:nvPr/>
            </p:nvSpPr>
            <p:spPr bwMode="auto">
              <a:xfrm>
                <a:off x="399" y="3902"/>
                <a:ext cx="1685" cy="179"/>
              </a:xfrm>
              <a:prstGeom prst="rect">
                <a:avLst/>
              </a:prstGeom>
              <a:solidFill>
                <a:srgbClr val="FF0066"/>
              </a:solidFill>
              <a:ln w="1905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itchFamily="34" charset="0"/>
                    <a:ea typeface="+mn-ea"/>
                    <a:cs typeface="+mn-cs"/>
                  </a:rPr>
                  <a:t>warp 3 instruction 36</a:t>
                </a:r>
              </a:p>
            </p:txBody>
          </p:sp>
        </p:grpSp>
      </p:grpSp>
    </p:spTree>
    <p:extLst>
      <p:ext uri="{BB962C8B-B14F-4D97-AF65-F5344CB8AC3E}">
        <p14:creationId xmlns:p14="http://schemas.microsoft.com/office/powerpoint/2010/main" val="397462814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Transistors at work: AND, OR, NOT</a:t>
            </a:r>
          </a:p>
        </p:txBody>
      </p:sp>
      <p:sp>
        <p:nvSpPr>
          <p:cNvPr id="3" name="Content Placeholder 2"/>
          <p:cNvSpPr>
            <a:spLocks noGrp="1"/>
          </p:cNvSpPr>
          <p:nvPr>
            <p:ph idx="1"/>
          </p:nvPr>
        </p:nvSpPr>
        <p:spPr/>
        <p:txBody>
          <a:bodyPr/>
          <a:lstStyle/>
          <a:p>
            <a:r>
              <a:rPr lang="en-US" dirty="0"/>
              <a:t>Truth tables for bitwise AND, OR, and NOT</a:t>
            </a:r>
          </a:p>
          <a:p>
            <a:endParaRPr lang="en-US" dirty="0"/>
          </a:p>
          <a:p>
            <a:endParaRPr lang="en-US" dirty="0"/>
          </a:p>
          <a:p>
            <a:endParaRPr lang="en-US" dirty="0"/>
          </a:p>
          <a:p>
            <a:pPr lvl="1"/>
            <a:endParaRPr lang="en-US" dirty="0"/>
          </a:p>
          <a:p>
            <a:pPr marL="1601788" indent="227013"/>
            <a:r>
              <a:rPr lang="en-US" dirty="0"/>
              <a:t>AND </a:t>
            </a:r>
            <a:r>
              <a:rPr lang="en-US" dirty="0" err="1"/>
              <a:t>and</a:t>
            </a:r>
            <a:r>
              <a:rPr lang="en-US" dirty="0"/>
              <a:t> OR logical ops require </a:t>
            </a:r>
            <a:r>
              <a:rPr lang="en-US" dirty="0">
                <a:solidFill>
                  <a:srgbClr val="0070C0"/>
                </a:solidFill>
              </a:rPr>
              <a:t>two</a:t>
            </a:r>
            <a:r>
              <a:rPr lang="en-US" dirty="0"/>
              <a:t> transistors </a:t>
            </a:r>
          </a:p>
          <a:p>
            <a:pPr marL="1601788" lvl="1" indent="227013"/>
            <a:endParaRPr lang="en-US" dirty="0"/>
          </a:p>
          <a:p>
            <a:pPr marL="1601788" indent="227013"/>
            <a:r>
              <a:rPr lang="en-US" dirty="0"/>
              <a:t>The NOT logical operation is implemented using </a:t>
            </a:r>
            <a:r>
              <a:rPr lang="en-US" dirty="0">
                <a:solidFill>
                  <a:srgbClr val="0070C0"/>
                </a:solidFill>
              </a:rPr>
              <a:t>one</a:t>
            </a:r>
            <a:r>
              <a:rPr lang="en-US" dirty="0"/>
              <a:t> transistor</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171" name="Picture 3" descr="C:\cygwin\home\negrut\BuBu\CourseMaterial\ParallelCompBook\Images\logicalUnit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2350" y="5295600"/>
            <a:ext cx="4362450" cy="552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nvGraphicFramePr>
        <p:xfrm>
          <a:off x="2819400" y="2146800"/>
          <a:ext cx="1706880" cy="593979"/>
        </p:xfrm>
        <a:graphic>
          <a:graphicData uri="http://schemas.openxmlformats.org/drawingml/2006/table">
            <a:tbl>
              <a:tblPr firstRow="1" firstCol="1" bandRow="1"/>
              <a:tblGrid>
                <a:gridCol w="556698">
                  <a:extLst>
                    <a:ext uri="{9D8B030D-6E8A-4147-A177-3AD203B41FA5}">
                      <a16:colId xmlns:a16="http://schemas.microsoft.com/office/drawing/2014/main" val="20000"/>
                    </a:ext>
                  </a:extLst>
                </a:gridCol>
                <a:gridCol w="561603">
                  <a:extLst>
                    <a:ext uri="{9D8B030D-6E8A-4147-A177-3AD203B41FA5}">
                      <a16:colId xmlns:a16="http://schemas.microsoft.com/office/drawing/2014/main" val="20001"/>
                    </a:ext>
                  </a:extLst>
                </a:gridCol>
                <a:gridCol w="588579">
                  <a:extLst>
                    <a:ext uri="{9D8B030D-6E8A-4147-A177-3AD203B41FA5}">
                      <a16:colId xmlns:a16="http://schemas.microsoft.com/office/drawing/2014/main" val="20002"/>
                    </a:ext>
                  </a:extLst>
                </a:gridCol>
              </a:tblGrid>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AND</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2</a:t>
                      </a:r>
                      <a:r>
                        <a:rPr lang="en-US" sz="120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2</a:t>
                      </a:r>
                      <a:r>
                        <a:rPr lang="en-US" sz="1200">
                          <a:solidFill>
                            <a:srgbClr val="365F91"/>
                          </a:solidFill>
                          <a:effectLst/>
                          <a:latin typeface="Calibri"/>
                          <a:ea typeface="Calibri"/>
                          <a:cs typeface="Times New Roman"/>
                        </a:rPr>
                        <a:t>=1</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in</a:t>
                      </a:r>
                      <a:r>
                        <a:rPr lang="en-US" sz="1200" baseline="-25000" dirty="0">
                          <a:solidFill>
                            <a:srgbClr val="365F91"/>
                          </a:solidFill>
                          <a:effectLst/>
                          <a:latin typeface="Calibri"/>
                          <a:ea typeface="Calibri"/>
                          <a:cs typeface="Times New Roman"/>
                        </a:rPr>
                        <a:t>1</a:t>
                      </a:r>
                      <a:r>
                        <a:rPr lang="en-US" sz="1200" dirty="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in</a:t>
                      </a:r>
                      <a:r>
                        <a:rPr lang="en-US" sz="1200" baseline="-25000" dirty="0">
                          <a:solidFill>
                            <a:srgbClr val="365F91"/>
                          </a:solidFill>
                          <a:effectLst/>
                          <a:latin typeface="Calibri"/>
                          <a:ea typeface="Calibri"/>
                          <a:cs typeface="Times New Roman"/>
                        </a:rPr>
                        <a:t>1</a:t>
                      </a:r>
                      <a:r>
                        <a:rPr lang="en-US" sz="1200" dirty="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0</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nvGraphicFramePr>
        <p:xfrm>
          <a:off x="4987290" y="2146800"/>
          <a:ext cx="1714500" cy="593979"/>
        </p:xfrm>
        <a:graphic>
          <a:graphicData uri="http://schemas.openxmlformats.org/drawingml/2006/table">
            <a:tbl>
              <a:tblPr firstRow="1" firstCol="1" bandRow="1"/>
              <a:tblGrid>
                <a:gridCol w="559183">
                  <a:extLst>
                    <a:ext uri="{9D8B030D-6E8A-4147-A177-3AD203B41FA5}">
                      <a16:colId xmlns:a16="http://schemas.microsoft.com/office/drawing/2014/main" val="20000"/>
                    </a:ext>
                  </a:extLst>
                </a:gridCol>
                <a:gridCol w="564110">
                  <a:extLst>
                    <a:ext uri="{9D8B030D-6E8A-4147-A177-3AD203B41FA5}">
                      <a16:colId xmlns:a16="http://schemas.microsoft.com/office/drawing/2014/main" val="20001"/>
                    </a:ext>
                  </a:extLst>
                </a:gridCol>
                <a:gridCol w="591207">
                  <a:extLst>
                    <a:ext uri="{9D8B030D-6E8A-4147-A177-3AD203B41FA5}">
                      <a16:colId xmlns:a16="http://schemas.microsoft.com/office/drawing/2014/main" val="20002"/>
                    </a:ext>
                  </a:extLst>
                </a:gridCol>
              </a:tblGrid>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OR</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2</a:t>
                      </a:r>
                      <a:r>
                        <a:rPr lang="en-US" sz="120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2</a:t>
                      </a:r>
                      <a:r>
                        <a:rPr lang="en-US" sz="1200">
                          <a:solidFill>
                            <a:srgbClr val="365F91"/>
                          </a:solidFill>
                          <a:effectLst/>
                          <a:latin typeface="Calibri"/>
                          <a:ea typeface="Calibri"/>
                          <a:cs typeface="Times New Roman"/>
                        </a:rPr>
                        <a:t>=1</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in</a:t>
                      </a:r>
                      <a:r>
                        <a:rPr lang="en-US" sz="1200" baseline="-25000" dirty="0">
                          <a:solidFill>
                            <a:srgbClr val="365F91"/>
                          </a:solidFill>
                          <a:effectLst/>
                          <a:latin typeface="Calibri"/>
                          <a:ea typeface="Calibri"/>
                          <a:cs typeface="Times New Roman"/>
                        </a:rPr>
                        <a:t>1</a:t>
                      </a:r>
                      <a:r>
                        <a:rPr lang="en-US" sz="1200" dirty="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1</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1</a:t>
                      </a:r>
                      <a:r>
                        <a:rPr lang="en-US" sz="120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8" name="Table 7"/>
          <p:cNvGraphicFramePr>
            <a:graphicFrameLocks noGrp="1"/>
          </p:cNvGraphicFramePr>
          <p:nvPr/>
        </p:nvGraphicFramePr>
        <p:xfrm>
          <a:off x="7162800" y="2146800"/>
          <a:ext cx="1600200" cy="593979"/>
        </p:xfrm>
        <a:graphic>
          <a:graphicData uri="http://schemas.openxmlformats.org/drawingml/2006/table">
            <a:tbl>
              <a:tblPr firstRow="1" firstCol="1" bandRow="1"/>
              <a:tblGrid>
                <a:gridCol w="521904">
                  <a:extLst>
                    <a:ext uri="{9D8B030D-6E8A-4147-A177-3AD203B41FA5}">
                      <a16:colId xmlns:a16="http://schemas.microsoft.com/office/drawing/2014/main" val="20000"/>
                    </a:ext>
                  </a:extLst>
                </a:gridCol>
                <a:gridCol w="1078296">
                  <a:extLst>
                    <a:ext uri="{9D8B030D-6E8A-4147-A177-3AD203B41FA5}">
                      <a16:colId xmlns:a16="http://schemas.microsoft.com/office/drawing/2014/main" val="20001"/>
                    </a:ext>
                  </a:extLst>
                </a:gridCol>
              </a:tblGrid>
              <a:tr h="0">
                <a:tc gridSpan="2">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NOT</a:t>
                      </a:r>
                    </a:p>
                  </a:txBody>
                  <a:tcPr marL="68580" marR="68580" marT="0" marB="0" anchor="ctr">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1</a:t>
                      </a:r>
                      <a:r>
                        <a:rPr lang="en-US" sz="1200">
                          <a:solidFill>
                            <a:srgbClr val="365F91"/>
                          </a:solidFill>
                          <a:effectLst/>
                          <a:latin typeface="Calibri"/>
                          <a:ea typeface="Calibri"/>
                          <a:cs typeface="Times New Roman"/>
                        </a:rPr>
                        <a:t>=0</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1</a:t>
                      </a:r>
                    </a:p>
                  </a:txBody>
                  <a:tcPr marL="68580" marR="68580" marT="0" marB="0" anchor="ctr">
                    <a:lnL>
                      <a:noFill/>
                    </a:lnL>
                    <a:lnR>
                      <a:noFill/>
                    </a:lnR>
                    <a:lnT w="12700" cap="flat" cmpd="sng" algn="ctr">
                      <a:solidFill>
                        <a:srgbClr val="4F81BD"/>
                      </a:solidFill>
                      <a:prstDash val="solid"/>
                      <a:round/>
                      <a:headEnd type="none" w="med" len="med"/>
                      <a:tailEnd type="none" w="med" len="med"/>
                    </a:lnT>
                    <a:lnB>
                      <a:noFill/>
                    </a:lnB>
                    <a:solidFill>
                      <a:srgbClr val="D3DFEE"/>
                    </a:solidFill>
                  </a:tcP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200">
                          <a:solidFill>
                            <a:srgbClr val="365F91"/>
                          </a:solidFill>
                          <a:effectLst/>
                          <a:latin typeface="Calibri"/>
                          <a:ea typeface="Calibri"/>
                          <a:cs typeface="Times New Roman"/>
                        </a:rPr>
                        <a:t>in</a:t>
                      </a:r>
                      <a:r>
                        <a:rPr lang="en-US" sz="1200" baseline="-25000">
                          <a:solidFill>
                            <a:srgbClr val="365F91"/>
                          </a:solidFill>
                          <a:effectLst/>
                          <a:latin typeface="Calibri"/>
                          <a:ea typeface="Calibri"/>
                          <a:cs typeface="Times New Roman"/>
                        </a:rPr>
                        <a:t>1</a:t>
                      </a:r>
                      <a:r>
                        <a:rPr lang="en-US" sz="1200">
                          <a:solidFill>
                            <a:srgbClr val="365F91"/>
                          </a:solidFill>
                          <a:effectLst/>
                          <a:latin typeface="Calibri"/>
                          <a:ea typeface="Calibri"/>
                          <a:cs typeface="Times New Roman"/>
                        </a:rPr>
                        <a:t>=1</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365F91"/>
                          </a:solidFill>
                          <a:effectLst/>
                          <a:latin typeface="Calibri"/>
                          <a:ea typeface="Calibri"/>
                          <a:cs typeface="Times New Roman"/>
                        </a:rPr>
                        <a:t>0</a:t>
                      </a:r>
                    </a:p>
                  </a:txBody>
                  <a:tcPr marL="68580" marR="68580" marT="0" marB="0" anchor="ctr">
                    <a:lnL>
                      <a:noFill/>
                    </a:lnL>
                    <a:lnR>
                      <a:noFill/>
                    </a:lnR>
                    <a:lnT>
                      <a:noFill/>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2" name="Rectangle 11"/>
          <p:cNvSpPr/>
          <p:nvPr/>
        </p:nvSpPr>
        <p:spPr>
          <a:xfrm>
            <a:off x="3762375" y="6029025"/>
            <a:ext cx="5645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nsolas" pitchFamily="49" charset="0"/>
                <a:ea typeface="+mn-ea"/>
                <a:cs typeface="Consolas" pitchFamily="49" charset="0"/>
              </a:rPr>
              <a:t>AND</a:t>
            </a:r>
            <a:endPar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sp>
        <p:nvSpPr>
          <p:cNvPr id="16" name="Rectangle 15"/>
          <p:cNvSpPr/>
          <p:nvPr/>
        </p:nvSpPr>
        <p:spPr>
          <a:xfrm>
            <a:off x="5461286" y="6029025"/>
            <a:ext cx="43794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nsolas" pitchFamily="49" charset="0"/>
                <a:ea typeface="+mn-ea"/>
                <a:cs typeface="Consolas" pitchFamily="49" charset="0"/>
              </a:rPr>
              <a:t>OR</a:t>
            </a:r>
            <a:endPar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sp>
        <p:nvSpPr>
          <p:cNvPr id="17" name="Rectangle 16"/>
          <p:cNvSpPr/>
          <p:nvPr/>
        </p:nvSpPr>
        <p:spPr>
          <a:xfrm>
            <a:off x="7360222" y="6029025"/>
            <a:ext cx="5645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nsolas" pitchFamily="49" charset="0"/>
                <a:ea typeface="+mn-ea"/>
                <a:cs typeface="Consolas" pitchFamily="49" charset="0"/>
              </a:rPr>
              <a:t>NOT</a:t>
            </a:r>
            <a:endParaRPr kumimoji="0" lang="en-US" sz="11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13594410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rgbClr val="FFC000"/>
                </a:solidFill>
              </a:rPr>
              <a:t>Fermi</a:t>
            </a:r>
            <a:r>
              <a:rPr lang="en-US" sz="3200" dirty="0"/>
              <a:t> Specifics</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EC464-0052-4FCA-B330-A64DDC2734A2}"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Content Placeholder 2"/>
          <p:cNvSpPr>
            <a:spLocks noGrp="1"/>
          </p:cNvSpPr>
          <p:nvPr>
            <p:ph sz="half" idx="4294967295"/>
          </p:nvPr>
        </p:nvSpPr>
        <p:spPr>
          <a:xfrm>
            <a:off x="387350" y="1522413"/>
            <a:ext cx="6286500" cy="4891087"/>
          </a:xfrm>
        </p:spPr>
        <p:txBody>
          <a:bodyPr/>
          <a:lstStyle/>
          <a:p>
            <a:r>
              <a:rPr lang="en-US" dirty="0"/>
              <a:t>There are two schedulers that can each issue one warp of “ready-to-go” threads</a:t>
            </a:r>
          </a:p>
          <a:p>
            <a:pPr lvl="1"/>
            <a:endParaRPr lang="en-US" dirty="0"/>
          </a:p>
          <a:p>
            <a:r>
              <a:rPr lang="en-US" dirty="0"/>
              <a:t>One warp issued at each clock cycle by each scheduler</a:t>
            </a:r>
          </a:p>
          <a:p>
            <a:pPr lvl="1"/>
            <a:endParaRPr lang="en-US" dirty="0"/>
          </a:p>
          <a:p>
            <a:r>
              <a:rPr lang="en-US" dirty="0"/>
              <a:t>During no cycle can more than 2 warps be dispatched for execution on the SM’s functional units </a:t>
            </a:r>
          </a:p>
          <a:p>
            <a:pPr lvl="1"/>
            <a:endParaRPr lang="en-US" dirty="0"/>
          </a:p>
          <a:p>
            <a:r>
              <a:rPr lang="en-US" dirty="0" err="1"/>
              <a:t>Scoreboarding</a:t>
            </a:r>
            <a:r>
              <a:rPr lang="en-US" dirty="0"/>
              <a:t> used to figure out which warp is ready</a:t>
            </a:r>
          </a:p>
        </p:txBody>
      </p:sp>
      <p:grpSp>
        <p:nvGrpSpPr>
          <p:cNvPr id="4" name="Group 3"/>
          <p:cNvGrpSpPr/>
          <p:nvPr/>
        </p:nvGrpSpPr>
        <p:grpSpPr>
          <a:xfrm>
            <a:off x="7816850" y="1511437"/>
            <a:ext cx="3403600" cy="4322662"/>
            <a:chOff x="5664200" y="1840468"/>
            <a:chExt cx="3403600" cy="4322662"/>
          </a:xfrm>
        </p:grpSpPr>
        <p:pic>
          <p:nvPicPr>
            <p:cNvPr id="5" name="Picture 4" descr="http://www.realworldtech.com/includes/images/articles/fermi-3.png?b22ba0"/>
            <p:cNvPicPr>
              <a:picLocks noChangeAspect="1"/>
            </p:cNvPicPr>
            <p:nvPr/>
          </p:nvPicPr>
          <p:blipFill rotWithShape="1">
            <a:blip r:embed="rId3">
              <a:extLst>
                <a:ext uri="{28A0092B-C50C-407E-A947-70E740481C1C}">
                  <a14:useLocalDpi xmlns:a14="http://schemas.microsoft.com/office/drawing/2010/main" val="0"/>
                </a:ext>
              </a:extLst>
            </a:blip>
            <a:srcRect r="8282" b="46982"/>
            <a:stretch/>
          </p:blipFill>
          <p:spPr bwMode="auto">
            <a:xfrm>
              <a:off x="5664200" y="1905000"/>
              <a:ext cx="3403600" cy="4258130"/>
            </a:xfrm>
            <a:prstGeom prst="rect">
              <a:avLst/>
            </a:prstGeom>
            <a:noFill/>
            <a:ln>
              <a:noFill/>
            </a:ln>
            <a:extLst>
              <a:ext uri="{53640926-AAD7-44D8-BBD7-CCE9431645EC}">
                <a14:shadowObscured xmlns:a14="http://schemas.microsoft.com/office/drawing/2010/main"/>
              </a:ext>
            </a:extLst>
          </p:spPr>
        </p:pic>
        <p:sp>
          <p:nvSpPr>
            <p:cNvPr id="3" name="Rectangle 2"/>
            <p:cNvSpPr/>
            <p:nvPr/>
          </p:nvSpPr>
          <p:spPr>
            <a:xfrm>
              <a:off x="6912580" y="1840468"/>
              <a:ext cx="1075744" cy="369332"/>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Fermi SM</a:t>
              </a:r>
            </a:p>
          </p:txBody>
        </p:sp>
      </p:grpSp>
    </p:spTree>
    <p:extLst>
      <p:ext uri="{BB962C8B-B14F-4D97-AF65-F5344CB8AC3E}">
        <p14:creationId xmlns:p14="http://schemas.microsoft.com/office/powerpoint/2010/main" val="42469161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Remarks</a:t>
            </a:r>
          </a:p>
        </p:txBody>
      </p:sp>
      <p:sp>
        <p:nvSpPr>
          <p:cNvPr id="3" name="Content Placeholder 2"/>
          <p:cNvSpPr>
            <a:spLocks noGrp="1"/>
          </p:cNvSpPr>
          <p:nvPr>
            <p:ph idx="1"/>
          </p:nvPr>
        </p:nvSpPr>
        <p:spPr>
          <a:xfrm>
            <a:off x="222250" y="1295400"/>
            <a:ext cx="6775450" cy="5053149"/>
          </a:xfrm>
        </p:spPr>
        <p:txBody>
          <a:bodyPr>
            <a:noAutofit/>
          </a:bodyPr>
          <a:lstStyle/>
          <a:p>
            <a:r>
              <a:rPr lang="en-US" dirty="0"/>
              <a:t>GPU architecture is pipelined</a:t>
            </a:r>
          </a:p>
          <a:p>
            <a:pPr lvl="1"/>
            <a:r>
              <a:rPr lang="en-US" sz="1400" dirty="0"/>
              <a:t>At each clock cycle one instruction can be retired</a:t>
            </a:r>
          </a:p>
          <a:p>
            <a:pPr lvl="1"/>
            <a:endParaRPr lang="en-US" sz="1400" dirty="0"/>
          </a:p>
          <a:p>
            <a:pPr lvl="1"/>
            <a:endParaRPr lang="en-US" sz="1400" dirty="0"/>
          </a:p>
          <a:p>
            <a:r>
              <a:rPr lang="en-US" dirty="0"/>
              <a:t>However, ILP support is relatively limited</a:t>
            </a:r>
          </a:p>
          <a:p>
            <a:pPr lvl="1"/>
            <a:r>
              <a:rPr lang="en-US" dirty="0"/>
              <a:t>To the best of my knowledge:</a:t>
            </a:r>
          </a:p>
          <a:p>
            <a:pPr lvl="2"/>
            <a:r>
              <a:rPr lang="en-US" sz="1600" dirty="0"/>
              <a:t>Fermi has no out-of-order execution smarts</a:t>
            </a:r>
          </a:p>
          <a:p>
            <a:pPr lvl="2"/>
            <a:r>
              <a:rPr lang="en-US" sz="1600" dirty="0"/>
              <a:t>There is no prefetching</a:t>
            </a:r>
          </a:p>
          <a:p>
            <a:pPr lvl="2"/>
            <a:r>
              <a:rPr lang="en-US" sz="1600" dirty="0"/>
              <a:t>There is no speculative execution</a:t>
            </a:r>
          </a:p>
          <a:p>
            <a:pPr lvl="2"/>
            <a:endParaRPr lang="en-US" sz="1600" dirty="0"/>
          </a:p>
          <a:p>
            <a:pPr lvl="2"/>
            <a:endParaRPr lang="en-US" sz="1600" dirty="0"/>
          </a:p>
          <a:p>
            <a:r>
              <a:rPr lang="en-US" sz="2000" dirty="0"/>
              <a:t>Note: </a:t>
            </a:r>
          </a:p>
          <a:p>
            <a:pPr lvl="1"/>
            <a:r>
              <a:rPr lang="en-US" sz="1800" dirty="0"/>
              <a:t>The odd warp index are handled by a scheduler, the even ones are handled by the other scheduler</a:t>
            </a:r>
          </a:p>
          <a:p>
            <a:pPr lvl="2"/>
            <a:r>
              <a:rPr lang="en-US" sz="1200" dirty="0"/>
              <a:t>No trading warps at run time between schedulers</a:t>
            </a:r>
          </a:p>
          <a:p>
            <a:pPr lvl="2"/>
            <a:r>
              <a:rPr lang="en-US" sz="1200" dirty="0"/>
              <a:t>Pic makes this point too</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3150" y="2151684"/>
            <a:ext cx="4480948" cy="304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EE70F63-5374-4A84-5198-AD4D957A04A7}"/>
              </a:ext>
            </a:extLst>
          </p:cNvPr>
          <p:cNvSpPr txBox="1"/>
          <p:nvPr/>
        </p:nvSpPr>
        <p:spPr>
          <a:xfrm>
            <a:off x="8345097" y="5193852"/>
            <a:ext cx="3113070" cy="369332"/>
          </a:xfrm>
          <a:prstGeom prst="rect">
            <a:avLst/>
          </a:prstGeom>
          <a:noFill/>
        </p:spPr>
        <p:txBody>
          <a:bodyPr wrap="square" rtlCol="0">
            <a:spAutoFit/>
          </a:bodyPr>
          <a:lstStyle/>
          <a:p>
            <a:r>
              <a:rPr lang="en-US" b="1" dirty="0">
                <a:solidFill>
                  <a:srgbClr val="00B0F0"/>
                </a:solidFill>
              </a:rPr>
              <a:t>even                                  odd</a:t>
            </a:r>
          </a:p>
        </p:txBody>
      </p:sp>
    </p:spTree>
    <p:extLst>
      <p:ext uri="{BB962C8B-B14F-4D97-AF65-F5344CB8AC3E}">
        <p14:creationId xmlns:p14="http://schemas.microsoft.com/office/powerpoint/2010/main" val="10919346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Fermi Specifics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Content Placeholder 6"/>
          <p:cNvSpPr>
            <a:spLocks noGrp="1"/>
          </p:cNvSpPr>
          <p:nvPr>
            <p:ph idx="4294967295"/>
          </p:nvPr>
        </p:nvSpPr>
        <p:spPr>
          <a:xfrm>
            <a:off x="231775" y="1495425"/>
            <a:ext cx="11674475" cy="4932363"/>
          </a:xfrm>
        </p:spPr>
        <p:txBody>
          <a:bodyPr/>
          <a:lstStyle/>
          <a:p>
            <a:r>
              <a:rPr lang="en-US" sz="2000" dirty="0"/>
              <a:t>As shown in picture, at </a:t>
            </a:r>
            <a:r>
              <a:rPr lang="en-US" sz="2000" dirty="0">
                <a:solidFill>
                  <a:srgbClr val="C00000"/>
                </a:solidFill>
              </a:rPr>
              <a:t>no time can we see more than 2 warps </a:t>
            </a:r>
            <a:r>
              <a:rPr lang="en-US" sz="2000" dirty="0"/>
              <a:t>being dispatched for execution during a cycle</a:t>
            </a:r>
          </a:p>
          <a:p>
            <a:r>
              <a:rPr lang="en-US" sz="2000" dirty="0"/>
              <a:t>Note that at any given time we might have more than two functional units working though (which is actually very good, device kept busy)</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4050" y="3276601"/>
            <a:ext cx="5492750" cy="310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p:nvPr/>
        </p:nvCxnSpPr>
        <p:spPr>
          <a:xfrm flipV="1">
            <a:off x="2895600" y="4828382"/>
            <a:ext cx="0" cy="1496219"/>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rot="16200000">
            <a:off x="2224788" y="5467636"/>
            <a:ext cx="79655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Times New Roman" pitchFamily="18" charset="0"/>
                <a:ea typeface="+mn-ea"/>
                <a:cs typeface="+mn-cs"/>
              </a:rPr>
              <a:t>T i m e</a:t>
            </a:r>
          </a:p>
        </p:txBody>
      </p:sp>
      <p:sp>
        <p:nvSpPr>
          <p:cNvPr id="11" name="Rectangle 10"/>
          <p:cNvSpPr/>
          <p:nvPr/>
        </p:nvSpPr>
        <p:spPr>
          <a:xfrm>
            <a:off x="2761865" y="6324601"/>
            <a:ext cx="48442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Past</a:t>
            </a:r>
          </a:p>
        </p:txBody>
      </p:sp>
      <p:sp>
        <p:nvSpPr>
          <p:cNvPr id="13" name="Rectangle 12"/>
          <p:cNvSpPr/>
          <p:nvPr/>
        </p:nvSpPr>
        <p:spPr>
          <a:xfrm>
            <a:off x="1976978" y="4764559"/>
            <a:ext cx="71365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Present</a:t>
            </a:r>
          </a:p>
        </p:txBody>
      </p:sp>
      <p:grpSp>
        <p:nvGrpSpPr>
          <p:cNvPr id="5" name="Group 4">
            <a:extLst>
              <a:ext uri="{FF2B5EF4-FFF2-40B4-BE49-F238E27FC236}">
                <a16:creationId xmlns:a16="http://schemas.microsoft.com/office/drawing/2014/main" id="{019D67D8-3CFE-480E-BC2C-413393DAFD25}"/>
              </a:ext>
            </a:extLst>
          </p:cNvPr>
          <p:cNvGrpSpPr/>
          <p:nvPr/>
        </p:nvGrpSpPr>
        <p:grpSpPr>
          <a:xfrm>
            <a:off x="997629" y="4220212"/>
            <a:ext cx="2170112" cy="369332"/>
            <a:chOff x="168139" y="4220212"/>
            <a:chExt cx="2170112" cy="369332"/>
          </a:xfrm>
        </p:grpSpPr>
        <p:sp>
          <p:nvSpPr>
            <p:cNvPr id="2" name="Arrow: Right 1">
              <a:extLst>
                <a:ext uri="{FF2B5EF4-FFF2-40B4-BE49-F238E27FC236}">
                  <a16:creationId xmlns:a16="http://schemas.microsoft.com/office/drawing/2014/main" id="{1C7E96ED-4FF4-43F4-97A8-6314D6AED54F}"/>
                </a:ext>
              </a:extLst>
            </p:cNvPr>
            <p:cNvSpPr/>
            <p:nvPr/>
          </p:nvSpPr>
          <p:spPr>
            <a:xfrm>
              <a:off x="2070463" y="4343400"/>
              <a:ext cx="267788" cy="1785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21FA3500-79EA-4FEF-A94D-2981C1FD3FAB}"/>
                </a:ext>
              </a:extLst>
            </p:cNvPr>
            <p:cNvSpPr txBox="1"/>
            <p:nvPr/>
          </p:nvSpPr>
          <p:spPr>
            <a:xfrm>
              <a:off x="168139" y="4220212"/>
              <a:ext cx="1965960" cy="369332"/>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Functional units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p:txBody>
        </p:sp>
      </p:grpSp>
    </p:spTree>
    <p:extLst>
      <p:ext uri="{BB962C8B-B14F-4D97-AF65-F5344CB8AC3E}">
        <p14:creationId xmlns:p14="http://schemas.microsoft.com/office/powerpoint/2010/main" val="40791569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ABFE-FB44-4B09-ACDA-A998862CCCD6}"/>
              </a:ext>
            </a:extLst>
          </p:cNvPr>
          <p:cNvSpPr>
            <a:spLocks noGrp="1"/>
          </p:cNvSpPr>
          <p:nvPr>
            <p:ph type="title"/>
          </p:nvPr>
        </p:nvSpPr>
        <p:spPr/>
        <p:txBody>
          <a:bodyPr/>
          <a:lstStyle/>
          <a:p>
            <a:r>
              <a:rPr lang="en-US" dirty="0"/>
              <a:t>Good to know… When SM has multiple partitions (like Ampere)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037CC7-378A-4B6B-AEED-2E2BDECC26E3}"/>
                  </a:ext>
                </a:extLst>
              </p:cNvPr>
              <p:cNvSpPr>
                <a:spLocks noGrp="1"/>
              </p:cNvSpPr>
              <p:nvPr>
                <p:ph sz="half" idx="1"/>
              </p:nvPr>
            </p:nvSpPr>
            <p:spPr/>
            <p:txBody>
              <a:bodyPr>
                <a:normAutofit/>
              </a:bodyPr>
              <a:lstStyle/>
              <a:p>
                <a:endParaRPr lang="en-US" dirty="0"/>
              </a:p>
              <a:p>
                <a:r>
                  <a:rPr lang="en-US" dirty="0"/>
                  <a:t>A warp always runs on one of the four sub-partitions </a:t>
                </a:r>
              </a:p>
              <a:p>
                <a:pPr lvl="1"/>
                <a:r>
                  <a:rPr lang="en-US" dirty="0"/>
                  <a:t>It does not change sub-partitions during execution</a:t>
                </a:r>
              </a:p>
              <a:p>
                <a:endParaRPr lang="en-US" dirty="0"/>
              </a:p>
              <a:p>
                <a:endParaRPr lang="en-US" dirty="0"/>
              </a:p>
              <a:p>
                <a:r>
                  <a:rPr lang="en-US" dirty="0"/>
                  <a:t>Each sub-partition holds up to 16 warps</a:t>
                </a:r>
              </a:p>
              <a:p>
                <a:pPr lvl="1"/>
                <a:r>
                  <a:rPr lang="en-US" dirty="0"/>
                  <a:t>Per SM: </a:t>
                </a:r>
              </a:p>
              <a:p>
                <a:pPr lvl="2"/>
                <a:r>
                  <a:rPr lang="en-US" dirty="0"/>
                  <a:t>4 partitions </a:t>
                </a:r>
                <a14:m>
                  <m:oMath xmlns:m="http://schemas.openxmlformats.org/officeDocument/2006/math">
                    <m:r>
                      <a:rPr lang="en-US" b="0" i="1" smtClean="0">
                        <a:latin typeface="Cambria Math" panose="02040503050406030204" pitchFamily="18" charset="0"/>
                      </a:rPr>
                      <m:t>×</m:t>
                    </m:r>
                  </m:oMath>
                </a14:m>
                <a:r>
                  <a:rPr lang="en-US" dirty="0"/>
                  <a:t> 16 warps </a:t>
                </a:r>
              </a:p>
              <a:p>
                <a:pPr lvl="2"/>
                <a:r>
                  <a:rPr lang="en-US" dirty="0"/>
                  <a:t>64 warps </a:t>
                </a:r>
                <a14:m>
                  <m:oMath xmlns:m="http://schemas.openxmlformats.org/officeDocument/2006/math">
                    <m:r>
                      <a:rPr lang="en-US" b="0" i="1" smtClean="0">
                        <a:latin typeface="Cambria Math" panose="02040503050406030204" pitchFamily="18" charset="0"/>
                      </a:rPr>
                      <m:t>⇒</m:t>
                    </m:r>
                  </m:oMath>
                </a14:m>
                <a:r>
                  <a:rPr lang="en-US" dirty="0"/>
                  <a:t> max 2048 threads</a:t>
                </a:r>
              </a:p>
            </p:txBody>
          </p:sp>
        </mc:Choice>
        <mc:Fallback xmlns="">
          <p:sp>
            <p:nvSpPr>
              <p:cNvPr id="3" name="Content Placeholder 2">
                <a:extLst>
                  <a:ext uri="{FF2B5EF4-FFF2-40B4-BE49-F238E27FC236}">
                    <a16:creationId xmlns:a16="http://schemas.microsoft.com/office/drawing/2014/main" id="{D6037CC7-378A-4B6B-AEED-2E2BDECC26E3}"/>
                  </a:ext>
                </a:extLst>
              </p:cNvPr>
              <p:cNvSpPr>
                <a:spLocks noGrp="1" noRot="1" noChangeAspect="1" noMove="1" noResize="1" noEditPoints="1" noAdjustHandles="1" noChangeArrowheads="1" noChangeShapeType="1" noTextEdit="1"/>
              </p:cNvSpPr>
              <p:nvPr>
                <p:ph sz="half" idx="1"/>
              </p:nvPr>
            </p:nvSpPr>
            <p:spPr>
              <a:blipFill>
                <a:blip r:embed="rId2"/>
                <a:stretch>
                  <a:fillRect l="-140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2CD39ED-69B5-4DF1-96F6-C617E365D5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D156BD75-F48D-4130-82CC-41D095157D3D}"/>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5" name="Text Placeholder 4">
                <a:extLst>
                  <a:ext uri="{FF2B5EF4-FFF2-40B4-BE49-F238E27FC236}">
                    <a16:creationId xmlns:a16="http://schemas.microsoft.com/office/drawing/2014/main" id="{D156BD75-F48D-4130-82CC-41D095157D3D}"/>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FA805764-8888-42DE-A48E-19D1EEF31427}"/>
              </a:ext>
            </a:extLst>
          </p:cNvPr>
          <p:cNvPicPr>
            <a:picLocks noChangeAspect="1"/>
          </p:cNvPicPr>
          <p:nvPr/>
        </p:nvPicPr>
        <p:blipFill>
          <a:blip r:embed="rId4"/>
          <a:stretch>
            <a:fillRect/>
          </a:stretch>
        </p:blipFill>
        <p:spPr>
          <a:xfrm>
            <a:off x="7003125" y="836241"/>
            <a:ext cx="4540315" cy="5993814"/>
          </a:xfrm>
          <a:prstGeom prst="rect">
            <a:avLst/>
          </a:prstGeom>
        </p:spPr>
      </p:pic>
    </p:spTree>
    <p:extLst>
      <p:ext uri="{BB962C8B-B14F-4D97-AF65-F5344CB8AC3E}">
        <p14:creationId xmlns:p14="http://schemas.microsoft.com/office/powerpoint/2010/main" val="3825761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57D6F-EEE1-4190-B9D8-F943992A08DC}"/>
              </a:ext>
            </a:extLst>
          </p:cNvPr>
          <p:cNvSpPr>
            <a:spLocks noGrp="1"/>
          </p:cNvSpPr>
          <p:nvPr>
            <p:ph type="title"/>
          </p:nvPr>
        </p:nvSpPr>
        <p:spPr/>
        <p:txBody>
          <a:bodyPr>
            <a:normAutofit fontScale="90000"/>
          </a:bodyPr>
          <a:lstStyle/>
          <a:p>
            <a:r>
              <a:rPr lang="en-US" dirty="0"/>
              <a:t>Possible state of a warp (the interplay between warps &amp; warp-scheduler)</a:t>
            </a:r>
          </a:p>
        </p:txBody>
      </p:sp>
      <p:sp>
        <p:nvSpPr>
          <p:cNvPr id="5" name="Content Placeholder 4">
            <a:extLst>
              <a:ext uri="{FF2B5EF4-FFF2-40B4-BE49-F238E27FC236}">
                <a16:creationId xmlns:a16="http://schemas.microsoft.com/office/drawing/2014/main" id="{481842CC-C139-4BE6-88C9-8A7E9F9F2D95}"/>
              </a:ext>
            </a:extLst>
          </p:cNvPr>
          <p:cNvSpPr>
            <a:spLocks noGrp="1"/>
          </p:cNvSpPr>
          <p:nvPr>
            <p:ph idx="1"/>
          </p:nvPr>
        </p:nvSpPr>
        <p:spPr>
          <a:xfrm>
            <a:off x="147344" y="1047964"/>
            <a:ext cx="11960872" cy="5380307"/>
          </a:xfrm>
        </p:spPr>
        <p:txBody>
          <a:bodyPr>
            <a:normAutofit/>
          </a:bodyPr>
          <a:lstStyle/>
          <a:p>
            <a:endParaRPr lang="en-US" dirty="0"/>
          </a:p>
          <a:p>
            <a:pPr lvl="1"/>
            <a:r>
              <a:rPr lang="en-US" dirty="0"/>
              <a:t>First possible state: Active Warps (deployed on an SM)</a:t>
            </a:r>
          </a:p>
          <a:p>
            <a:pPr lvl="2"/>
            <a:r>
              <a:rPr lang="en-US" dirty="0"/>
              <a:t>A possible sub-state: </a:t>
            </a:r>
            <a:r>
              <a:rPr lang="en-US" dirty="0">
                <a:solidFill>
                  <a:srgbClr val="46EA46"/>
                </a:solidFill>
              </a:rPr>
              <a:t>Ineligible</a:t>
            </a:r>
            <a:r>
              <a:rPr lang="en-US" dirty="0"/>
              <a:t> Warp (a subset of the Active Warps, waiting on data or functional units)</a:t>
            </a:r>
          </a:p>
          <a:p>
            <a:pPr lvl="2"/>
            <a:r>
              <a:rPr lang="en-US" dirty="0"/>
              <a:t>Another possible sub-state: Eligible Warps (a subset of the Active Warps)</a:t>
            </a:r>
          </a:p>
          <a:p>
            <a:pPr lvl="2"/>
            <a:r>
              <a:rPr lang="en-US" dirty="0"/>
              <a:t>Another possible sub-state: Issued Warps (formerly Eligible, now executing)</a:t>
            </a:r>
          </a:p>
          <a:p>
            <a:pPr lvl="1"/>
            <a:r>
              <a:rPr lang="en-US" dirty="0"/>
              <a:t>Second possible state: Retired Warps (no more instructions left in the kernel for these Warps)</a:t>
            </a:r>
          </a:p>
          <a:p>
            <a:pPr lvl="1"/>
            <a:endParaRPr lang="en-US" dirty="0"/>
          </a:p>
          <a:p>
            <a:pPr lvl="1"/>
            <a:r>
              <a:rPr lang="en-US" dirty="0"/>
              <a:t>Causes for a warp to be ineligible</a:t>
            </a:r>
          </a:p>
          <a:p>
            <a:pPr lvl="2"/>
            <a:r>
              <a:rPr lang="en-US" dirty="0"/>
              <a:t>An instruction fetch</a:t>
            </a:r>
          </a:p>
          <a:p>
            <a:pPr lvl="3"/>
            <a:r>
              <a:rPr lang="en-US" dirty="0"/>
              <a:t>Next instruction not available (super sad!!!)</a:t>
            </a:r>
          </a:p>
          <a:p>
            <a:pPr lvl="2"/>
            <a:r>
              <a:rPr lang="en-US" dirty="0"/>
              <a:t>A memory dependency</a:t>
            </a:r>
          </a:p>
          <a:p>
            <a:pPr lvl="3"/>
            <a:r>
              <a:rPr lang="en-US" dirty="0"/>
              <a:t>Result of memory instruction, e.g., load</a:t>
            </a:r>
          </a:p>
          <a:p>
            <a:pPr lvl="2"/>
            <a:r>
              <a:rPr lang="en-US" dirty="0"/>
              <a:t>An execution dependency </a:t>
            </a:r>
          </a:p>
          <a:p>
            <a:pPr lvl="3"/>
            <a:r>
              <a:rPr lang="en-US" dirty="0"/>
              <a:t>Result of previous instruction (recall data hazard in pipelining)</a:t>
            </a:r>
          </a:p>
          <a:p>
            <a:pPr lvl="2"/>
            <a:r>
              <a:rPr lang="en-US" dirty="0"/>
              <a:t>A synchronization barrier (more on this later)</a:t>
            </a:r>
          </a:p>
          <a:p>
            <a:pPr lvl="3"/>
            <a:r>
              <a:rPr lang="en-US" dirty="0"/>
              <a:t>E.g., </a:t>
            </a:r>
            <a:r>
              <a:rPr lang="en-US" dirty="0">
                <a:latin typeface="Consolas" panose="020B0609020204030204" pitchFamily="49" charset="0"/>
              </a:rPr>
              <a:t>__</a:t>
            </a:r>
            <a:r>
              <a:rPr lang="en-US" dirty="0" err="1">
                <a:latin typeface="Consolas" panose="020B0609020204030204" pitchFamily="49" charset="0"/>
              </a:rPr>
              <a:t>syncthreads</a:t>
            </a:r>
            <a:r>
              <a:rPr lang="en-US" dirty="0">
                <a:latin typeface="Consolas" panose="020B0609020204030204" pitchFamily="49" charset="0"/>
              </a:rPr>
              <a:t>()</a:t>
            </a:r>
          </a:p>
          <a:p>
            <a:pPr lvl="1"/>
            <a:endParaRPr lang="en-US" dirty="0"/>
          </a:p>
          <a:p>
            <a:pPr lvl="1"/>
            <a:endParaRPr lang="en-US" dirty="0"/>
          </a:p>
        </p:txBody>
      </p:sp>
      <p:sp>
        <p:nvSpPr>
          <p:cNvPr id="3" name="Slide Number Placeholder 2">
            <a:extLst>
              <a:ext uri="{FF2B5EF4-FFF2-40B4-BE49-F238E27FC236}">
                <a16:creationId xmlns:a16="http://schemas.microsoft.com/office/drawing/2014/main" id="{4E8CE2F0-1744-49C9-A250-8E3DE7160F3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86504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Execution Configuration, revisiting the concept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444500" y="1687513"/>
            <a:ext cx="11474450" cy="4411662"/>
          </a:xfrm>
        </p:spPr>
        <p:txBody>
          <a:bodyPr/>
          <a:lstStyle/>
          <a:p>
            <a:endParaRPr lang="en-US" sz="1800" dirty="0"/>
          </a:p>
          <a:p>
            <a:r>
              <a:rPr lang="en-US" sz="1800" dirty="0"/>
              <a:t>Prefer thread block sizes that result in mostly full warps</a:t>
            </a:r>
          </a:p>
          <a:p>
            <a:pPr lvl="2"/>
            <a:endParaRPr lang="en-US" sz="1100" dirty="0"/>
          </a:p>
          <a:p>
            <a:pPr marL="0" indent="0">
              <a:buNone/>
            </a:pPr>
            <a:r>
              <a:rPr lang="en-US" sz="1800" b="1" dirty="0">
                <a:solidFill>
                  <a:srgbClr val="FF0000"/>
                </a:solidFill>
              </a:rPr>
              <a:t>	Bad</a:t>
            </a:r>
            <a:r>
              <a:rPr lang="en-US" sz="1800" dirty="0"/>
              <a:t>:  	</a:t>
            </a:r>
            <a:r>
              <a:rPr lang="en-US" sz="1800" b="1" dirty="0">
                <a:latin typeface="Consolas" pitchFamily="49" charset="0"/>
                <a:cs typeface="Consolas" pitchFamily="49" charset="0"/>
              </a:rPr>
              <a:t>kernel</a:t>
            </a:r>
            <a:r>
              <a:rPr lang="en-US" sz="1800" b="1" dirty="0">
                <a:solidFill>
                  <a:srgbClr val="0070C0"/>
                </a:solidFill>
                <a:latin typeface="Consolas" pitchFamily="49" charset="0"/>
                <a:cs typeface="Consolas" pitchFamily="49" charset="0"/>
              </a:rPr>
              <a:t>&lt;&lt;&lt;</a:t>
            </a:r>
            <a:r>
              <a:rPr lang="en-US" sz="1800" b="1" dirty="0">
                <a:latin typeface="Consolas" pitchFamily="49" charset="0"/>
                <a:cs typeface="Consolas" pitchFamily="49" charset="0"/>
              </a:rPr>
              <a:t>N, 1</a:t>
            </a:r>
            <a:r>
              <a:rPr lang="en-US" sz="1800" b="1" dirty="0">
                <a:solidFill>
                  <a:srgbClr val="0070C0"/>
                </a:solidFill>
                <a:latin typeface="Consolas" pitchFamily="49" charset="0"/>
                <a:cs typeface="Consolas" pitchFamily="49" charset="0"/>
              </a:rPr>
              <a:t>&gt;&gt;&gt;</a:t>
            </a:r>
            <a:r>
              <a:rPr lang="en-US" sz="1800" b="1" dirty="0">
                <a:latin typeface="Consolas" pitchFamily="49" charset="0"/>
                <a:cs typeface="Consolas" pitchFamily="49" charset="0"/>
              </a:rPr>
              <a:t> ( ... )</a:t>
            </a:r>
          </a:p>
          <a:p>
            <a:pPr marL="0" indent="0">
              <a:buNone/>
            </a:pPr>
            <a:r>
              <a:rPr lang="en-US" sz="1800" b="1" dirty="0">
                <a:solidFill>
                  <a:srgbClr val="FFC000"/>
                </a:solidFill>
              </a:rPr>
              <a:t>	Okay</a:t>
            </a:r>
            <a:r>
              <a:rPr lang="en-US" sz="1800" dirty="0"/>
              <a:t>: 	</a:t>
            </a:r>
            <a:r>
              <a:rPr lang="en-US" sz="1800" b="1" dirty="0">
                <a:latin typeface="Consolas" pitchFamily="49" charset="0"/>
                <a:cs typeface="Consolas" pitchFamily="49" charset="0"/>
              </a:rPr>
              <a:t>kernel</a:t>
            </a:r>
            <a:r>
              <a:rPr lang="en-US" sz="1800" b="1" dirty="0">
                <a:solidFill>
                  <a:srgbClr val="0070C0"/>
                </a:solidFill>
                <a:latin typeface="Consolas" pitchFamily="49" charset="0"/>
                <a:cs typeface="Consolas" pitchFamily="49" charset="0"/>
              </a:rPr>
              <a:t>&lt;&lt;&lt;</a:t>
            </a:r>
            <a:r>
              <a:rPr lang="en-US" sz="1800" b="1" dirty="0">
                <a:latin typeface="Consolas" pitchFamily="49" charset="0"/>
                <a:cs typeface="Consolas" pitchFamily="49" charset="0"/>
              </a:rPr>
              <a:t>(N+31) / 32, 32</a:t>
            </a:r>
            <a:r>
              <a:rPr lang="en-US" sz="1800" b="1" dirty="0">
                <a:solidFill>
                  <a:srgbClr val="0070C0"/>
                </a:solidFill>
                <a:latin typeface="Consolas" pitchFamily="49" charset="0"/>
                <a:cs typeface="Consolas" pitchFamily="49" charset="0"/>
              </a:rPr>
              <a:t>&gt;&gt;&gt;</a:t>
            </a:r>
            <a:r>
              <a:rPr lang="en-US" sz="1800" b="1" dirty="0">
                <a:latin typeface="Consolas" pitchFamily="49" charset="0"/>
                <a:cs typeface="Consolas" pitchFamily="49" charset="0"/>
              </a:rPr>
              <a:t>( ... )</a:t>
            </a:r>
          </a:p>
          <a:p>
            <a:pPr marL="0" indent="0">
              <a:buNone/>
            </a:pPr>
            <a:r>
              <a:rPr lang="en-US" sz="1800" b="1" dirty="0">
                <a:solidFill>
                  <a:srgbClr val="00B050"/>
                </a:solidFill>
              </a:rPr>
              <a:t>	Better</a:t>
            </a:r>
            <a:r>
              <a:rPr lang="en-US" sz="1800" dirty="0"/>
              <a:t>:	</a:t>
            </a:r>
            <a:r>
              <a:rPr lang="en-US" sz="1800" b="1" dirty="0">
                <a:latin typeface="Consolas" pitchFamily="49" charset="0"/>
                <a:cs typeface="Consolas" pitchFamily="49" charset="0"/>
              </a:rPr>
              <a:t>kernel</a:t>
            </a:r>
            <a:r>
              <a:rPr lang="en-US" sz="1800" b="1" dirty="0">
                <a:solidFill>
                  <a:srgbClr val="0070C0"/>
                </a:solidFill>
                <a:latin typeface="Consolas" pitchFamily="49" charset="0"/>
                <a:cs typeface="Consolas" pitchFamily="49" charset="0"/>
              </a:rPr>
              <a:t>&lt;&lt;&lt;</a:t>
            </a:r>
            <a:r>
              <a:rPr lang="en-US" sz="1800" b="1" dirty="0">
                <a:latin typeface="Consolas" pitchFamily="49" charset="0"/>
                <a:cs typeface="Consolas" pitchFamily="49" charset="0"/>
              </a:rPr>
              <a:t>(N+127) / 128, 128</a:t>
            </a:r>
            <a:r>
              <a:rPr lang="en-US" sz="1800" b="1" dirty="0">
                <a:solidFill>
                  <a:srgbClr val="0070C0"/>
                </a:solidFill>
                <a:latin typeface="Consolas" pitchFamily="49" charset="0"/>
                <a:cs typeface="Consolas" pitchFamily="49" charset="0"/>
              </a:rPr>
              <a:t>&gt;&gt;&gt;</a:t>
            </a:r>
            <a:r>
              <a:rPr lang="en-US" sz="1800" b="1" dirty="0">
                <a:latin typeface="Consolas" pitchFamily="49" charset="0"/>
                <a:cs typeface="Consolas" pitchFamily="49" charset="0"/>
              </a:rPr>
              <a:t>( ... )</a:t>
            </a:r>
          </a:p>
          <a:p>
            <a:endParaRPr lang="en-US" sz="1800" dirty="0"/>
          </a:p>
          <a:p>
            <a:r>
              <a:rPr lang="en-US" sz="1800" dirty="0"/>
              <a:t>Many threads per block provide SM with many warps to switch between </a:t>
            </a:r>
          </a:p>
          <a:p>
            <a:pPr lvl="1"/>
            <a:r>
              <a:rPr lang="en-US" sz="1400" dirty="0"/>
              <a:t>This is how the GPU hides memory access latency</a:t>
            </a:r>
          </a:p>
          <a:p>
            <a:pPr lvl="2"/>
            <a:endParaRPr lang="en-US" sz="1100" dirty="0"/>
          </a:p>
          <a:p>
            <a:r>
              <a:rPr lang="en-US" sz="1800" dirty="0"/>
              <a:t>Resource like amount of </a:t>
            </a:r>
            <a:r>
              <a:rPr lang="en-US" sz="1800" dirty="0" err="1"/>
              <a:t>ShMem</a:t>
            </a:r>
            <a:r>
              <a:rPr lang="en-US" sz="1800" dirty="0"/>
              <a:t> &amp; size of </a:t>
            </a:r>
            <a:r>
              <a:rPr lang="en-US" sz="1800" dirty="0" err="1"/>
              <a:t>RegFile</a:t>
            </a:r>
            <a:r>
              <a:rPr lang="en-US" sz="1800" dirty="0"/>
              <a:t> may constrain number of threads per block</a:t>
            </a:r>
          </a:p>
          <a:p>
            <a:pPr lvl="2"/>
            <a:endParaRPr lang="en-US" sz="1100" dirty="0"/>
          </a:p>
        </p:txBody>
      </p:sp>
      <p:sp>
        <p:nvSpPr>
          <p:cNvPr id="5" name="Rectangle 4"/>
          <p:cNvSpPr/>
          <p:nvPr/>
        </p:nvSpPr>
        <p:spPr>
          <a:xfrm>
            <a:off x="118579" y="6559982"/>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5070578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Scheduling: Summing It Up…</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92100" y="1403350"/>
            <a:ext cx="11595100" cy="4800600"/>
          </a:xfrm>
        </p:spPr>
        <p:txBody>
          <a:bodyPr>
            <a:normAutofit fontScale="92500" lnSpcReduction="10000"/>
          </a:bodyPr>
          <a:lstStyle/>
          <a:p>
            <a:r>
              <a:rPr lang="en-US" sz="2000" dirty="0"/>
              <a:t>When host invokes a kernel grid, the blocks of the grid are enumerated and distributed to SMs with available execution capacity</a:t>
            </a:r>
          </a:p>
          <a:p>
            <a:endParaRPr lang="en-US" sz="1900" dirty="0"/>
          </a:p>
          <a:p>
            <a:r>
              <a:rPr lang="en-US" sz="1900" dirty="0"/>
              <a:t>Number of resident blocks on one SM</a:t>
            </a:r>
          </a:p>
          <a:p>
            <a:pPr lvl="1"/>
            <a:r>
              <a:rPr lang="en-US" sz="1600" dirty="0"/>
              <a:t>Up to 8 blocks (on Fermi)</a:t>
            </a:r>
          </a:p>
          <a:p>
            <a:pPr lvl="1"/>
            <a:r>
              <a:rPr lang="en-US" sz="1600" dirty="0"/>
              <a:t>Up to 16 on Kepler &amp; Turing</a:t>
            </a:r>
          </a:p>
          <a:p>
            <a:pPr lvl="1"/>
            <a:r>
              <a:rPr lang="en-US" sz="1600" dirty="0"/>
              <a:t>Up to 32 on Maxwell, Pascal, Volta , Ampere</a:t>
            </a:r>
          </a:p>
          <a:p>
            <a:pPr lvl="2"/>
            <a:endParaRPr lang="en-US" sz="1300" dirty="0"/>
          </a:p>
          <a:p>
            <a:pPr marL="0" indent="0">
              <a:buNone/>
            </a:pPr>
            <a:r>
              <a:rPr lang="en-US" sz="2000" dirty="0"/>
              <a:t>		</a:t>
            </a:r>
          </a:p>
          <a:p>
            <a:r>
              <a:rPr lang="en-US" sz="2000" dirty="0"/>
              <a:t>When a block of threads is executed on an SM, its threads are grouped in warps. The SM manages several warps at the same time</a:t>
            </a:r>
          </a:p>
          <a:p>
            <a:pPr lvl="1"/>
            <a:r>
              <a:rPr lang="en-US" sz="1800" dirty="0"/>
              <a:t>Up to 48 warps can be managed by an SM on Fermi</a:t>
            </a:r>
          </a:p>
          <a:p>
            <a:pPr lvl="1"/>
            <a:r>
              <a:rPr lang="en-US" sz="1800" dirty="0"/>
              <a:t>Up to 32 warps can be managed on Turing</a:t>
            </a:r>
          </a:p>
          <a:p>
            <a:pPr lvl="1"/>
            <a:r>
              <a:rPr lang="en-US" sz="1800" dirty="0"/>
              <a:t>Up to 64 warps can be managed on Kepler, Maxwell, Pascal, Volta, Ampere</a:t>
            </a:r>
          </a:p>
          <a:p>
            <a:pPr lvl="2"/>
            <a:endParaRPr lang="en-US" sz="1300" dirty="0"/>
          </a:p>
          <a:p>
            <a:pPr lvl="2"/>
            <a:endParaRPr lang="en-US" sz="1300" dirty="0"/>
          </a:p>
          <a:p>
            <a:r>
              <a:rPr lang="en-US" sz="2000" dirty="0"/>
              <a:t>When a thread block finishes, a new block is launched on the vacated SM</a:t>
            </a:r>
          </a:p>
        </p:txBody>
      </p:sp>
    </p:spTree>
    <p:extLst>
      <p:ext uri="{BB962C8B-B14F-4D97-AF65-F5344CB8AC3E}">
        <p14:creationId xmlns:p14="http://schemas.microsoft.com/office/powerpoint/2010/main" val="39495187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032934" y="3534834"/>
            <a:ext cx="6477000" cy="1193799"/>
          </a:xfrm>
          <a:prstGeom prst="rect">
            <a:avLst/>
          </a:prstGeom>
          <a:solidFill>
            <a:schemeClr val="accent1">
              <a:lumMod val="50000"/>
            </a:schemeClr>
          </a:solidFill>
        </p:spPr>
        <p:txBody>
          <a:bodyPr vert="horz" lIns="91440" tIns="45720" rIns="91440" bIns="45720" rtlCol="0" anchor="ctr">
            <a:normAutofit/>
          </a:bodyPr>
          <a:lstStyle>
            <a:lvl1pPr>
              <a:lnSpc>
                <a:spcPct val="90000"/>
              </a:lnSpc>
              <a:spcBef>
                <a:spcPct val="0"/>
              </a:spcBef>
              <a:buNone/>
              <a:defRPr sz="3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Light" panose="020F0302020204030204"/>
                <a:ea typeface="+mj-ea"/>
                <a:cs typeface="+mj-cs"/>
              </a:rPr>
              <a:t>Thread Divergence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Calibri Light" panose="020F0302020204030204"/>
                <a:ea typeface="+mj-ea"/>
                <a:cs typeface="+mj-cs"/>
              </a:rPr>
              <a:t>[pre-Volta]</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896A52-3313-4A10-8B45-3E5624BFC511}"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64834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Thread Divergence in “</a:t>
            </a:r>
            <a:r>
              <a:rPr lang="en-US" sz="3200" dirty="0">
                <a:latin typeface="Consolas" panose="020B0609020204030204" pitchFamily="49" charset="0"/>
              </a:rPr>
              <a:t>if-then-else</a:t>
            </a:r>
            <a:r>
              <a:rPr lang="en-US" sz="3200" dirty="0"/>
              <a:t>”</a:t>
            </a:r>
          </a:p>
        </p:txBody>
      </p:sp>
      <p:sp>
        <p:nvSpPr>
          <p:cNvPr id="3" name="Content Placeholder 2"/>
          <p:cNvSpPr>
            <a:spLocks noGrp="1"/>
          </p:cNvSpPr>
          <p:nvPr>
            <p:ph idx="1"/>
          </p:nvPr>
        </p:nvSpPr>
        <p:spPr>
          <a:xfrm>
            <a:off x="406428" y="1736333"/>
            <a:ext cx="11398250" cy="4394592"/>
          </a:xfrm>
        </p:spPr>
        <p:txBody>
          <a:bodyPr/>
          <a:lstStyle/>
          <a:p>
            <a:r>
              <a:rPr lang="en-US" dirty="0"/>
              <a:t>Handling of an </a:t>
            </a:r>
            <a:r>
              <a:rPr lang="en-US" dirty="0">
                <a:solidFill>
                  <a:srgbClr val="0070C0"/>
                </a:solidFill>
                <a:latin typeface="Consolas" panose="020B0609020204030204" pitchFamily="49" charset="0"/>
                <a:cs typeface="Consolas" panose="020B0609020204030204" pitchFamily="49" charset="0"/>
              </a:rPr>
              <a:t>if-then-else</a:t>
            </a:r>
            <a:r>
              <a:rPr lang="en-US" dirty="0"/>
              <a:t> construct in CUDA</a:t>
            </a:r>
          </a:p>
          <a:p>
            <a:pPr lvl="1"/>
            <a:r>
              <a:rPr lang="en-US" dirty="0"/>
              <a:t>First, a subset of </a:t>
            </a:r>
            <a:r>
              <a:rPr lang="en-US" u="sng" dirty="0"/>
              <a:t>threads of the warp</a:t>
            </a:r>
            <a:r>
              <a:rPr lang="en-US" dirty="0"/>
              <a:t> execute one branch </a:t>
            </a:r>
          </a:p>
          <a:p>
            <a:pPr lvl="2"/>
            <a:r>
              <a:rPr lang="en-US" sz="1700" dirty="0"/>
              <a:t>Execution moves forward for these threads in lockstep fashion</a:t>
            </a:r>
          </a:p>
          <a:p>
            <a:pPr lvl="1"/>
            <a:r>
              <a:rPr lang="en-US" dirty="0"/>
              <a:t>Next, the rest of the </a:t>
            </a:r>
            <a:r>
              <a:rPr lang="en-US" u="sng" dirty="0"/>
              <a:t>threads in the warp</a:t>
            </a:r>
            <a:r>
              <a:rPr lang="en-US" dirty="0"/>
              <a:t> execute the other branch</a:t>
            </a:r>
          </a:p>
          <a:p>
            <a:pPr lvl="2"/>
            <a:r>
              <a:rPr lang="en-US" sz="1700" dirty="0"/>
              <a:t>Execution moves forward for these threads in lockstep fashion</a:t>
            </a:r>
          </a:p>
          <a:p>
            <a:r>
              <a:rPr lang="en-US" dirty="0"/>
              <a:t>After the </a:t>
            </a:r>
            <a:r>
              <a:rPr lang="en-US" dirty="0">
                <a:solidFill>
                  <a:srgbClr val="0070C0"/>
                </a:solidFill>
                <a:latin typeface="Consolas" panose="020B0609020204030204" pitchFamily="49" charset="0"/>
                <a:cs typeface="Consolas" panose="020B0609020204030204" pitchFamily="49" charset="0"/>
              </a:rPr>
              <a:t>if-then-else</a:t>
            </a:r>
            <a:r>
              <a:rPr lang="en-US" dirty="0"/>
              <a:t> statement all threads of the warp move on in </a:t>
            </a:r>
            <a:r>
              <a:rPr lang="en-US" dirty="0">
                <a:solidFill>
                  <a:srgbClr val="C00000"/>
                </a:solidFill>
              </a:rPr>
              <a:t>lockstep fashion</a:t>
            </a:r>
          </a:p>
          <a:p>
            <a:pPr lvl="1"/>
            <a:endParaRPr lang="en-US" dirty="0"/>
          </a:p>
          <a:p>
            <a:r>
              <a:rPr lang="en-US" sz="2000" dirty="0"/>
              <a:t>The system automatically handles </a:t>
            </a:r>
            <a:r>
              <a:rPr lang="en-US" sz="2000" dirty="0">
                <a:solidFill>
                  <a:srgbClr val="0070C0"/>
                </a:solidFill>
              </a:rPr>
              <a:t>control flow divergence</a:t>
            </a:r>
            <a:r>
              <a:rPr lang="en-US" sz="2000" dirty="0"/>
              <a:t>, conditions in which threads within a warp execute different paths through a kernel</a:t>
            </a:r>
          </a:p>
          <a:p>
            <a:r>
              <a:rPr lang="en-US" sz="2000" dirty="0"/>
              <a:t>Often, this requires that the hardware execute multiple paths through a kernel for a warp</a:t>
            </a:r>
          </a:p>
          <a:p>
            <a:pPr lvl="1"/>
            <a:r>
              <a:rPr lang="en-US" sz="1800" dirty="0"/>
              <a:t>For example, both the </a:t>
            </a:r>
            <a:r>
              <a:rPr lang="en-US" sz="1800" b="1" dirty="0">
                <a:solidFill>
                  <a:srgbClr val="0070C0"/>
                </a:solidFill>
                <a:latin typeface="Consolas" pitchFamily="49" charset="0"/>
                <a:cs typeface="Consolas" pitchFamily="49" charset="0"/>
              </a:rPr>
              <a:t>if</a:t>
            </a:r>
            <a:r>
              <a:rPr lang="en-US" sz="1800" dirty="0"/>
              <a:t> clause and the corresponding </a:t>
            </a:r>
            <a:r>
              <a:rPr lang="en-US" sz="1800" b="1" dirty="0">
                <a:solidFill>
                  <a:srgbClr val="0070C0"/>
                </a:solidFill>
                <a:latin typeface="Consolas" pitchFamily="49" charset="0"/>
                <a:cs typeface="Consolas" pitchFamily="49" charset="0"/>
              </a:rPr>
              <a:t>else</a:t>
            </a:r>
            <a:r>
              <a:rPr lang="en-US" sz="1800" dirty="0"/>
              <a:t> clause</a:t>
            </a:r>
          </a:p>
          <a:p>
            <a:pPr lvl="1"/>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869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1109" y="2070101"/>
            <a:ext cx="5181600" cy="3323987"/>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__global__</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void</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kv</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x,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i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threadIdx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blockDim</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err="1">
                <a:ln>
                  <a:noFill/>
                </a:ln>
                <a:solidFill>
                  <a:srgbClr val="FF00FF"/>
                </a:solidFill>
                <a:effectLst/>
                <a:uLnTx/>
                <a:uFillTx/>
                <a:latin typeface="Consolas" pitchFamily="49" charset="0"/>
                <a:ea typeface="+mn-ea"/>
                <a:cs typeface="Consolas" pitchFamily="49" charset="0"/>
              </a:rPr>
              <a:t>blockIdx</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.x</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bool</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 = f(x[i]);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if</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g(x)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 = g(x[i]);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else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               </a:t>
            </a:r>
            <a:r>
              <a:rPr kumimoji="0" lang="en-US" sz="14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h(x)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t = h(x[i]));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y[i] = 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grpSp>
        <p:nvGrpSpPr>
          <p:cNvPr id="6" name="Group 5"/>
          <p:cNvGrpSpPr/>
          <p:nvPr/>
        </p:nvGrpSpPr>
        <p:grpSpPr>
          <a:xfrm>
            <a:off x="7670580" y="1580039"/>
            <a:ext cx="2163498" cy="1751979"/>
            <a:chOff x="5476240" y="2051651"/>
            <a:chExt cx="3037258" cy="2926750"/>
          </a:xfrm>
        </p:grpSpPr>
        <p:sp>
          <p:nvSpPr>
            <p:cNvPr id="7" name="Freeform 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 name="Freeform 7"/>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11" name="Group 10"/>
          <p:cNvGrpSpPr/>
          <p:nvPr/>
        </p:nvGrpSpPr>
        <p:grpSpPr>
          <a:xfrm>
            <a:off x="7797904" y="1580039"/>
            <a:ext cx="2163498" cy="1751979"/>
            <a:chOff x="5476240" y="2051651"/>
            <a:chExt cx="3037258" cy="2926750"/>
          </a:xfrm>
        </p:grpSpPr>
        <p:sp>
          <p:nvSpPr>
            <p:cNvPr id="12" name="Freeform 1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16" name="Group 15"/>
          <p:cNvGrpSpPr/>
          <p:nvPr/>
        </p:nvGrpSpPr>
        <p:grpSpPr>
          <a:xfrm>
            <a:off x="8052552" y="1580039"/>
            <a:ext cx="2163498" cy="1751979"/>
            <a:chOff x="5476240" y="2051651"/>
            <a:chExt cx="3037258" cy="2926750"/>
          </a:xfrm>
        </p:grpSpPr>
        <p:sp>
          <p:nvSpPr>
            <p:cNvPr id="17" name="Freeform 1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2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21" name="Group 20"/>
          <p:cNvGrpSpPr/>
          <p:nvPr/>
        </p:nvGrpSpPr>
        <p:grpSpPr>
          <a:xfrm>
            <a:off x="7543800" y="1580039"/>
            <a:ext cx="2163498" cy="1751979"/>
            <a:chOff x="5476240" y="2051651"/>
            <a:chExt cx="3037258" cy="2926750"/>
          </a:xfrm>
        </p:grpSpPr>
        <p:sp>
          <p:nvSpPr>
            <p:cNvPr id="22" name="Freeform 2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2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2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2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26" name="Group 25"/>
          <p:cNvGrpSpPr/>
          <p:nvPr/>
        </p:nvGrpSpPr>
        <p:grpSpPr>
          <a:xfrm>
            <a:off x="7925228" y="1580039"/>
            <a:ext cx="2163498" cy="1751979"/>
            <a:chOff x="5476240" y="2051651"/>
            <a:chExt cx="3037258" cy="2926750"/>
          </a:xfrm>
        </p:grpSpPr>
        <p:sp>
          <p:nvSpPr>
            <p:cNvPr id="27" name="Freeform 2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2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2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3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31" name="Group 30"/>
          <p:cNvGrpSpPr/>
          <p:nvPr/>
        </p:nvGrpSpPr>
        <p:grpSpPr>
          <a:xfrm>
            <a:off x="8179876" y="1580039"/>
            <a:ext cx="2163498" cy="1751979"/>
            <a:chOff x="5476240" y="2051651"/>
            <a:chExt cx="3037258" cy="2926750"/>
          </a:xfrm>
        </p:grpSpPr>
        <p:sp>
          <p:nvSpPr>
            <p:cNvPr id="32" name="Freeform 3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3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3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3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36" name="Group 35"/>
          <p:cNvGrpSpPr/>
          <p:nvPr/>
        </p:nvGrpSpPr>
        <p:grpSpPr>
          <a:xfrm>
            <a:off x="8307201" y="1580039"/>
            <a:ext cx="2163498" cy="1751979"/>
            <a:chOff x="5476240" y="2051651"/>
            <a:chExt cx="3037258" cy="2926750"/>
          </a:xfrm>
        </p:grpSpPr>
        <p:sp>
          <p:nvSpPr>
            <p:cNvPr id="37" name="Freeform 3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3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3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4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41" name="Group 40"/>
          <p:cNvGrpSpPr/>
          <p:nvPr/>
        </p:nvGrpSpPr>
        <p:grpSpPr>
          <a:xfrm>
            <a:off x="7745599" y="4378503"/>
            <a:ext cx="2163498" cy="778895"/>
            <a:chOff x="5476240" y="2051651"/>
            <a:chExt cx="3037258" cy="2926750"/>
          </a:xfrm>
        </p:grpSpPr>
        <p:sp>
          <p:nvSpPr>
            <p:cNvPr id="42" name="Freeform 4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43" name="Freeform 42"/>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4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4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46" name="Group 45"/>
          <p:cNvGrpSpPr/>
          <p:nvPr/>
        </p:nvGrpSpPr>
        <p:grpSpPr>
          <a:xfrm>
            <a:off x="7908643" y="3544867"/>
            <a:ext cx="2163498" cy="680778"/>
            <a:chOff x="5476240" y="2051651"/>
            <a:chExt cx="3037258" cy="2926750"/>
          </a:xfrm>
        </p:grpSpPr>
        <p:sp>
          <p:nvSpPr>
            <p:cNvPr id="47" name="Freeform 4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4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4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5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51" name="Group 50"/>
          <p:cNvGrpSpPr/>
          <p:nvPr/>
        </p:nvGrpSpPr>
        <p:grpSpPr>
          <a:xfrm>
            <a:off x="8127571" y="4378503"/>
            <a:ext cx="2163498" cy="778895"/>
            <a:chOff x="5476240" y="2051651"/>
            <a:chExt cx="3037258" cy="2926750"/>
          </a:xfrm>
        </p:grpSpPr>
        <p:sp>
          <p:nvSpPr>
            <p:cNvPr id="52" name="Freeform 5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5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5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5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56" name="Group 55"/>
          <p:cNvGrpSpPr/>
          <p:nvPr/>
        </p:nvGrpSpPr>
        <p:grpSpPr>
          <a:xfrm>
            <a:off x="7654539" y="3544867"/>
            <a:ext cx="2163498" cy="680778"/>
            <a:chOff x="5476240" y="2051651"/>
            <a:chExt cx="3037258" cy="2926750"/>
          </a:xfrm>
        </p:grpSpPr>
        <p:sp>
          <p:nvSpPr>
            <p:cNvPr id="57" name="Freeform 5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5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5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6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61" name="Group 60"/>
          <p:cNvGrpSpPr/>
          <p:nvPr/>
        </p:nvGrpSpPr>
        <p:grpSpPr>
          <a:xfrm>
            <a:off x="8035967" y="3544867"/>
            <a:ext cx="2163498" cy="680778"/>
            <a:chOff x="5476240" y="2051651"/>
            <a:chExt cx="3037258" cy="2926750"/>
          </a:xfrm>
        </p:grpSpPr>
        <p:sp>
          <p:nvSpPr>
            <p:cNvPr id="62" name="Freeform 6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6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6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6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66" name="Group 65"/>
          <p:cNvGrpSpPr/>
          <p:nvPr/>
        </p:nvGrpSpPr>
        <p:grpSpPr>
          <a:xfrm>
            <a:off x="8290615" y="3544867"/>
            <a:ext cx="2163498" cy="680778"/>
            <a:chOff x="5476240" y="2051651"/>
            <a:chExt cx="3037258" cy="2926750"/>
          </a:xfrm>
        </p:grpSpPr>
        <p:sp>
          <p:nvSpPr>
            <p:cNvPr id="67" name="Freeform 6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6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6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7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71" name="Group 70"/>
          <p:cNvGrpSpPr/>
          <p:nvPr/>
        </p:nvGrpSpPr>
        <p:grpSpPr>
          <a:xfrm>
            <a:off x="8382220" y="4378503"/>
            <a:ext cx="2163498" cy="778895"/>
            <a:chOff x="5476240" y="2051651"/>
            <a:chExt cx="3037258" cy="2926750"/>
          </a:xfrm>
        </p:grpSpPr>
        <p:sp>
          <p:nvSpPr>
            <p:cNvPr id="72" name="Freeform 7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7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7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7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76" name="Group 75"/>
          <p:cNvGrpSpPr/>
          <p:nvPr/>
        </p:nvGrpSpPr>
        <p:grpSpPr>
          <a:xfrm>
            <a:off x="7767638" y="5317844"/>
            <a:ext cx="2163498" cy="930556"/>
            <a:chOff x="5476240" y="2051651"/>
            <a:chExt cx="3037258" cy="2926750"/>
          </a:xfrm>
        </p:grpSpPr>
        <p:sp>
          <p:nvSpPr>
            <p:cNvPr id="77" name="Freeform 7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78" name="Freeform 77"/>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7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8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81" name="Group 80"/>
          <p:cNvGrpSpPr/>
          <p:nvPr/>
        </p:nvGrpSpPr>
        <p:grpSpPr>
          <a:xfrm>
            <a:off x="7894962" y="5317844"/>
            <a:ext cx="2163498" cy="930556"/>
            <a:chOff x="5476240" y="2051651"/>
            <a:chExt cx="3037258" cy="2926750"/>
          </a:xfrm>
        </p:grpSpPr>
        <p:sp>
          <p:nvSpPr>
            <p:cNvPr id="82" name="Freeform 8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8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8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86" name="Group 85"/>
          <p:cNvGrpSpPr/>
          <p:nvPr/>
        </p:nvGrpSpPr>
        <p:grpSpPr>
          <a:xfrm>
            <a:off x="8149610" y="5317844"/>
            <a:ext cx="2163498" cy="930556"/>
            <a:chOff x="5476240" y="2051651"/>
            <a:chExt cx="3037258" cy="2926750"/>
          </a:xfrm>
        </p:grpSpPr>
        <p:sp>
          <p:nvSpPr>
            <p:cNvPr id="87" name="Freeform 8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8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8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9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91" name="Group 90"/>
          <p:cNvGrpSpPr/>
          <p:nvPr/>
        </p:nvGrpSpPr>
        <p:grpSpPr>
          <a:xfrm>
            <a:off x="7640858" y="5317844"/>
            <a:ext cx="2163498" cy="930556"/>
            <a:chOff x="5476240" y="2051651"/>
            <a:chExt cx="3037258" cy="2926750"/>
          </a:xfrm>
        </p:grpSpPr>
        <p:sp>
          <p:nvSpPr>
            <p:cNvPr id="92" name="Freeform 9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9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9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9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96" name="Group 95"/>
          <p:cNvGrpSpPr/>
          <p:nvPr/>
        </p:nvGrpSpPr>
        <p:grpSpPr>
          <a:xfrm>
            <a:off x="8022286" y="5317844"/>
            <a:ext cx="2163498" cy="930556"/>
            <a:chOff x="5476240" y="2051651"/>
            <a:chExt cx="3037258" cy="2926750"/>
          </a:xfrm>
        </p:grpSpPr>
        <p:sp>
          <p:nvSpPr>
            <p:cNvPr id="97" name="Freeform 9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9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9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0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101" name="Group 100"/>
          <p:cNvGrpSpPr/>
          <p:nvPr/>
        </p:nvGrpSpPr>
        <p:grpSpPr>
          <a:xfrm>
            <a:off x="8276934" y="5317844"/>
            <a:ext cx="2163498" cy="930556"/>
            <a:chOff x="5476240" y="2051651"/>
            <a:chExt cx="3037258" cy="2926750"/>
          </a:xfrm>
        </p:grpSpPr>
        <p:sp>
          <p:nvSpPr>
            <p:cNvPr id="102" name="Freeform 10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0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0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0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grpSp>
        <p:nvGrpSpPr>
          <p:cNvPr id="106" name="Group 105"/>
          <p:cNvGrpSpPr/>
          <p:nvPr/>
        </p:nvGrpSpPr>
        <p:grpSpPr>
          <a:xfrm>
            <a:off x="8404259" y="5317844"/>
            <a:ext cx="2163498" cy="930556"/>
            <a:chOff x="5476240" y="2051651"/>
            <a:chExt cx="3037258" cy="2926750"/>
          </a:xfrm>
        </p:grpSpPr>
        <p:sp>
          <p:nvSpPr>
            <p:cNvPr id="107" name="Freeform 10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CC33"/>
                </a:solidFill>
                <a:effectLst/>
                <a:uLnTx/>
                <a:uFillTx/>
                <a:latin typeface="Times New Roman" pitchFamily="18" charset="0"/>
                <a:ea typeface="+mn-ea"/>
                <a:cs typeface="+mn-cs"/>
              </a:endParaRPr>
            </a:p>
          </p:txBody>
        </p:sp>
        <p:sp>
          <p:nvSpPr>
            <p:cNvPr id="10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Times New Roman" pitchFamily="18" charset="0"/>
                <a:ea typeface="+mn-ea"/>
                <a:cs typeface="+mn-cs"/>
              </a:endParaRPr>
            </a:p>
          </p:txBody>
        </p:sp>
        <p:sp>
          <p:nvSpPr>
            <p:cNvPr id="10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66FF"/>
                </a:solidFill>
                <a:effectLst/>
                <a:uLnTx/>
                <a:uFillTx/>
                <a:latin typeface="Times New Roman" pitchFamily="18" charset="0"/>
                <a:ea typeface="+mn-ea"/>
                <a:cs typeface="+mn-cs"/>
              </a:endParaRPr>
            </a:p>
          </p:txBody>
        </p:sp>
        <p:sp>
          <p:nvSpPr>
            <p:cNvPr id="11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pitchFamily="18" charset="0"/>
                <a:ea typeface="+mn-ea"/>
                <a:cs typeface="+mn-cs"/>
              </a:endParaRPr>
            </a:p>
          </p:txBody>
        </p:sp>
      </p:grpSp>
      <p:sp>
        <p:nvSpPr>
          <p:cNvPr id="111" name="Rectangle 110"/>
          <p:cNvSpPr/>
          <p:nvPr/>
        </p:nvSpPr>
        <p:spPr>
          <a:xfrm>
            <a:off x="107950" y="6559982"/>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
        <p:nvSpPr>
          <p:cNvPr id="112" name="Title 1"/>
          <p:cNvSpPr>
            <a:spLocks noGrp="1"/>
          </p:cNvSpPr>
          <p:nvPr>
            <p:ph type="title"/>
          </p:nvPr>
        </p:nvSpPr>
        <p:spPr/>
        <p:txBody>
          <a:bodyPr/>
          <a:lstStyle/>
          <a:p>
            <a:r>
              <a:rPr lang="en-US" sz="3200" dirty="0"/>
              <a:t>Thread divergence issues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8185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Integrated Circuits-A One Bit </a:t>
            </a:r>
            <a:r>
              <a:rPr lang="en-US" sz="3200" b="1" dirty="0">
                <a:solidFill>
                  <a:srgbClr val="FFC000"/>
                </a:solidFill>
              </a:rPr>
              <a:t>Combo</a:t>
            </a:r>
            <a:r>
              <a:rPr lang="en-US" sz="3200" dirty="0"/>
              <a:t>: OR, AND, 1 Bit Adder</a:t>
            </a:r>
          </a:p>
        </p:txBody>
      </p:sp>
      <p:sp>
        <p:nvSpPr>
          <p:cNvPr id="3" name="Content Placeholder 2"/>
          <p:cNvSpPr>
            <a:spLocks noGrp="1"/>
          </p:cNvSpPr>
          <p:nvPr>
            <p:ph idx="1"/>
          </p:nvPr>
        </p:nvSpPr>
        <p:spPr/>
        <p:txBody>
          <a:bodyPr/>
          <a:lstStyle/>
          <a:p>
            <a:r>
              <a:rPr lang="en-US" sz="2000" dirty="0"/>
              <a:t>1 Bit Adder, the </a:t>
            </a:r>
            <a:r>
              <a:rPr lang="en-US" sz="2000" dirty="0">
                <a:solidFill>
                  <a:srgbClr val="0070C0"/>
                </a:solidFill>
              </a:rPr>
              <a:t>Sum</a:t>
            </a:r>
            <a:r>
              <a:rPr lang="en-US" sz="2000" dirty="0"/>
              <a:t> part</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5200" y="1960295"/>
            <a:ext cx="4040180" cy="2535504"/>
          </a:xfrm>
          <a:prstGeom prst="rect">
            <a:avLst/>
          </a:prstGeom>
        </p:spPr>
      </p:pic>
      <p:sp>
        <p:nvSpPr>
          <p:cNvPr id="7" name="Content Placeholder 2"/>
          <p:cNvSpPr txBox="1">
            <a:spLocks/>
          </p:cNvSpPr>
          <p:nvPr/>
        </p:nvSpPr>
        <p:spPr bwMode="auto">
          <a:xfrm>
            <a:off x="2209800" y="5072064"/>
            <a:ext cx="5257800" cy="6429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 One Bit Combo: </a:t>
            </a: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OR</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AND</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 Bit Sum</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Controlled by the input “</a:t>
            </a: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Operation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8" name="Group 7"/>
          <p:cNvGrpSpPr/>
          <p:nvPr/>
        </p:nvGrpSpPr>
        <p:grpSpPr>
          <a:xfrm>
            <a:off x="7811082" y="4648201"/>
            <a:ext cx="2581285" cy="2144787"/>
            <a:chOff x="7811082" y="4648201"/>
            <a:chExt cx="2581285" cy="2144787"/>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1082" y="4648201"/>
              <a:ext cx="2323519" cy="2144787"/>
            </a:xfrm>
            <a:prstGeom prst="rect">
              <a:avLst/>
            </a:prstGeom>
          </p:spPr>
        </p:pic>
        <p:sp>
          <p:nvSpPr>
            <p:cNvPr id="4" name="Rectangle 3"/>
            <p:cNvSpPr/>
            <p:nvPr/>
          </p:nvSpPr>
          <p:spPr>
            <a:xfrm>
              <a:off x="9880688" y="5448501"/>
              <a:ext cx="511679" cy="261610"/>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result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7987637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3200" dirty="0"/>
              <a:t>Thread divergence issues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38125" y="1966913"/>
            <a:ext cx="11715750" cy="4148137"/>
          </a:xfrm>
        </p:spPr>
        <p:txBody>
          <a:bodyPr/>
          <a:lstStyle/>
          <a:p>
            <a:r>
              <a:rPr lang="en-US" sz="2000" dirty="0"/>
              <a:t>Nested branches are handled similarly</a:t>
            </a:r>
          </a:p>
          <a:p>
            <a:pPr lvl="1"/>
            <a:r>
              <a:rPr lang="en-US" sz="1600" dirty="0"/>
              <a:t>Deeper nesting results in more threads being temporarily disabled</a:t>
            </a:r>
          </a:p>
          <a:p>
            <a:pPr lvl="1"/>
            <a:endParaRPr lang="en-US" sz="1600" dirty="0"/>
          </a:p>
          <a:p>
            <a:r>
              <a:rPr lang="en-US" sz="2000" dirty="0"/>
              <a:t>In general, one </a:t>
            </a:r>
            <a:r>
              <a:rPr lang="en-US" sz="2000" u="sng" dirty="0">
                <a:solidFill>
                  <a:srgbClr val="0070C0"/>
                </a:solidFill>
              </a:rPr>
              <a:t>does not</a:t>
            </a:r>
            <a:r>
              <a:rPr lang="en-US" sz="2000" dirty="0"/>
              <a:t> need to consider divergence when reasoning about the correctness of a program</a:t>
            </a:r>
            <a:r>
              <a:rPr lang="en-US" sz="2800" b="1" dirty="0">
                <a:solidFill>
                  <a:srgbClr val="C00000"/>
                </a:solidFill>
              </a:rPr>
              <a:t>*</a:t>
            </a:r>
            <a:endParaRPr lang="en-US" sz="2000" b="1" dirty="0">
              <a:solidFill>
                <a:srgbClr val="C00000"/>
              </a:solidFill>
            </a:endParaRPr>
          </a:p>
          <a:p>
            <a:pPr lvl="1"/>
            <a:r>
              <a:rPr lang="en-US" sz="1600" dirty="0"/>
              <a:t>Certain code constructs, such as those involving schemes in which threads within a warp spin-wait on a lock, can cause deadlock</a:t>
            </a:r>
          </a:p>
          <a:p>
            <a:pPr lvl="1"/>
            <a:endParaRPr lang="en-US" sz="1600" dirty="0"/>
          </a:p>
          <a:p>
            <a:r>
              <a:rPr lang="en-US" sz="2000" dirty="0"/>
              <a:t>In general, one </a:t>
            </a:r>
            <a:r>
              <a:rPr lang="en-US" sz="2000" u="sng" dirty="0">
                <a:solidFill>
                  <a:srgbClr val="0070C0"/>
                </a:solidFill>
              </a:rPr>
              <a:t>does</a:t>
            </a:r>
            <a:r>
              <a:rPr lang="en-US" sz="2000" dirty="0"/>
              <a:t> need to consider divergence when reasoning about the performance of a program</a:t>
            </a:r>
          </a:p>
          <a:p>
            <a:pPr lvl="1"/>
            <a:endParaRPr lang="en-US" sz="1600" dirty="0"/>
          </a:p>
          <a:p>
            <a:r>
              <a:rPr lang="en-US" sz="2000" dirty="0"/>
              <a:t>NVIDIA calls execution model </a:t>
            </a:r>
            <a:r>
              <a:rPr lang="en-US" sz="2000" dirty="0">
                <a:solidFill>
                  <a:srgbClr val="C00000"/>
                </a:solidFill>
              </a:rPr>
              <a:t>SIMT</a:t>
            </a:r>
            <a:r>
              <a:rPr lang="en-US" sz="2000" dirty="0"/>
              <a:t> (Single Instruction Multiple Threads) to differentiate from actual SIMD where threads really are in lockstep</a:t>
            </a:r>
          </a:p>
        </p:txBody>
      </p:sp>
      <p:sp>
        <p:nvSpPr>
          <p:cNvPr id="5" name="Rectangle 4"/>
          <p:cNvSpPr/>
          <p:nvPr/>
        </p:nvSpPr>
        <p:spPr>
          <a:xfrm>
            <a:off x="101600" y="6586075"/>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7608179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3200" dirty="0"/>
              <a:t>Performance of Divergent Code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177800" y="1510302"/>
            <a:ext cx="11893550" cy="4868274"/>
          </a:xfrm>
        </p:spPr>
        <p:txBody>
          <a:bodyPr>
            <a:normAutofit/>
          </a:bodyPr>
          <a:lstStyle/>
          <a:p>
            <a:r>
              <a:rPr lang="en-US" sz="2000" dirty="0"/>
              <a:t>Performance decreases with degree of divergence in warps</a:t>
            </a:r>
          </a:p>
          <a:p>
            <a:endParaRPr lang="en-US" sz="2000" dirty="0"/>
          </a:p>
          <a:p>
            <a:r>
              <a:rPr lang="en-US" sz="2000" dirty="0"/>
              <a:t>Compiler and hardware can detect when </a:t>
            </a:r>
            <a:r>
              <a:rPr lang="en-US" sz="2000" dirty="0">
                <a:solidFill>
                  <a:srgbClr val="C00000"/>
                </a:solidFill>
              </a:rPr>
              <a:t>all threads in a warp </a:t>
            </a:r>
            <a:r>
              <a:rPr lang="en-US" sz="2000" dirty="0"/>
              <a:t>branch in the same direction</a:t>
            </a:r>
          </a:p>
          <a:p>
            <a:pPr lvl="1"/>
            <a:r>
              <a:rPr lang="en-US" sz="1800" dirty="0"/>
              <a:t>Example: all take the </a:t>
            </a:r>
            <a:r>
              <a:rPr lang="en-US" sz="1800" b="1" dirty="0">
                <a:solidFill>
                  <a:srgbClr val="0070C0"/>
                </a:solidFill>
                <a:latin typeface="Consolas" pitchFamily="49" charset="0"/>
                <a:cs typeface="Consolas" pitchFamily="49" charset="0"/>
              </a:rPr>
              <a:t>if</a:t>
            </a:r>
            <a:r>
              <a:rPr lang="en-US" sz="1800" dirty="0"/>
              <a:t> clause, or all take the </a:t>
            </a:r>
            <a:r>
              <a:rPr lang="en-US" sz="1800" b="1" dirty="0">
                <a:solidFill>
                  <a:srgbClr val="0070C0"/>
                </a:solidFill>
                <a:latin typeface="Consolas" pitchFamily="49" charset="0"/>
                <a:cs typeface="Consolas" pitchFamily="49" charset="0"/>
              </a:rPr>
              <a:t>else</a:t>
            </a:r>
            <a:r>
              <a:rPr lang="en-US" sz="1800" dirty="0"/>
              <a:t> clause</a:t>
            </a:r>
          </a:p>
          <a:p>
            <a:pPr lvl="1"/>
            <a:r>
              <a:rPr lang="en-US" sz="1800" dirty="0"/>
              <a:t>The hardware is optimized to handle these cases without loss of performance</a:t>
            </a:r>
          </a:p>
          <a:p>
            <a:pPr marL="1089025" lvl="2" indent="0">
              <a:lnSpc>
                <a:spcPct val="80000"/>
              </a:lnSpc>
              <a:buNone/>
            </a:pPr>
            <a:endParaRPr lang="en-US" sz="1700" dirty="0">
              <a:latin typeface="Consolas" pitchFamily="49" charset="0"/>
              <a:cs typeface="Consolas" pitchFamily="49" charset="0"/>
            </a:endParaRPr>
          </a:p>
          <a:p>
            <a:pPr marL="1089025" lvl="2" indent="0">
              <a:lnSpc>
                <a:spcPct val="80000"/>
              </a:lnSpc>
              <a:buNone/>
            </a:pPr>
            <a:r>
              <a:rPr lang="en-US" sz="1700" dirty="0">
                <a:latin typeface="Consolas" pitchFamily="49" charset="0"/>
                <a:cs typeface="Consolas" pitchFamily="49" charset="0"/>
              </a:rPr>
              <a:t>if (</a:t>
            </a:r>
            <a:r>
              <a:rPr lang="en-US" sz="1700" dirty="0" err="1">
                <a:latin typeface="Consolas" pitchFamily="49" charset="0"/>
                <a:cs typeface="Consolas" pitchFamily="49" charset="0"/>
              </a:rPr>
              <a:t>threadIdx.x</a:t>
            </a:r>
            <a:r>
              <a:rPr lang="en-US" sz="1700" dirty="0">
                <a:latin typeface="Consolas" pitchFamily="49" charset="0"/>
                <a:cs typeface="Consolas" pitchFamily="49" charset="0"/>
              </a:rPr>
              <a:t> / WARP_SIZE &gt;= 2) { }</a:t>
            </a:r>
          </a:p>
          <a:p>
            <a:pPr marL="1089025" lvl="2" indent="0">
              <a:lnSpc>
                <a:spcPct val="80000"/>
              </a:lnSpc>
              <a:buNone/>
            </a:pPr>
            <a:r>
              <a:rPr lang="en-US" sz="1700" dirty="0">
                <a:latin typeface="Consolas" pitchFamily="49" charset="0"/>
                <a:cs typeface="Consolas" pitchFamily="49" charset="0"/>
              </a:rPr>
              <a:t>	</a:t>
            </a:r>
          </a:p>
          <a:p>
            <a:pPr marL="1136650" lvl="1" indent="-342900">
              <a:lnSpc>
                <a:spcPct val="80000"/>
              </a:lnSpc>
            </a:pPr>
            <a:r>
              <a:rPr lang="en-US" sz="1700" dirty="0"/>
              <a:t>Creates two different control paths for threads in a block</a:t>
            </a:r>
            <a:endParaRPr lang="en-US" sz="1700" dirty="0">
              <a:latin typeface="Courier New" pitchFamily="49" charset="0"/>
            </a:endParaRPr>
          </a:p>
          <a:p>
            <a:pPr marL="1136650" lvl="1" indent="-342900">
              <a:lnSpc>
                <a:spcPct val="80000"/>
              </a:lnSpc>
            </a:pPr>
            <a:r>
              <a:rPr lang="en-US" sz="1700" dirty="0"/>
              <a:t>Branch granularity is a whole multiple of warp size; all threads in any warp follow the same path.  No warp divergence…</a:t>
            </a:r>
          </a:p>
          <a:p>
            <a:endParaRPr lang="en-US" sz="2000" dirty="0"/>
          </a:p>
          <a:p>
            <a:r>
              <a:rPr lang="en-US" sz="2000" dirty="0"/>
              <a:t>The compiler can also compile short conditional clauses to use predicates (bits that conditionally convert instructions into null ops) </a:t>
            </a:r>
          </a:p>
          <a:p>
            <a:pPr lvl="1"/>
            <a:r>
              <a:rPr lang="en-US" sz="1800" dirty="0"/>
              <a:t>Avoids some branch divergence overheads and is more efficient</a:t>
            </a:r>
          </a:p>
          <a:p>
            <a:pPr lvl="1"/>
            <a:r>
              <a:rPr lang="en-US" sz="1800" dirty="0"/>
              <a:t>Often acceptable performance with short conditional clauses</a:t>
            </a:r>
          </a:p>
          <a:p>
            <a:endParaRPr lang="en-US" sz="2000" dirty="0"/>
          </a:p>
        </p:txBody>
      </p:sp>
      <p:sp>
        <p:nvSpPr>
          <p:cNvPr id="5" name="Rectangle 4"/>
          <p:cNvSpPr/>
          <p:nvPr/>
        </p:nvSpPr>
        <p:spPr>
          <a:xfrm>
            <a:off x="221265" y="6522143"/>
            <a:ext cx="12875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NVIDIA [J. Balfour]</a:t>
            </a:r>
            <a:r>
              <a:rPr kumimoji="0" lang="en-US" sz="900" b="0" i="0" u="none" strike="noStrike" kern="1200" cap="none" spc="0" normalizeH="0" baseline="0" noProof="0" dirty="0">
                <a:ln>
                  <a:noFill/>
                </a:ln>
                <a:solidFill>
                  <a:srgbClr val="000000"/>
                </a:solidFill>
                <a:effectLst/>
                <a:uLnTx/>
                <a:uFillTx/>
                <a:latin typeface="Arial"/>
                <a:ea typeface="+mn-ea"/>
                <a:cs typeface="Calibri"/>
              </a:rPr>
              <a:t>→</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5320781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E2AA6-6003-474D-AFCD-AB6C0233746D}"/>
              </a:ext>
            </a:extLst>
          </p:cNvPr>
          <p:cNvSpPr>
            <a:spLocks noGrp="1"/>
          </p:cNvSpPr>
          <p:nvPr>
            <p:ph type="title"/>
          </p:nvPr>
        </p:nvSpPr>
        <p:spPr/>
        <p:txBody>
          <a:bodyPr/>
          <a:lstStyle/>
          <a:p>
            <a:r>
              <a:rPr lang="en-US" dirty="0"/>
              <a:t>The “schedule optimizer” hardware asset</a:t>
            </a:r>
          </a:p>
        </p:txBody>
      </p:sp>
      <p:sp>
        <p:nvSpPr>
          <p:cNvPr id="3" name="Content Placeholder 2">
            <a:extLst>
              <a:ext uri="{FF2B5EF4-FFF2-40B4-BE49-F238E27FC236}">
                <a16:creationId xmlns:a16="http://schemas.microsoft.com/office/drawing/2014/main" id="{03E972EB-A481-44B8-AB95-10E0F2356D39}"/>
              </a:ext>
            </a:extLst>
          </p:cNvPr>
          <p:cNvSpPr>
            <a:spLocks noGrp="1"/>
          </p:cNvSpPr>
          <p:nvPr>
            <p:ph idx="1"/>
          </p:nvPr>
        </p:nvSpPr>
        <p:spPr/>
        <p:txBody>
          <a:bodyPr>
            <a:normAutofit/>
          </a:bodyPr>
          <a:lstStyle/>
          <a:p>
            <a:endParaRPr lang="en-US" dirty="0"/>
          </a:p>
          <a:p>
            <a:r>
              <a:rPr lang="en-US" dirty="0"/>
              <a:t>To maximize parallel efficiency, Volta includes a “schedule optimizer” which determines how to group together into SIMT units the active threads from the same warp</a:t>
            </a:r>
          </a:p>
          <a:p>
            <a:endParaRPr lang="en-US" dirty="0"/>
          </a:p>
          <a:p>
            <a:endParaRPr lang="en-US" dirty="0"/>
          </a:p>
          <a:p>
            <a:r>
              <a:rPr lang="en-US" dirty="0"/>
              <a:t>Threads can now diverge and re-converge at sub-warp granularity</a:t>
            </a:r>
          </a:p>
          <a:p>
            <a:endParaRPr lang="en-US" dirty="0"/>
          </a:p>
          <a:p>
            <a:endParaRPr lang="en-US" dirty="0"/>
          </a:p>
          <a:p>
            <a:r>
              <a:rPr lang="en-US" dirty="0"/>
              <a:t>While the scheduler supports independent execution of threads, it optimizes non-synchronizing code to </a:t>
            </a:r>
            <a:r>
              <a:rPr lang="en-US" dirty="0">
                <a:solidFill>
                  <a:srgbClr val="0070C0"/>
                </a:solidFill>
              </a:rPr>
              <a:t>maintain as much convergence </a:t>
            </a:r>
            <a:r>
              <a:rPr lang="en-US" dirty="0"/>
              <a:t>as possible</a:t>
            </a:r>
          </a:p>
          <a:p>
            <a:pPr lvl="1"/>
            <a:r>
              <a:rPr lang="en-US" dirty="0"/>
              <a:t>“convergence optimizer” still groups together threads that execute the same code to run them in parallel</a:t>
            </a:r>
          </a:p>
        </p:txBody>
      </p:sp>
      <p:sp>
        <p:nvSpPr>
          <p:cNvPr id="4" name="Slide Number Placeholder 3">
            <a:extLst>
              <a:ext uri="{FF2B5EF4-FFF2-40B4-BE49-F238E27FC236}">
                <a16:creationId xmlns:a16="http://schemas.microsoft.com/office/drawing/2014/main" id="{A950AFF3-EABF-467A-9060-CB664E915C1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01004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67F64-793C-4DFA-97FF-F50F11417420}"/>
              </a:ext>
            </a:extLst>
          </p:cNvPr>
          <p:cNvSpPr>
            <a:spLocks noGrp="1"/>
          </p:cNvSpPr>
          <p:nvPr>
            <p:ph type="title"/>
          </p:nvPr>
        </p:nvSpPr>
        <p:spPr/>
        <p:txBody>
          <a:bodyPr/>
          <a:lstStyle/>
          <a:p>
            <a:r>
              <a:rPr lang="en-US" dirty="0"/>
              <a:t>Handling thread divergence, Volta/Turing/Ampere</a:t>
            </a:r>
          </a:p>
        </p:txBody>
      </p:sp>
      <p:sp>
        <p:nvSpPr>
          <p:cNvPr id="7" name="Content Placeholder 6">
            <a:extLst>
              <a:ext uri="{FF2B5EF4-FFF2-40B4-BE49-F238E27FC236}">
                <a16:creationId xmlns:a16="http://schemas.microsoft.com/office/drawing/2014/main" id="{F5EBD386-A7BB-4306-8F45-D10AC9A1FC33}"/>
              </a:ext>
            </a:extLst>
          </p:cNvPr>
          <p:cNvSpPr>
            <a:spLocks noGrp="1"/>
          </p:cNvSpPr>
          <p:nvPr>
            <p:ph sz="half" idx="1"/>
          </p:nvPr>
        </p:nvSpPr>
        <p:spPr/>
        <p:txBody>
          <a:bodyPr>
            <a:normAutofit fontScale="77500" lnSpcReduction="20000"/>
          </a:bodyPr>
          <a:lstStyle/>
          <a:p>
            <a:r>
              <a:rPr lang="en-US" dirty="0"/>
              <a:t>Instructions from the </a:t>
            </a:r>
            <a:r>
              <a:rPr lang="en-US" dirty="0">
                <a:latin typeface="Consolas" panose="020B0609020204030204" pitchFamily="49" charset="0"/>
              </a:rPr>
              <a:t>if</a:t>
            </a:r>
            <a:r>
              <a:rPr lang="en-US" dirty="0"/>
              <a:t> and </a:t>
            </a:r>
            <a:r>
              <a:rPr lang="en-US" dirty="0">
                <a:latin typeface="Consolas" panose="020B0609020204030204" pitchFamily="49" charset="0"/>
              </a:rPr>
              <a:t>else</a:t>
            </a:r>
            <a:r>
              <a:rPr lang="en-US" dirty="0"/>
              <a:t> branches can now be interleaved in time, as shown in the pic.</a:t>
            </a:r>
          </a:p>
          <a:p>
            <a:pPr lvl="1"/>
            <a:r>
              <a:rPr lang="en-US" dirty="0"/>
              <a:t>NOTE: what’s shown in the pic is one possibility. How the scheduling takes place depends on the code being executed and be different than what shown in the pic</a:t>
            </a:r>
          </a:p>
          <a:p>
            <a:endParaRPr lang="en-US" dirty="0"/>
          </a:p>
          <a:p>
            <a:r>
              <a:rPr lang="en-US" u="sng" dirty="0">
                <a:solidFill>
                  <a:srgbClr val="C00000"/>
                </a:solidFill>
              </a:rPr>
              <a:t>IMPORTANT</a:t>
            </a:r>
            <a:r>
              <a:rPr lang="en-US" dirty="0"/>
              <a:t>: execution is still SIMT – at any given clock cycle, the same instruction is executed for all </a:t>
            </a:r>
            <a:r>
              <a:rPr lang="en-US" dirty="0">
                <a:solidFill>
                  <a:srgbClr val="0070C0"/>
                </a:solidFill>
              </a:rPr>
              <a:t>active</a:t>
            </a:r>
            <a:r>
              <a:rPr lang="en-US" dirty="0"/>
              <a:t> threads in a warp </a:t>
            </a:r>
            <a:r>
              <a:rPr lang="en-US" i="1" dirty="0"/>
              <a:t>just as before Volta</a:t>
            </a:r>
          </a:p>
          <a:p>
            <a:pPr lvl="1"/>
            <a:r>
              <a:rPr lang="en-US" dirty="0">
                <a:solidFill>
                  <a:srgbClr val="C00000"/>
                </a:solidFill>
              </a:rPr>
              <a:t>NOTE</a:t>
            </a:r>
            <a:r>
              <a:rPr lang="en-US" dirty="0"/>
              <a:t>: this is why the “schedule optimizer” tries to converge all threads</a:t>
            </a:r>
          </a:p>
          <a:p>
            <a:pPr lvl="2"/>
            <a:r>
              <a:rPr lang="en-US" dirty="0"/>
              <a:t>If all converged, the 32 threads get to execute an instruction. Otherwise, only a subset of threads get to execute an instruction</a:t>
            </a:r>
          </a:p>
          <a:p>
            <a:endParaRPr lang="en-US" dirty="0"/>
          </a:p>
          <a:p>
            <a:r>
              <a:rPr lang="en-US" dirty="0"/>
              <a:t>Why bother with understanding this?</a:t>
            </a:r>
          </a:p>
          <a:p>
            <a:pPr lvl="1"/>
            <a:r>
              <a:rPr lang="en-US" dirty="0"/>
              <a:t>Ability to independently schedule threads within a warp makes it </a:t>
            </a:r>
            <a:r>
              <a:rPr lang="en-US" dirty="0">
                <a:solidFill>
                  <a:srgbClr val="0070C0"/>
                </a:solidFill>
              </a:rPr>
              <a:t>possible to implement complex, fine-grained algorithms </a:t>
            </a:r>
            <a:r>
              <a:rPr lang="en-US" dirty="0"/>
              <a:t>and data structures in a more natural way</a:t>
            </a:r>
          </a:p>
        </p:txBody>
      </p:sp>
      <p:sp>
        <p:nvSpPr>
          <p:cNvPr id="4" name="Slide Number Placeholder 3">
            <a:extLst>
              <a:ext uri="{FF2B5EF4-FFF2-40B4-BE49-F238E27FC236}">
                <a16:creationId xmlns:a16="http://schemas.microsoft.com/office/drawing/2014/main" id="{A6E22953-49D0-41CB-B0E1-38E992FAF4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95403CE1-7DD7-49E4-A8BD-EC9DB7AC4ACD}"/>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95403CE1-7DD7-49E4-A8BD-EC9DB7AC4AC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pic>
        <p:nvPicPr>
          <p:cNvPr id="9" name="image23.png">
            <a:extLst>
              <a:ext uri="{FF2B5EF4-FFF2-40B4-BE49-F238E27FC236}">
                <a16:creationId xmlns:a16="http://schemas.microsoft.com/office/drawing/2014/main" id="{D84F7404-13D6-4CC7-AC26-5651F102FF7F}"/>
              </a:ext>
            </a:extLst>
          </p:cNvPr>
          <p:cNvPicPr>
            <a:picLocks noChangeAspect="1"/>
          </p:cNvPicPr>
          <p:nvPr/>
        </p:nvPicPr>
        <p:blipFill>
          <a:blip r:embed="rId3" cstate="print"/>
          <a:stretch>
            <a:fillRect/>
          </a:stretch>
        </p:blipFill>
        <p:spPr>
          <a:xfrm>
            <a:off x="6134047" y="3014592"/>
            <a:ext cx="6017143" cy="1838571"/>
          </a:xfrm>
          <a:prstGeom prst="rect">
            <a:avLst/>
          </a:prstGeom>
        </p:spPr>
      </p:pic>
      <p:grpSp>
        <p:nvGrpSpPr>
          <p:cNvPr id="19" name="Group 18">
            <a:extLst>
              <a:ext uri="{FF2B5EF4-FFF2-40B4-BE49-F238E27FC236}">
                <a16:creationId xmlns:a16="http://schemas.microsoft.com/office/drawing/2014/main" id="{329F2DB0-BBE5-06F2-DA09-ED626D2E069C}"/>
              </a:ext>
            </a:extLst>
          </p:cNvPr>
          <p:cNvGrpSpPr/>
          <p:nvPr/>
        </p:nvGrpSpPr>
        <p:grpSpPr>
          <a:xfrm>
            <a:off x="6180050" y="3074071"/>
            <a:ext cx="5709446" cy="2102229"/>
            <a:chOff x="6180050" y="3074071"/>
            <a:chExt cx="5709446" cy="2102229"/>
          </a:xfrm>
        </p:grpSpPr>
        <p:sp>
          <p:nvSpPr>
            <p:cNvPr id="2" name="Rectangle 1">
              <a:extLst>
                <a:ext uri="{FF2B5EF4-FFF2-40B4-BE49-F238E27FC236}">
                  <a16:creationId xmlns:a16="http://schemas.microsoft.com/office/drawing/2014/main" id="{2503A730-6EDF-5F7C-2844-836FE9098D37}"/>
                </a:ext>
              </a:extLst>
            </p:cNvPr>
            <p:cNvSpPr/>
            <p:nvPr/>
          </p:nvSpPr>
          <p:spPr>
            <a:xfrm>
              <a:off x="6180050" y="4483427"/>
              <a:ext cx="250850" cy="1998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605A9150-F0BC-94F1-5A42-43696C540CB6}"/>
                </a:ext>
              </a:extLst>
            </p:cNvPr>
            <p:cNvCxnSpPr/>
            <p:nvPr/>
          </p:nvCxnSpPr>
          <p:spPr>
            <a:xfrm>
              <a:off x="6297432" y="4683319"/>
              <a:ext cx="0" cy="49298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139DEBC-31A2-3881-B9FD-A517A42A081C}"/>
                </a:ext>
              </a:extLst>
            </p:cNvPr>
            <p:cNvCxnSpPr>
              <a:cxnSpLocks/>
            </p:cNvCxnSpPr>
            <p:nvPr/>
          </p:nvCxnSpPr>
          <p:spPr>
            <a:xfrm>
              <a:off x="6283911" y="5173919"/>
              <a:ext cx="480318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7212C7-61A4-4A11-C9F5-53B958D287A4}"/>
                </a:ext>
              </a:extLst>
            </p:cNvPr>
            <p:cNvCxnSpPr>
              <a:cxnSpLocks/>
            </p:cNvCxnSpPr>
            <p:nvPr/>
          </p:nvCxnSpPr>
          <p:spPr>
            <a:xfrm>
              <a:off x="11071921" y="4531519"/>
              <a:ext cx="0" cy="63242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D6AC61C-6286-DBAE-F7F6-48A11FBEE8AB}"/>
                </a:ext>
              </a:extLst>
            </p:cNvPr>
            <p:cNvSpPr/>
            <p:nvPr/>
          </p:nvSpPr>
          <p:spPr>
            <a:xfrm>
              <a:off x="10946496" y="4331371"/>
              <a:ext cx="250850" cy="1998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BBFF6866-97F7-CD3E-FD18-7990D44BEAC3}"/>
                </a:ext>
              </a:extLst>
            </p:cNvPr>
            <p:cNvSpPr/>
            <p:nvPr/>
          </p:nvSpPr>
          <p:spPr>
            <a:xfrm>
              <a:off x="11638646" y="3074071"/>
              <a:ext cx="250850" cy="1998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5051631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67F64-793C-4DFA-97FF-F50F11417420}"/>
              </a:ext>
            </a:extLst>
          </p:cNvPr>
          <p:cNvSpPr>
            <a:spLocks noGrp="1"/>
          </p:cNvSpPr>
          <p:nvPr>
            <p:ph type="title"/>
          </p:nvPr>
        </p:nvSpPr>
        <p:spPr/>
        <p:txBody>
          <a:bodyPr/>
          <a:lstStyle/>
          <a:p>
            <a:r>
              <a:rPr lang="en-US" dirty="0"/>
              <a:t>Handling thread divergence, Volta/Turing/Ampere</a:t>
            </a:r>
          </a:p>
        </p:txBody>
      </p:sp>
      <p:sp>
        <p:nvSpPr>
          <p:cNvPr id="7" name="Content Placeholder 6">
            <a:extLst>
              <a:ext uri="{FF2B5EF4-FFF2-40B4-BE49-F238E27FC236}">
                <a16:creationId xmlns:a16="http://schemas.microsoft.com/office/drawing/2014/main" id="{F5EBD386-A7BB-4306-8F45-D10AC9A1FC33}"/>
              </a:ext>
            </a:extLst>
          </p:cNvPr>
          <p:cNvSpPr>
            <a:spLocks noGrp="1"/>
          </p:cNvSpPr>
          <p:nvPr>
            <p:ph sz="half" idx="1"/>
          </p:nvPr>
        </p:nvSpPr>
        <p:spPr/>
        <p:txBody>
          <a:bodyPr>
            <a:normAutofit fontScale="85000" lnSpcReduction="10000"/>
          </a:bodyPr>
          <a:lstStyle/>
          <a:p>
            <a:r>
              <a:rPr lang="en-US" dirty="0"/>
              <a:t>Note that instruction Z is fairly likely not to be executed by all warp threads at </a:t>
            </a:r>
            <a:r>
              <a:rPr lang="en-US" i="1" dirty="0"/>
              <a:t>the same time</a:t>
            </a:r>
          </a:p>
          <a:p>
            <a:pPr lvl="1"/>
            <a:endParaRPr lang="en-US" dirty="0"/>
          </a:p>
          <a:p>
            <a:pPr lvl="1"/>
            <a:endParaRPr lang="en-US" dirty="0"/>
          </a:p>
          <a:p>
            <a:r>
              <a:rPr lang="en-US" dirty="0"/>
              <a:t>Call CUDA warp synchronization function </a:t>
            </a:r>
            <a:r>
              <a:rPr lang="en-US" dirty="0" err="1">
                <a:solidFill>
                  <a:srgbClr val="0070C0"/>
                </a:solidFill>
                <a:latin typeface="Consolas" panose="020B0609020204030204" pitchFamily="49" charset="0"/>
              </a:rPr>
              <a:t>syncwarp</a:t>
            </a:r>
            <a:r>
              <a:rPr lang="en-US" dirty="0">
                <a:solidFill>
                  <a:srgbClr val="0070C0"/>
                </a:solidFill>
                <a:latin typeface="Consolas" panose="020B0609020204030204" pitchFamily="49" charset="0"/>
              </a:rPr>
              <a:t>()</a:t>
            </a:r>
            <a:r>
              <a:rPr lang="en-US" dirty="0">
                <a:solidFill>
                  <a:srgbClr val="0070C0"/>
                </a:solidFill>
              </a:rPr>
              <a:t> </a:t>
            </a:r>
            <a:r>
              <a:rPr lang="en-US" dirty="0"/>
              <a:t>to force reconvergence (lower pic)</a:t>
            </a:r>
          </a:p>
          <a:p>
            <a:pPr lvl="1"/>
            <a:r>
              <a:rPr lang="en-US" dirty="0"/>
              <a:t>The divergent portions of the warp might not execute Z together, but all execution pathways from threads within a warp will complete before any thread reaches the statement after the </a:t>
            </a:r>
            <a:r>
              <a:rPr lang="en-US" dirty="0" err="1">
                <a:latin typeface="Consolas" panose="020B0609020204030204" pitchFamily="49" charset="0"/>
              </a:rPr>
              <a:t>syncwarp</a:t>
            </a:r>
            <a:r>
              <a:rPr lang="en-US" dirty="0">
                <a:latin typeface="Consolas" panose="020B0609020204030204" pitchFamily="49" charset="0"/>
              </a:rPr>
              <a:t>()</a:t>
            </a:r>
          </a:p>
          <a:p>
            <a:pPr lvl="1"/>
            <a:endParaRPr lang="en-US" dirty="0"/>
          </a:p>
          <a:p>
            <a:pPr lvl="1"/>
            <a:endParaRPr lang="en-US" dirty="0"/>
          </a:p>
          <a:p>
            <a:r>
              <a:rPr lang="en-US" dirty="0"/>
              <a:t>Placing the call to  </a:t>
            </a:r>
            <a:r>
              <a:rPr lang="en-US" dirty="0" err="1">
                <a:latin typeface="Consolas" panose="020B0609020204030204" pitchFamily="49" charset="0"/>
              </a:rPr>
              <a:t>syncwarp</a:t>
            </a:r>
            <a:r>
              <a:rPr lang="en-US" dirty="0">
                <a:latin typeface="Consolas" panose="020B0609020204030204" pitchFamily="49" charset="0"/>
              </a:rPr>
              <a:t>()</a:t>
            </a:r>
            <a:r>
              <a:rPr lang="en-US" dirty="0"/>
              <a:t> before the execution of Z would force </a:t>
            </a:r>
            <a:r>
              <a:rPr lang="en-US" dirty="0" err="1"/>
              <a:t>reconvergence</a:t>
            </a:r>
            <a:r>
              <a:rPr lang="en-US" dirty="0"/>
              <a:t> before executing Z, potentially enabling greater SIMT efficiency if the developer knows that this is safe for their application</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6E22953-49D0-41CB-B0E1-38E992FAF4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95403CE1-7DD7-49E4-A8BD-EC9DB7AC4ACD}"/>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95403CE1-7DD7-49E4-A8BD-EC9DB7AC4AC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pic>
        <p:nvPicPr>
          <p:cNvPr id="9" name="image23.png">
            <a:extLst>
              <a:ext uri="{FF2B5EF4-FFF2-40B4-BE49-F238E27FC236}">
                <a16:creationId xmlns:a16="http://schemas.microsoft.com/office/drawing/2014/main" id="{D84F7404-13D6-4CC7-AC26-5651F102FF7F}"/>
              </a:ext>
            </a:extLst>
          </p:cNvPr>
          <p:cNvPicPr>
            <a:picLocks noChangeAspect="1"/>
          </p:cNvPicPr>
          <p:nvPr/>
        </p:nvPicPr>
        <p:blipFill>
          <a:blip r:embed="rId3" cstate="print"/>
          <a:stretch>
            <a:fillRect/>
          </a:stretch>
        </p:blipFill>
        <p:spPr>
          <a:xfrm>
            <a:off x="5860702" y="1921437"/>
            <a:ext cx="6017143" cy="1838571"/>
          </a:xfrm>
          <a:prstGeom prst="rect">
            <a:avLst/>
          </a:prstGeom>
        </p:spPr>
      </p:pic>
      <p:pic>
        <p:nvPicPr>
          <p:cNvPr id="10" name="image24.png">
            <a:extLst>
              <a:ext uri="{FF2B5EF4-FFF2-40B4-BE49-F238E27FC236}">
                <a16:creationId xmlns:a16="http://schemas.microsoft.com/office/drawing/2014/main" id="{B15DDB6F-A795-4841-A111-B268D68079BD}"/>
              </a:ext>
            </a:extLst>
          </p:cNvPr>
          <p:cNvPicPr>
            <a:picLocks noChangeAspect="1"/>
          </p:cNvPicPr>
          <p:nvPr/>
        </p:nvPicPr>
        <p:blipFill>
          <a:blip r:embed="rId4" cstate="print"/>
          <a:stretch>
            <a:fillRect/>
          </a:stretch>
        </p:blipFill>
        <p:spPr>
          <a:xfrm>
            <a:off x="5860702" y="3997233"/>
            <a:ext cx="6236000" cy="1972000"/>
          </a:xfrm>
          <a:prstGeom prst="rect">
            <a:avLst/>
          </a:prstGeom>
        </p:spPr>
      </p:pic>
    </p:spTree>
    <p:extLst>
      <p:ext uri="{BB962C8B-B14F-4D97-AF65-F5344CB8AC3E}">
        <p14:creationId xmlns:p14="http://schemas.microsoft.com/office/powerpoint/2010/main" val="32599428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CB8BF-4C7C-4CE1-92B5-B54FDF9C4702}"/>
              </a:ext>
            </a:extLst>
          </p:cNvPr>
          <p:cNvSpPr>
            <a:spLocks noGrp="1"/>
          </p:cNvSpPr>
          <p:nvPr>
            <p:ph type="title"/>
          </p:nvPr>
        </p:nvSpPr>
        <p:spPr/>
        <p:txBody>
          <a:bodyPr>
            <a:normAutofit fontScale="90000"/>
          </a:bodyPr>
          <a:lstStyle/>
          <a:p>
            <a:r>
              <a:rPr lang="en-US" dirty="0"/>
              <a:t>Example: Volta thread scheduling helps algorithm implementation</a:t>
            </a:r>
          </a:p>
        </p:txBody>
      </p:sp>
      <p:sp>
        <p:nvSpPr>
          <p:cNvPr id="3" name="Content Placeholder 2">
            <a:extLst>
              <a:ext uri="{FF2B5EF4-FFF2-40B4-BE49-F238E27FC236}">
                <a16:creationId xmlns:a16="http://schemas.microsoft.com/office/drawing/2014/main" id="{B5DA692B-5A81-478D-9ABB-C1B9D61DCA8C}"/>
              </a:ext>
            </a:extLst>
          </p:cNvPr>
          <p:cNvSpPr>
            <a:spLocks noGrp="1"/>
          </p:cNvSpPr>
          <p:nvPr>
            <p:ph sz="half" idx="1"/>
          </p:nvPr>
        </p:nvSpPr>
        <p:spPr/>
        <p:txBody>
          <a:bodyPr>
            <a:normAutofit fontScale="85000" lnSpcReduction="10000"/>
          </a:bodyPr>
          <a:lstStyle/>
          <a:p>
            <a:r>
              <a:rPr lang="en-US" dirty="0"/>
              <a:t>“Starvation-free algorithm” – a parallel algorithm that works on the presumption that a thread that participates in the implementation of the algorithm cannot be starved</a:t>
            </a:r>
          </a:p>
          <a:p>
            <a:pPr lvl="1"/>
            <a:endParaRPr lang="en-US" dirty="0"/>
          </a:p>
          <a:p>
            <a:r>
              <a:rPr lang="en-US" dirty="0"/>
              <a:t>NVIDIA GPUs prior to Volta: didn’t support starvation avoidance</a:t>
            </a:r>
          </a:p>
          <a:p>
            <a:pPr lvl="1"/>
            <a:r>
              <a:rPr lang="en-US" dirty="0"/>
              <a:t>Indeed, one or more threads may repeatedly acquire and release a mutex while starving another thread from ever successfully acquiring the mutex</a:t>
            </a:r>
          </a:p>
          <a:p>
            <a:pPr lvl="1"/>
            <a:endParaRPr lang="en-US" dirty="0"/>
          </a:p>
          <a:p>
            <a:r>
              <a:rPr lang="en-US" dirty="0"/>
              <a:t>Example at right shows how Volta independent thread scheduling implements a starvation-free algorithm</a:t>
            </a:r>
          </a:p>
          <a:p>
            <a:pPr lvl="1"/>
            <a:r>
              <a:rPr lang="en-US" dirty="0"/>
              <a:t>Inserting nodes into a doubly linked list in a multithreaded application</a:t>
            </a:r>
          </a:p>
        </p:txBody>
      </p:sp>
      <p:sp>
        <p:nvSpPr>
          <p:cNvPr id="4" name="Slide Number Placeholder 3">
            <a:extLst>
              <a:ext uri="{FF2B5EF4-FFF2-40B4-BE49-F238E27FC236}">
                <a16:creationId xmlns:a16="http://schemas.microsoft.com/office/drawing/2014/main" id="{E38029C0-4FCA-41DF-9429-121CDA21C7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29E071BF-DFEC-44E9-A334-2FCF1C1FF887}"/>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5" name="Text Placeholder 4">
                <a:extLst>
                  <a:ext uri="{FF2B5EF4-FFF2-40B4-BE49-F238E27FC236}">
                    <a16:creationId xmlns:a16="http://schemas.microsoft.com/office/drawing/2014/main" id="{29E071BF-DFEC-44E9-A334-2FCF1C1FF887}"/>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pic>
        <p:nvPicPr>
          <p:cNvPr id="6" name="image25.png">
            <a:extLst>
              <a:ext uri="{FF2B5EF4-FFF2-40B4-BE49-F238E27FC236}">
                <a16:creationId xmlns:a16="http://schemas.microsoft.com/office/drawing/2014/main" id="{CC39835A-9B68-459F-9603-627247159180}"/>
              </a:ext>
            </a:extLst>
          </p:cNvPr>
          <p:cNvPicPr>
            <a:picLocks noChangeAspect="1"/>
          </p:cNvPicPr>
          <p:nvPr/>
        </p:nvPicPr>
        <p:blipFill>
          <a:blip r:embed="rId4" cstate="print"/>
          <a:stretch>
            <a:fillRect/>
          </a:stretch>
        </p:blipFill>
        <p:spPr>
          <a:xfrm>
            <a:off x="7232741" y="1501363"/>
            <a:ext cx="4070857" cy="2503429"/>
          </a:xfrm>
          <a:prstGeom prst="rect">
            <a:avLst/>
          </a:prstGeom>
        </p:spPr>
      </p:pic>
      <p:pic>
        <p:nvPicPr>
          <p:cNvPr id="8" name="image26.png">
            <a:extLst>
              <a:ext uri="{FF2B5EF4-FFF2-40B4-BE49-F238E27FC236}">
                <a16:creationId xmlns:a16="http://schemas.microsoft.com/office/drawing/2014/main" id="{A6D06465-6B18-49B6-B511-269D373923BA}"/>
              </a:ext>
            </a:extLst>
          </p:cNvPr>
          <p:cNvPicPr/>
          <p:nvPr/>
        </p:nvPicPr>
        <p:blipFill>
          <a:blip r:embed="rId5" cstate="print"/>
          <a:stretch>
            <a:fillRect/>
          </a:stretch>
        </p:blipFill>
        <p:spPr>
          <a:xfrm>
            <a:off x="6731663" y="4855370"/>
            <a:ext cx="5073015" cy="983615"/>
          </a:xfrm>
          <a:prstGeom prst="rect">
            <a:avLst/>
          </a:prstGeom>
        </p:spPr>
      </p:pic>
      <p:sp>
        <p:nvSpPr>
          <p:cNvPr id="9" name="Rectangle 8">
            <a:extLst>
              <a:ext uri="{FF2B5EF4-FFF2-40B4-BE49-F238E27FC236}">
                <a16:creationId xmlns:a16="http://schemas.microsoft.com/office/drawing/2014/main" id="{BE042C84-965F-4426-9A2E-5445540A45C3}"/>
              </a:ext>
            </a:extLst>
          </p:cNvPr>
          <p:cNvSpPr/>
          <p:nvPr/>
        </p:nvSpPr>
        <p:spPr>
          <a:xfrm>
            <a:off x="6492469" y="6022640"/>
            <a:ext cx="6096000" cy="30777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Per-node locks are acquired (left) before inserting node B into the list (right).</a:t>
            </a:r>
          </a:p>
        </p:txBody>
      </p:sp>
    </p:spTree>
    <p:extLst>
      <p:ext uri="{BB962C8B-B14F-4D97-AF65-F5344CB8AC3E}">
        <p14:creationId xmlns:p14="http://schemas.microsoft.com/office/powerpoint/2010/main" val="2752154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3805" y="3601845"/>
            <a:ext cx="7623717" cy="1059365"/>
          </a:xfrm>
          <a:solidFill>
            <a:schemeClr val="accent1">
              <a:lumMod val="50000"/>
            </a:schemeClr>
          </a:solidFill>
        </p:spPr>
        <p:txBody>
          <a:bodyPr vert="horz" lIns="91440" tIns="45720" rIns="91440" bIns="45720" rtlCol="0" anchor="ctr">
            <a:normAutofit/>
          </a:bodyPr>
          <a:lstStyle/>
          <a:p>
            <a:pPr>
              <a:spcBef>
                <a:spcPct val="0"/>
              </a:spcBef>
              <a:buNone/>
            </a:pPr>
            <a:r>
              <a:rPr lang="en-US" sz="3600" dirty="0">
                <a:solidFill>
                  <a:schemeClr val="bg1"/>
                </a:solidFill>
                <a:latin typeface="+mj-lt"/>
                <a:ea typeface="+mj-ea"/>
                <a:cs typeface="+mj-cs"/>
              </a:rPr>
              <a:t>The NVIDIA GPU Memory Ecosystem</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6392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sz="3100" dirty="0"/>
              <a:t>CUDA Memory Ecosystem, high vantage point</a:t>
            </a:r>
            <a:br>
              <a:rPr lang="en-US" sz="3100" dirty="0"/>
            </a:br>
            <a:r>
              <a:rPr lang="en-US" sz="2000" dirty="0"/>
              <a:t>[</a:t>
            </a:r>
            <a:r>
              <a:rPr lang="en-US" sz="2000" dirty="0">
                <a:solidFill>
                  <a:srgbClr val="FFC000"/>
                </a:solidFill>
              </a:rPr>
              <a:t>Note: picture assumes two blocks, each with two threads</a:t>
            </a:r>
            <a:r>
              <a:rPr lang="en-US" sz="2000" dirty="0"/>
              <a:t>]</a:t>
            </a:r>
            <a:endParaRPr lang="en-US" sz="31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843" name="Rectangle 3"/>
          <p:cNvSpPr>
            <a:spLocks noGrp="1" noChangeArrowheads="1"/>
          </p:cNvSpPr>
          <p:nvPr>
            <p:ph type="body" idx="4294967295"/>
          </p:nvPr>
        </p:nvSpPr>
        <p:spPr>
          <a:xfrm>
            <a:off x="256380" y="1231639"/>
            <a:ext cx="5850733" cy="3725411"/>
          </a:xfrm>
        </p:spPr>
        <p:txBody>
          <a:bodyPr/>
          <a:lstStyle/>
          <a:p>
            <a:pPr marL="457200" indent="-457200"/>
            <a:r>
              <a:rPr lang="en-US" sz="2000" dirty="0"/>
              <a:t>Image shows the memory hierarchy that a block sees while running on an SM</a:t>
            </a:r>
          </a:p>
          <a:p>
            <a:pPr marL="457200" indent="-457200"/>
            <a:endParaRPr lang="en-US" sz="1300" dirty="0"/>
          </a:p>
          <a:p>
            <a:pPr marL="457200" indent="-457200"/>
            <a:r>
              <a:rPr lang="en-US" sz="2000" dirty="0"/>
              <a:t>Each thread can:</a:t>
            </a:r>
          </a:p>
          <a:p>
            <a:pPr marL="974725" lvl="1" indent="-403225"/>
            <a:r>
              <a:rPr lang="en-US" sz="1700" dirty="0"/>
              <a:t>R/W per-thread </a:t>
            </a:r>
            <a:r>
              <a:rPr lang="en-US" sz="1700" dirty="0">
                <a:solidFill>
                  <a:schemeClr val="accent2"/>
                </a:solidFill>
              </a:rPr>
              <a:t>registers</a:t>
            </a:r>
          </a:p>
          <a:p>
            <a:pPr marL="974725" lvl="1" indent="-403225"/>
            <a:r>
              <a:rPr lang="en-US" sz="1700" dirty="0"/>
              <a:t>R/W per-thread </a:t>
            </a:r>
            <a:r>
              <a:rPr lang="en-US" sz="1700" dirty="0">
                <a:solidFill>
                  <a:schemeClr val="accent2"/>
                </a:solidFill>
              </a:rPr>
              <a:t>local memory</a:t>
            </a:r>
          </a:p>
          <a:p>
            <a:pPr marL="974725" lvl="1" indent="-403225"/>
            <a:r>
              <a:rPr lang="en-US" sz="1700" dirty="0"/>
              <a:t>R/W per-block </a:t>
            </a:r>
            <a:r>
              <a:rPr lang="en-US" sz="1700" dirty="0">
                <a:solidFill>
                  <a:schemeClr val="accent2"/>
                </a:solidFill>
              </a:rPr>
              <a:t>shared memory</a:t>
            </a:r>
          </a:p>
          <a:p>
            <a:pPr marL="974725" lvl="1" indent="-403225"/>
            <a:r>
              <a:rPr lang="en-US" sz="1700" dirty="0"/>
              <a:t>R/W per-grid </a:t>
            </a:r>
            <a:r>
              <a:rPr lang="en-US" sz="1700" dirty="0">
                <a:solidFill>
                  <a:schemeClr val="accent2"/>
                </a:solidFill>
              </a:rPr>
              <a:t>global memory</a:t>
            </a:r>
          </a:p>
          <a:p>
            <a:pPr marL="974725" lvl="1" indent="-403225"/>
            <a:r>
              <a:rPr lang="en-US" sz="1700" dirty="0"/>
              <a:t>Read only per-grid </a:t>
            </a:r>
            <a:r>
              <a:rPr lang="en-US" sz="1700" dirty="0">
                <a:solidFill>
                  <a:schemeClr val="accent2"/>
                </a:solidFill>
              </a:rPr>
              <a:t>constant memory</a:t>
            </a:r>
          </a:p>
          <a:p>
            <a:pPr marL="974725" lvl="1" indent="-403225"/>
            <a:r>
              <a:rPr lang="en-US" sz="1700" dirty="0"/>
              <a:t>Read only per-grid </a:t>
            </a:r>
            <a:r>
              <a:rPr lang="en-US" sz="1700" dirty="0">
                <a:solidFill>
                  <a:schemeClr val="accent2"/>
                </a:solidFill>
              </a:rPr>
              <a:t>texture memory</a:t>
            </a:r>
          </a:p>
          <a:p>
            <a:pPr marL="974725" lvl="1" indent="-403225"/>
            <a:r>
              <a:rPr lang="en-US" sz="1700" dirty="0"/>
              <a:t>Read only per-grid </a:t>
            </a:r>
            <a:r>
              <a:rPr lang="en-US" sz="1700" dirty="0">
                <a:solidFill>
                  <a:schemeClr val="accent2"/>
                </a:solidFill>
              </a:rPr>
              <a:t>surface memory</a:t>
            </a:r>
          </a:p>
        </p:txBody>
      </p:sp>
      <p:sp>
        <p:nvSpPr>
          <p:cNvPr id="35894" name="Rectangle 54"/>
          <p:cNvSpPr>
            <a:spLocks noChangeArrowheads="1"/>
          </p:cNvSpPr>
          <p:nvPr/>
        </p:nvSpPr>
        <p:spPr bwMode="auto">
          <a:xfrm>
            <a:off x="213873" y="5502614"/>
            <a:ext cx="6381792" cy="851475"/>
          </a:xfrm>
          <a:prstGeom prst="rect">
            <a:avLst/>
          </a:prstGeom>
          <a:noFill/>
          <a:ln w="9525">
            <a:noFill/>
            <a:miter lim="800000"/>
            <a:headEnd/>
            <a:tailEnd/>
          </a:ln>
          <a:effectLst/>
        </p:spPr>
        <p:txBody>
          <a:bodyPr/>
          <a:lstStyle/>
          <a:p>
            <a:pPr marL="457200" marR="0" lvl="0" indent="-457200" algn="l" defTabSz="914400" rtl="0" eaLnBrk="1" fontAlgn="auto" latinLnBrk="0" hangingPunct="1">
              <a:lnSpc>
                <a:spcPct val="100000"/>
              </a:lnSpc>
              <a:spcBef>
                <a:spcPct val="20000"/>
              </a:spcBef>
              <a:spcAft>
                <a:spcPts val="0"/>
              </a:spcAft>
              <a:buClr>
                <a:srgbClr val="44546A"/>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Host can R/W </a:t>
            </a:r>
            <a:r>
              <a:rPr kumimoji="0" lang="en-US" sz="1800" b="0" i="0" u="none" strike="noStrike" kern="1200" cap="none" spc="0" normalizeH="0" baseline="0" noProof="0" dirty="0">
                <a:ln>
                  <a:noFill/>
                </a:ln>
                <a:solidFill>
                  <a:srgbClr val="ED7D31"/>
                </a:solidFill>
                <a:effectLst/>
                <a:uLnTx/>
                <a:uFillTx/>
                <a:latin typeface="Arial" pitchFamily="34" charset="0"/>
                <a:ea typeface="+mn-ea"/>
                <a:cs typeface="+mn-cs"/>
              </a:rPr>
              <a:t>global</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 </a:t>
            </a:r>
            <a:r>
              <a:rPr kumimoji="0" lang="en-US" sz="1800" b="0" i="0" u="none" strike="noStrike" kern="1200" cap="none" spc="0" normalizeH="0" baseline="0" noProof="0" dirty="0">
                <a:ln>
                  <a:noFill/>
                </a:ln>
                <a:solidFill>
                  <a:srgbClr val="ED7D31"/>
                </a:solidFill>
                <a:effectLst/>
                <a:uLnTx/>
                <a:uFillTx/>
                <a:latin typeface="Arial" pitchFamily="34" charset="0"/>
                <a:ea typeface="+mn-ea"/>
                <a:cs typeface="+mn-cs"/>
              </a:rPr>
              <a:t>constant</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 and </a:t>
            </a:r>
            <a:r>
              <a:rPr kumimoji="0" lang="en-US" sz="1800" b="0" i="0" u="none" strike="noStrike" kern="1200" cap="none" spc="0" normalizeH="0" baseline="0" noProof="0" dirty="0">
                <a:ln>
                  <a:noFill/>
                </a:ln>
                <a:solidFill>
                  <a:srgbClr val="ED7D31"/>
                </a:solidFill>
                <a:effectLst/>
                <a:uLnTx/>
                <a:uFillTx/>
                <a:latin typeface="Arial" pitchFamily="34" charset="0"/>
                <a:ea typeface="+mn-ea"/>
                <a:cs typeface="+mn-cs"/>
              </a:rPr>
              <a:t>texture*</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 memory</a:t>
            </a:r>
          </a:p>
          <a:p>
            <a:pPr marL="914400" marR="0" lvl="1" indent="-457200" algn="l" defTabSz="914400" rtl="0" eaLnBrk="1" fontAlgn="auto" latinLnBrk="0" hangingPunct="1">
              <a:lnSpc>
                <a:spcPct val="100000"/>
              </a:lnSpc>
              <a:spcBef>
                <a:spcPct val="20000"/>
              </a:spcBef>
              <a:spcAft>
                <a:spcPts val="0"/>
              </a:spcAft>
              <a:buClr>
                <a:srgbClr val="44546A"/>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 texture can be written only as “surface” mem</a:t>
            </a:r>
          </a:p>
        </p:txBody>
      </p:sp>
      <mc:AlternateContent xmlns:mc="http://schemas.openxmlformats.org/markup-compatibility/2006" xmlns:a14="http://schemas.microsoft.com/office/drawing/2010/main">
        <mc:Choice Requires="a14">
          <p:sp>
            <p:nvSpPr>
              <p:cNvPr id="35897" name="Rectangle 57"/>
              <p:cNvSpPr>
                <a:spLocks noChangeArrowheads="1"/>
              </p:cNvSpPr>
              <p:nvPr/>
            </p:nvSpPr>
            <p:spPr bwMode="auto">
              <a:xfrm>
                <a:off x="152401" y="6592542"/>
                <a:ext cx="627095" cy="230832"/>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itchFamily="34" charset="0"/>
                    <a:ea typeface="+mn-ea"/>
                    <a:cs typeface="+mn-cs"/>
                  </a:rPr>
                  <a:t>[UIUC]</a:t>
                </a:r>
                <a14:m>
                  <m:oMath xmlns:m="http://schemas.openxmlformats.org/officeDocument/2006/math">
                    <m:r>
                      <a:rPr kumimoji="0" lang="en-US"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900" b="0" i="0" u="none" strike="noStrike" kern="1200" cap="none" spc="0" normalizeH="0" baseline="0" noProof="0" dirty="0">
                  <a:ln>
                    <a:noFill/>
                  </a:ln>
                  <a:solidFill>
                    <a:prstClr val="black"/>
                  </a:solidFill>
                  <a:effectLst/>
                  <a:uLnTx/>
                  <a:uFillTx/>
                  <a:latin typeface="Arial" pitchFamily="34" charset="0"/>
                  <a:ea typeface="+mn-ea"/>
                  <a:cs typeface="+mn-cs"/>
                </a:endParaRPr>
              </a:p>
            </p:txBody>
          </p:sp>
        </mc:Choice>
        <mc:Fallback xmlns="">
          <p:sp>
            <p:nvSpPr>
              <p:cNvPr id="35897" name="Rectangle 57"/>
              <p:cNvSpPr>
                <a:spLocks noRot="1" noChangeAspect="1" noMove="1" noResize="1" noEditPoints="1" noAdjustHandles="1" noChangeArrowheads="1" noChangeShapeType="1" noTextEdit="1"/>
              </p:cNvSpPr>
              <p:nvPr/>
            </p:nvSpPr>
            <p:spPr bwMode="auto">
              <a:xfrm>
                <a:off x="152401" y="6592542"/>
                <a:ext cx="627095" cy="230832"/>
              </a:xfrm>
              <a:prstGeom prst="rect">
                <a:avLst/>
              </a:prstGeom>
              <a:blipFill>
                <a:blip r:embed="rId3"/>
                <a:stretch>
                  <a:fillRect b="-10526"/>
                </a:stretch>
              </a:blipFill>
              <a:ln w="9525">
                <a:noFill/>
                <a:miter lim="800000"/>
                <a:headEnd/>
                <a:tailEnd/>
              </a:ln>
              <a:effectLst/>
            </p:spPr>
            <p:txBody>
              <a:bodyPr/>
              <a:lstStyle/>
              <a:p>
                <a:r>
                  <a:rPr lang="en-US">
                    <a:noFill/>
                  </a:rPr>
                  <a:t> </a:t>
                </a:r>
              </a:p>
            </p:txBody>
          </p:sp>
        </mc:Fallback>
      </mc:AlternateContent>
      <p:grpSp>
        <p:nvGrpSpPr>
          <p:cNvPr id="5" name="Group 4">
            <a:extLst>
              <a:ext uri="{FF2B5EF4-FFF2-40B4-BE49-F238E27FC236}">
                <a16:creationId xmlns:a16="http://schemas.microsoft.com/office/drawing/2014/main" id="{D0CB54B8-1F68-4E01-B035-572A9BA6FB65}"/>
              </a:ext>
            </a:extLst>
          </p:cNvPr>
          <p:cNvGrpSpPr/>
          <p:nvPr/>
        </p:nvGrpSpPr>
        <p:grpSpPr>
          <a:xfrm>
            <a:off x="7043312" y="891332"/>
            <a:ext cx="4541838" cy="5558767"/>
            <a:chOff x="6099175" y="1062696"/>
            <a:chExt cx="4541838" cy="5558767"/>
          </a:xfrm>
        </p:grpSpPr>
        <p:grpSp>
          <p:nvGrpSpPr>
            <p:cNvPr id="2" name="Group 4"/>
            <p:cNvGrpSpPr>
              <a:grpSpLocks/>
            </p:cNvGrpSpPr>
            <p:nvPr/>
          </p:nvGrpSpPr>
          <p:grpSpPr bwMode="auto">
            <a:xfrm>
              <a:off x="6099175" y="1576388"/>
              <a:ext cx="4541838" cy="5045075"/>
              <a:chOff x="2842" y="974"/>
              <a:chExt cx="2861" cy="3178"/>
            </a:xfrm>
          </p:grpSpPr>
          <p:sp>
            <p:nvSpPr>
              <p:cNvPr id="35845" name="AutoShape 5"/>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46" name="Text Box 6"/>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(Device) Grid</a:t>
                </a:r>
              </a:p>
            </p:txBody>
          </p:sp>
          <p:sp>
            <p:nvSpPr>
              <p:cNvPr id="35847" name="Text Box 7"/>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48" name="Text Box 8"/>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49" name="Text Box 9"/>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0" name="Text Box 10"/>
              <p:cNvSpPr txBox="1">
                <a:spLocks noChangeArrowheads="1"/>
              </p:cNvSpPr>
              <p:nvPr/>
            </p:nvSpPr>
            <p:spPr bwMode="auto">
              <a:xfrm>
                <a:off x="3396"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(0, 0)</a:t>
                </a:r>
              </a:p>
            </p:txBody>
          </p:sp>
          <p:sp>
            <p:nvSpPr>
              <p:cNvPr id="35851" name="Text Box 11"/>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Shared 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2" name="Text Box 12"/>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3" name="Text Box 13"/>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(0,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4" name="Text Box 14"/>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55" name="Line 15"/>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56" name="Line 16"/>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57" name="Line 17"/>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58" name="Line 18"/>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59" name="Line 19"/>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0" name="Line 20"/>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1" name="Text Box 21"/>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dirty="0">
                  <a:ln>
                    <a:noFill/>
                  </a:ln>
                  <a:solidFill>
                    <a:srgbClr val="003300"/>
                  </a:solidFill>
                  <a:effectLst/>
                  <a:uLnTx/>
                  <a:uFillTx/>
                  <a:latin typeface="Arial" pitchFamily="34" charset="0"/>
                  <a:ea typeface="+mn-ea"/>
                  <a:cs typeface="+mn-cs"/>
                </a:endParaRPr>
              </a:p>
            </p:txBody>
          </p:sp>
          <p:sp>
            <p:nvSpPr>
              <p:cNvPr id="35862" name="Text Box 22"/>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(1,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63" name="Text Box 23"/>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64" name="Line 24"/>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5" name="Line 25"/>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6" name="Line 26"/>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7" name="Line 27"/>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8" name="Line 28"/>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69" name="Line 29"/>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0" name="Text Box 30"/>
              <p:cNvSpPr txBox="1">
                <a:spLocks noChangeArrowheads="1"/>
              </p:cNvSpPr>
              <p:nvPr/>
            </p:nvSpPr>
            <p:spPr bwMode="auto">
              <a:xfrm>
                <a:off x="4553"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1" name="Text Box 31"/>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Shared 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2" name="Text Box 32"/>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3" name="Text Box 33"/>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(0,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4" name="Text Box 34"/>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75" name="Line 35"/>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6" name="Line 36"/>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7" name="Line 37"/>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8" name="Line 38"/>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79" name="Line 39"/>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0" name="Line 40"/>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1" name="Text Box 41"/>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82" name="Text Box 42"/>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(1,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83" name="Text Box 43"/>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5884" name="Line 44"/>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5" name="Line 45"/>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6" name="Line 46"/>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7" name="Line 47"/>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8" name="Line 48"/>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89" name="Line 49"/>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90" name="Text Box 50"/>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Host</a:t>
                </a:r>
              </a:p>
            </p:txBody>
          </p:sp>
          <p:sp>
            <p:nvSpPr>
              <p:cNvPr id="35891" name="Line 51"/>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92" name="Line 52"/>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93" name="Line 53"/>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p:cNvSpPr/>
            <p:nvPr/>
          </p:nvSpPr>
          <p:spPr>
            <a:xfrm>
              <a:off x="7332131" y="1066800"/>
              <a:ext cx="112402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Arial"/>
                  <a:ea typeface="+mn-ea"/>
                  <a:cs typeface="+mn-cs"/>
                </a:rPr>
                <a:t>One SM</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59" name="Rectangle 58"/>
            <p:cNvSpPr/>
            <p:nvPr/>
          </p:nvSpPr>
          <p:spPr>
            <a:xfrm>
              <a:off x="8863013" y="1062696"/>
              <a:ext cx="1537600" cy="400110"/>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Arial"/>
                  <a:ea typeface="+mn-ea"/>
                  <a:cs typeface="+mn-cs"/>
                </a:rPr>
                <a:t>Another SM</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cxnSp>
          <p:nvCxnSpPr>
            <p:cNvPr id="7" name="Straight Arrow Connector 6"/>
            <p:cNvCxnSpPr/>
            <p:nvPr/>
          </p:nvCxnSpPr>
          <p:spPr>
            <a:xfrm>
              <a:off x="8200232" y="1454990"/>
              <a:ext cx="100013" cy="589710"/>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35870" idx="0"/>
            </p:cNvCxnSpPr>
            <p:nvPr/>
          </p:nvCxnSpPr>
          <p:spPr>
            <a:xfrm>
              <a:off x="9627133" y="1485152"/>
              <a:ext cx="74081" cy="589710"/>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158472"/>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5C76C9E-1C07-57B6-0630-82DAA180B9E8}"/>
              </a:ext>
            </a:extLst>
          </p:cNvPr>
          <p:cNvSpPr>
            <a:spLocks noGrp="1"/>
          </p:cNvSpPr>
          <p:nvPr>
            <p:ph type="title"/>
          </p:nvPr>
        </p:nvSpPr>
        <p:spPr/>
        <p:txBody>
          <a:bodyPr/>
          <a:lstStyle/>
          <a:p>
            <a:r>
              <a:rPr lang="en-US" dirty="0"/>
              <a:t> </a:t>
            </a:r>
          </a:p>
        </p:txBody>
      </p:sp>
      <p:sp>
        <p:nvSpPr>
          <p:cNvPr id="7" name="Content Placeholder 6">
            <a:extLst>
              <a:ext uri="{FF2B5EF4-FFF2-40B4-BE49-F238E27FC236}">
                <a16:creationId xmlns:a16="http://schemas.microsoft.com/office/drawing/2014/main" id="{1B38D5D8-55E8-4E20-03C2-AFE0AB991306}"/>
              </a:ext>
            </a:extLst>
          </p:cNvPr>
          <p:cNvSpPr>
            <a:spLocks noGrp="1"/>
          </p:cNvSpPr>
          <p:nvPr>
            <p:ph idx="1"/>
          </p:nvPr>
        </p:nvSpPr>
        <p:spPr/>
        <p:txBody>
          <a:bodyPr/>
          <a:lstStyle/>
          <a:p>
            <a:endParaRPr lang="en-US" dirty="0"/>
          </a:p>
          <a:p>
            <a:endParaRPr lang="en-US" dirty="0"/>
          </a:p>
          <a:p>
            <a:endParaRPr lang="en-US" dirty="0"/>
          </a:p>
          <a:p>
            <a:endParaRPr lang="en-US" dirty="0"/>
          </a:p>
          <a:p>
            <a:r>
              <a:rPr lang="en-US" sz="2400" u="sng" dirty="0">
                <a:latin typeface="Arial" pitchFamily="34" charset="0"/>
              </a:rPr>
              <a:t>IMPORTANT NOTE:</a:t>
            </a:r>
          </a:p>
          <a:p>
            <a:pPr lvl="1"/>
            <a:r>
              <a:rPr lang="en-US" dirty="0">
                <a:latin typeface="Arial" pitchFamily="34" charset="0"/>
              </a:rPr>
              <a:t> </a:t>
            </a:r>
            <a:r>
              <a:rPr lang="en-US" dirty="0">
                <a:solidFill>
                  <a:srgbClr val="0070C0"/>
                </a:solidFill>
                <a:latin typeface="Arial" pitchFamily="34" charset="0"/>
              </a:rPr>
              <a:t>Global</a:t>
            </a:r>
            <a:r>
              <a:rPr lang="en-US" dirty="0">
                <a:latin typeface="Arial" pitchFamily="34" charset="0"/>
              </a:rPr>
              <a:t>, </a:t>
            </a:r>
            <a:r>
              <a:rPr lang="en-US" dirty="0">
                <a:solidFill>
                  <a:srgbClr val="0070C0"/>
                </a:solidFill>
                <a:latin typeface="Arial" pitchFamily="34" charset="0"/>
              </a:rPr>
              <a:t>constant</a:t>
            </a:r>
            <a:r>
              <a:rPr lang="en-US" dirty="0">
                <a:latin typeface="Arial" pitchFamily="34" charset="0"/>
              </a:rPr>
              <a:t>, and </a:t>
            </a:r>
            <a:r>
              <a:rPr lang="en-US" dirty="0">
                <a:solidFill>
                  <a:srgbClr val="0070C0"/>
                </a:solidFill>
                <a:latin typeface="Arial" pitchFamily="34" charset="0"/>
              </a:rPr>
              <a:t>texture</a:t>
            </a:r>
            <a:r>
              <a:rPr lang="en-US" dirty="0">
                <a:latin typeface="Arial" pitchFamily="34" charset="0"/>
              </a:rPr>
              <a:t> memory spaces are </a:t>
            </a:r>
            <a:r>
              <a:rPr lang="en-US" b="1" u="sng" dirty="0">
                <a:solidFill>
                  <a:srgbClr val="C00000"/>
                </a:solidFill>
                <a:latin typeface="Arial" pitchFamily="34" charset="0"/>
              </a:rPr>
              <a:t>persistent</a:t>
            </a:r>
            <a:r>
              <a:rPr lang="en-US" dirty="0">
                <a:latin typeface="Arial" pitchFamily="34" charset="0"/>
              </a:rPr>
              <a:t> between kernels called by the same host application</a:t>
            </a:r>
          </a:p>
          <a:p>
            <a:endParaRPr lang="en-US" dirty="0"/>
          </a:p>
          <a:p>
            <a:endParaRPr lang="en-US" dirty="0"/>
          </a:p>
        </p:txBody>
      </p:sp>
      <p:sp>
        <p:nvSpPr>
          <p:cNvPr id="3" name="Slide Number Placeholder 2">
            <a:extLst>
              <a:ext uri="{FF2B5EF4-FFF2-40B4-BE49-F238E27FC236}">
                <a16:creationId xmlns:a16="http://schemas.microsoft.com/office/drawing/2014/main" id="{1C698878-777A-C606-1192-DE6EA73783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87607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EA0B4-0439-4518-9A27-BDD13D0A0FB2}"/>
              </a:ext>
            </a:extLst>
          </p:cNvPr>
          <p:cNvSpPr>
            <a:spLocks noGrp="1"/>
          </p:cNvSpPr>
          <p:nvPr>
            <p:ph type="title"/>
          </p:nvPr>
        </p:nvSpPr>
        <p:spPr/>
        <p:txBody>
          <a:bodyPr/>
          <a:lstStyle/>
          <a:p>
            <a:r>
              <a:rPr lang="en-US" dirty="0"/>
              <a:t>What “</a:t>
            </a:r>
            <a:r>
              <a:rPr lang="en-US" dirty="0">
                <a:solidFill>
                  <a:srgbClr val="FFC000"/>
                </a:solidFill>
              </a:rPr>
              <a:t>register</a:t>
            </a:r>
            <a:r>
              <a:rPr lang="en-US" dirty="0"/>
              <a:t>” means in CUDA</a:t>
            </a:r>
          </a:p>
        </p:txBody>
      </p:sp>
      <p:sp>
        <p:nvSpPr>
          <p:cNvPr id="4" name="Slide Number Placeholder 3">
            <a:extLst>
              <a:ext uri="{FF2B5EF4-FFF2-40B4-BE49-F238E27FC236}">
                <a16:creationId xmlns:a16="http://schemas.microsoft.com/office/drawing/2014/main" id="{693D0E43-11A2-40D9-B518-6D8EC6E172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51A6B31-93BB-4682-BE72-C57204B324D0}"/>
              </a:ext>
            </a:extLst>
          </p:cNvPr>
          <p:cNvSpPr>
            <a:spLocks noGrp="1"/>
          </p:cNvSpPr>
          <p:nvPr>
            <p:ph idx="4294967295"/>
          </p:nvPr>
        </p:nvSpPr>
        <p:spPr>
          <a:xfrm>
            <a:off x="289437" y="1530849"/>
            <a:ext cx="11515241" cy="4615521"/>
          </a:xfrm>
        </p:spPr>
        <p:txBody>
          <a:bodyPr>
            <a:normAutofit/>
          </a:bodyPr>
          <a:lstStyle/>
          <a:p>
            <a:endParaRPr lang="en-US" sz="2000" dirty="0"/>
          </a:p>
          <a:p>
            <a:r>
              <a:rPr lang="en-US" sz="2000" dirty="0"/>
              <a:t>Any variable that you are using in a kernel </a:t>
            </a:r>
            <a:r>
              <a:rPr lang="en-US" sz="2000" i="1" dirty="0"/>
              <a:t>at some point</a:t>
            </a:r>
            <a:r>
              <a:rPr lang="en-US" sz="2000" dirty="0"/>
              <a:t> eats up a register</a:t>
            </a:r>
          </a:p>
          <a:p>
            <a:pPr lvl="1"/>
            <a:r>
              <a:rPr lang="en-US" sz="1600" dirty="0"/>
              <a:t>The variable that you use – it needs to “live” somewhere </a:t>
            </a:r>
          </a:p>
          <a:p>
            <a:pPr marL="0" indent="0">
              <a:buNone/>
            </a:pPr>
            <a:endParaRPr lang="en-US" sz="2000" dirty="0"/>
          </a:p>
          <a:p>
            <a:r>
              <a:rPr lang="en-US" sz="2000" dirty="0"/>
              <a:t>Then every single variable you use in a kernel will burn (at some point in the execution flow) a register</a:t>
            </a:r>
          </a:p>
          <a:p>
            <a:pPr lvl="1"/>
            <a:r>
              <a:rPr lang="en-US" sz="1600" dirty="0"/>
              <a:t>NOTE: even a variable stored in </a:t>
            </a:r>
            <a:r>
              <a:rPr lang="en-US" sz="1600" dirty="0" err="1"/>
              <a:t>ShMem</a:t>
            </a:r>
            <a:r>
              <a:rPr lang="en-US" sz="1600" dirty="0"/>
              <a:t>, for it to be operated on, it’ll eat up a register</a:t>
            </a:r>
            <a:r>
              <a:rPr lang="en-US" sz="1600" b="1" dirty="0">
                <a:solidFill>
                  <a:srgbClr val="FF0000"/>
                </a:solidFill>
              </a:rPr>
              <a:t>*</a:t>
            </a:r>
            <a:r>
              <a:rPr lang="en-US" sz="1600" dirty="0"/>
              <a:t> at some point in the execution</a:t>
            </a:r>
          </a:p>
          <a:p>
            <a:pPr lvl="2"/>
            <a:r>
              <a:rPr lang="en-US" sz="1400" dirty="0">
                <a:solidFill>
                  <a:srgbClr val="C00000"/>
                </a:solidFill>
              </a:rPr>
              <a:t>*</a:t>
            </a:r>
            <a:r>
              <a:rPr lang="en-US" sz="1400" dirty="0"/>
              <a:t>: except on Ampere, where one can actually control this…</a:t>
            </a:r>
          </a:p>
          <a:p>
            <a:endParaRPr lang="en-US" sz="2000" dirty="0"/>
          </a:p>
          <a:p>
            <a:r>
              <a:rPr lang="en-US" sz="2000" dirty="0"/>
              <a:t>As execution advances through a kernel, the number of registers occupied keeps changing</a:t>
            </a:r>
          </a:p>
          <a:p>
            <a:pPr lvl="1"/>
            <a:r>
              <a:rPr lang="en-US" sz="1600" dirty="0"/>
              <a:t>What’s relevant: max number of registers required during the execution of the kernel</a:t>
            </a:r>
          </a:p>
          <a:p>
            <a:endParaRPr lang="en-US" sz="2000" dirty="0"/>
          </a:p>
          <a:p>
            <a:r>
              <a:rPr lang="en-US" sz="2000" dirty="0"/>
              <a:t>The complier controls/decides the register allocation when executing a kernel</a:t>
            </a:r>
          </a:p>
          <a:p>
            <a:endParaRPr lang="en-US" sz="2000" dirty="0"/>
          </a:p>
        </p:txBody>
      </p:sp>
    </p:spTree>
    <p:extLst>
      <p:ext uri="{BB962C8B-B14F-4D97-AF65-F5344CB8AC3E}">
        <p14:creationId xmlns:p14="http://schemas.microsoft.com/office/powerpoint/2010/main" val="1249744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Integrated Circuits: From Transistors to Chip Microarchitecture</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21550" y="1829871"/>
            <a:ext cx="11146242" cy="4149914"/>
          </a:xfrm>
        </p:spPr>
      </p:pic>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84494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sz="3500" dirty="0"/>
              <a:t>Programmer View of Register File</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EC464-0052-4FCA-B330-A64DDC2734A2}"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07875" name="Rectangle 3"/>
          <p:cNvSpPr>
            <a:spLocks noGrp="1" noChangeArrowheads="1"/>
          </p:cNvSpPr>
          <p:nvPr>
            <p:ph type="body" sz="half" idx="4294967295"/>
          </p:nvPr>
        </p:nvSpPr>
        <p:spPr>
          <a:xfrm>
            <a:off x="437037" y="1276242"/>
            <a:ext cx="4648200" cy="5135563"/>
          </a:xfrm>
        </p:spPr>
        <p:txBody>
          <a:bodyPr/>
          <a:lstStyle/>
          <a:p>
            <a:r>
              <a:rPr lang="en-US" sz="1800" dirty="0"/>
              <a:t>Number of </a:t>
            </a:r>
            <a:r>
              <a:rPr lang="en-US" sz="1800" b="1" u="sng" dirty="0"/>
              <a:t>32 bit</a:t>
            </a:r>
            <a:r>
              <a:rPr lang="en-US" sz="1800" dirty="0"/>
              <a:t> registers in </a:t>
            </a:r>
            <a:r>
              <a:rPr lang="en-US" sz="1800" u="sng" dirty="0"/>
              <a:t>one </a:t>
            </a:r>
            <a:r>
              <a:rPr lang="en-US" sz="1800" u="sng" dirty="0">
                <a:solidFill>
                  <a:srgbClr val="0070C0"/>
                </a:solidFill>
              </a:rPr>
              <a:t>SM</a:t>
            </a:r>
            <a:r>
              <a:rPr lang="en-US" sz="1800" dirty="0"/>
              <a:t> is as follows:</a:t>
            </a:r>
          </a:p>
          <a:p>
            <a:pPr lvl="1"/>
            <a:r>
              <a:rPr lang="en-US" sz="1200" dirty="0"/>
              <a:t>8K registers in each SM in G80</a:t>
            </a:r>
          </a:p>
          <a:p>
            <a:pPr lvl="1"/>
            <a:r>
              <a:rPr lang="en-US" sz="1200" dirty="0"/>
              <a:t>16K on Tesla</a:t>
            </a:r>
          </a:p>
          <a:p>
            <a:pPr lvl="1"/>
            <a:r>
              <a:rPr lang="en-US" sz="1200" dirty="0"/>
              <a:t>32K on Fermi</a:t>
            </a:r>
          </a:p>
          <a:p>
            <a:pPr lvl="1"/>
            <a:r>
              <a:rPr lang="en-US" sz="1200" dirty="0"/>
              <a:t>64K on Kepler and Maxwell, Pascal, Volta, and Ampere</a:t>
            </a:r>
          </a:p>
          <a:p>
            <a:pPr lvl="1"/>
            <a:endParaRPr lang="en-US" sz="1200" dirty="0"/>
          </a:p>
          <a:p>
            <a:pPr lvl="1"/>
            <a:endParaRPr lang="en-US" sz="1200" dirty="0"/>
          </a:p>
          <a:p>
            <a:r>
              <a:rPr lang="en-US" sz="1800" dirty="0"/>
              <a:t>Registers are </a:t>
            </a:r>
            <a:r>
              <a:rPr lang="en-US" sz="1800" u="sng" dirty="0"/>
              <a:t>dynamically partitioned</a:t>
            </a:r>
            <a:r>
              <a:rPr lang="en-US" sz="1800" dirty="0"/>
              <a:t> across all Blocks assigned to the SM</a:t>
            </a:r>
          </a:p>
          <a:p>
            <a:pPr lvl="1"/>
            <a:endParaRPr lang="en-US" sz="1200" dirty="0"/>
          </a:p>
          <a:p>
            <a:r>
              <a:rPr lang="en-US" sz="1800" dirty="0"/>
              <a:t>Once assigned to a Block, these registers are NOT accessible by threads in other Blocks</a:t>
            </a:r>
          </a:p>
          <a:p>
            <a:pPr lvl="1"/>
            <a:endParaRPr lang="en-US" sz="1200" dirty="0"/>
          </a:p>
          <a:p>
            <a:r>
              <a:rPr lang="en-US" sz="1800" dirty="0"/>
              <a:t>A thread in a Block can only access registers assigned to itself</a:t>
            </a:r>
          </a:p>
          <a:p>
            <a:pPr lvl="1"/>
            <a:r>
              <a:rPr lang="en-US" sz="1400" dirty="0">
                <a:solidFill>
                  <a:srgbClr val="C00000"/>
                </a:solidFill>
              </a:rPr>
              <a:t>IMPORTANT</a:t>
            </a:r>
            <a:r>
              <a:rPr lang="en-US" sz="1400" dirty="0"/>
              <a:t>: A thread can have assigned by the compiler up to 255 registers</a:t>
            </a:r>
          </a:p>
        </p:txBody>
      </p:sp>
      <p:sp>
        <p:nvSpPr>
          <p:cNvPr id="207876" name="Rectangle 4"/>
          <p:cNvSpPr>
            <a:spLocks noChangeArrowheads="1"/>
          </p:cNvSpPr>
          <p:nvPr/>
        </p:nvSpPr>
        <p:spPr bwMode="auto">
          <a:xfrm>
            <a:off x="6629400" y="1468438"/>
            <a:ext cx="1066800" cy="4572000"/>
          </a:xfrm>
          <a:prstGeom prst="rect">
            <a:avLst/>
          </a:prstGeom>
          <a:solidFill>
            <a:schemeClr val="accent2"/>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77" name="Rectangle 5"/>
          <p:cNvSpPr>
            <a:spLocks noChangeArrowheads="1"/>
          </p:cNvSpPr>
          <p:nvPr/>
        </p:nvSpPr>
        <p:spPr bwMode="auto">
          <a:xfrm>
            <a:off x="6629400" y="1468438"/>
            <a:ext cx="1066800" cy="1143000"/>
          </a:xfrm>
          <a:prstGeom prst="rect">
            <a:avLst/>
          </a:prstGeom>
          <a:solidFill>
            <a:srgbClr val="00FF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78" name="Rectangle 6"/>
          <p:cNvSpPr>
            <a:spLocks noChangeArrowheads="1"/>
          </p:cNvSpPr>
          <p:nvPr/>
        </p:nvSpPr>
        <p:spPr bwMode="auto">
          <a:xfrm>
            <a:off x="6629400" y="2611438"/>
            <a:ext cx="1066800" cy="1143000"/>
          </a:xfrm>
          <a:prstGeom prst="rect">
            <a:avLst/>
          </a:prstGeom>
          <a:solidFill>
            <a:srgbClr val="FFFF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79" name="Rectangle 7"/>
          <p:cNvSpPr>
            <a:spLocks noChangeArrowheads="1"/>
          </p:cNvSpPr>
          <p:nvPr/>
        </p:nvSpPr>
        <p:spPr bwMode="auto">
          <a:xfrm>
            <a:off x="6629400" y="3754438"/>
            <a:ext cx="1066800" cy="1143000"/>
          </a:xfrm>
          <a:prstGeom prst="rect">
            <a:avLst/>
          </a:prstGeom>
          <a:solidFill>
            <a:srgbClr val="0000FF"/>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0" name="Rectangle 8"/>
          <p:cNvSpPr>
            <a:spLocks noChangeArrowheads="1"/>
          </p:cNvSpPr>
          <p:nvPr/>
        </p:nvSpPr>
        <p:spPr bwMode="auto">
          <a:xfrm>
            <a:off x="6629400" y="4897438"/>
            <a:ext cx="1066800" cy="1143000"/>
          </a:xfrm>
          <a:prstGeom prst="rect">
            <a:avLst/>
          </a:prstGeom>
          <a:solidFill>
            <a:srgbClr val="FF00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1" name="Rectangle 9"/>
          <p:cNvSpPr>
            <a:spLocks noChangeArrowheads="1"/>
          </p:cNvSpPr>
          <p:nvPr/>
        </p:nvSpPr>
        <p:spPr bwMode="auto">
          <a:xfrm>
            <a:off x="8382000" y="1468438"/>
            <a:ext cx="1066800" cy="4572000"/>
          </a:xfrm>
          <a:prstGeom prst="rect">
            <a:avLst/>
          </a:prstGeom>
          <a:solidFill>
            <a:schemeClr val="bg1"/>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2" name="Rectangle 10"/>
          <p:cNvSpPr>
            <a:spLocks noChangeArrowheads="1"/>
          </p:cNvSpPr>
          <p:nvPr/>
        </p:nvSpPr>
        <p:spPr bwMode="auto">
          <a:xfrm>
            <a:off x="8382000" y="1468438"/>
            <a:ext cx="1066800" cy="1447800"/>
          </a:xfrm>
          <a:prstGeom prst="rect">
            <a:avLst/>
          </a:prstGeom>
          <a:solidFill>
            <a:srgbClr val="00FF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3" name="Rectangle 11"/>
          <p:cNvSpPr>
            <a:spLocks noChangeArrowheads="1"/>
          </p:cNvSpPr>
          <p:nvPr/>
        </p:nvSpPr>
        <p:spPr bwMode="auto">
          <a:xfrm>
            <a:off x="8382000" y="2992438"/>
            <a:ext cx="1066800" cy="1447800"/>
          </a:xfrm>
          <a:prstGeom prst="rect">
            <a:avLst/>
          </a:prstGeom>
          <a:solidFill>
            <a:srgbClr val="0000FF"/>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4" name="Rectangle 12"/>
          <p:cNvSpPr>
            <a:spLocks noChangeArrowheads="1"/>
          </p:cNvSpPr>
          <p:nvPr/>
        </p:nvSpPr>
        <p:spPr bwMode="auto">
          <a:xfrm>
            <a:off x="8382000" y="4516438"/>
            <a:ext cx="1066800" cy="1447800"/>
          </a:xfrm>
          <a:prstGeom prst="rect">
            <a:avLst/>
          </a:prstGeom>
          <a:solidFill>
            <a:srgbClr val="FF00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85" name="Text Box 13"/>
          <p:cNvSpPr txBox="1">
            <a:spLocks noChangeArrowheads="1"/>
          </p:cNvSpPr>
          <p:nvPr/>
        </p:nvSpPr>
        <p:spPr bwMode="auto">
          <a:xfrm>
            <a:off x="6477000" y="1011239"/>
            <a:ext cx="1290738" cy="46166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panose="020B0604030504040204" pitchFamily="34" charset="0"/>
                <a:ea typeface="+mn-ea"/>
                <a:cs typeface="+mn-cs"/>
              </a:rPr>
              <a:t>4 blocks</a:t>
            </a:r>
          </a:p>
        </p:txBody>
      </p:sp>
      <p:sp>
        <p:nvSpPr>
          <p:cNvPr id="207886" name="Text Box 14"/>
          <p:cNvSpPr txBox="1">
            <a:spLocks noChangeArrowheads="1"/>
          </p:cNvSpPr>
          <p:nvPr/>
        </p:nvSpPr>
        <p:spPr bwMode="auto">
          <a:xfrm>
            <a:off x="8366125" y="990601"/>
            <a:ext cx="1290738" cy="46166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panose="020B0604030504040204" pitchFamily="34" charset="0"/>
                <a:ea typeface="+mn-ea"/>
                <a:cs typeface="+mn-cs"/>
              </a:rPr>
              <a:t>3 blocks</a:t>
            </a:r>
          </a:p>
        </p:txBody>
      </p:sp>
      <p:sp>
        <p:nvSpPr>
          <p:cNvPr id="207889" name="Rectangle 17"/>
          <p:cNvSpPr>
            <a:spLocks noChangeArrowheads="1"/>
          </p:cNvSpPr>
          <p:nvPr/>
        </p:nvSpPr>
        <p:spPr bwMode="auto">
          <a:xfrm>
            <a:off x="6781800" y="6172200"/>
            <a:ext cx="3132204" cy="52322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Possible per-block partitioning scenarios</a:t>
            </a:r>
            <a:b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of the RF available on the SM</a:t>
            </a:r>
          </a:p>
        </p:txBody>
      </p:sp>
    </p:spTree>
    <p:extLst>
      <p:ext uri="{BB962C8B-B14F-4D97-AF65-F5344CB8AC3E}">
        <p14:creationId xmlns:p14="http://schemas.microsoft.com/office/powerpoint/2010/main" val="115993394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related: a “level of parsimony” issue</a:t>
            </a:r>
          </a:p>
        </p:txBody>
      </p:sp>
      <p:sp>
        <p:nvSpPr>
          <p:cNvPr id="3" name="Text Placeholder 2"/>
          <p:cNvSpPr>
            <a:spLocks noGrp="1"/>
          </p:cNvSpPr>
          <p:nvPr>
            <p:ph idx="1"/>
          </p:nvPr>
        </p:nvSpPr>
        <p:spPr/>
        <p:txBody>
          <a:bodyPr/>
          <a:lstStyle/>
          <a:p>
            <a:endParaRPr lang="en-US" dirty="0"/>
          </a:p>
          <a:p>
            <a:r>
              <a:rPr lang="en-US" dirty="0"/>
              <a:t>Size of a register: 4 bytes</a:t>
            </a:r>
          </a:p>
          <a:p>
            <a:endParaRPr lang="en-US" dirty="0"/>
          </a:p>
          <a:p>
            <a:r>
              <a:rPr lang="en-US" dirty="0"/>
              <a:t>Is it that if you use a </a:t>
            </a:r>
            <a:r>
              <a:rPr lang="en-US" dirty="0">
                <a:latin typeface="Consolas" panose="020B0609020204030204" pitchFamily="49" charset="0"/>
              </a:rPr>
              <a:t>char</a:t>
            </a:r>
            <a:r>
              <a:rPr lang="en-US" dirty="0"/>
              <a:t> in a kernel, then you don’t use a full register but rather ¼ of it?</a:t>
            </a:r>
          </a:p>
          <a:p>
            <a:pPr lvl="1"/>
            <a:endParaRPr lang="en-US" dirty="0"/>
          </a:p>
          <a:p>
            <a:r>
              <a:rPr lang="en-US" dirty="0"/>
              <a:t>Not really, unfortunately; i.e., there is </a:t>
            </a:r>
            <a:r>
              <a:rPr lang="en-US" dirty="0">
                <a:solidFill>
                  <a:srgbClr val="0070C0"/>
                </a:solidFill>
              </a:rPr>
              <a:t>no parsimony</a:t>
            </a:r>
            <a:r>
              <a:rPr lang="en-US" dirty="0"/>
              <a:t> in usage of a register</a:t>
            </a:r>
          </a:p>
          <a:p>
            <a:pPr lvl="1"/>
            <a:r>
              <a:rPr lang="en-US" dirty="0"/>
              <a:t>Any data type that requires less then or equal to 4 bytes eats up a register</a:t>
            </a:r>
          </a:p>
          <a:p>
            <a:pPr lvl="2"/>
            <a:r>
              <a:rPr lang="en-US" dirty="0"/>
              <a:t>One char thus eats up an entire register</a:t>
            </a:r>
          </a:p>
          <a:p>
            <a:pPr lvl="1"/>
            <a:endParaRPr lang="en-US" dirty="0"/>
          </a:p>
          <a:p>
            <a:pPr lvl="1"/>
            <a:r>
              <a:rPr lang="en-US" dirty="0"/>
              <a:t>If you use a double, it eats up two registers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725018-5697-4C52-ADE9-4C1ED354D3F1}"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34428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p:txBody>
          <a:bodyPr/>
          <a:lstStyle/>
          <a:p>
            <a:r>
              <a:rPr lang="en-US" sz="3200" dirty="0"/>
              <a:t>The Concept of </a:t>
            </a:r>
            <a:r>
              <a:rPr lang="en-US" sz="3200" dirty="0">
                <a:solidFill>
                  <a:srgbClr val="FFC000"/>
                </a:solidFill>
              </a:rPr>
              <a:t>Local Memory</a:t>
            </a:r>
            <a:br>
              <a:rPr lang="en-US" sz="3200" dirty="0"/>
            </a:br>
            <a:r>
              <a:rPr lang="en-US" sz="2000" dirty="0"/>
              <a:t>[“local”: misnomer]</a:t>
            </a:r>
            <a:endParaRPr lang="en-US" sz="18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97987" name="Rectangle 3"/>
          <p:cNvSpPr>
            <a:spLocks noGrp="1" noChangeArrowheads="1"/>
          </p:cNvSpPr>
          <p:nvPr>
            <p:ph type="body" idx="4294967295"/>
          </p:nvPr>
        </p:nvSpPr>
        <p:spPr>
          <a:xfrm>
            <a:off x="301519" y="1491974"/>
            <a:ext cx="6100763" cy="4648200"/>
          </a:xfrm>
        </p:spPr>
        <p:txBody>
          <a:bodyPr>
            <a:normAutofit fontScale="92500" lnSpcReduction="10000"/>
          </a:bodyPr>
          <a:lstStyle/>
          <a:p>
            <a:pPr marL="284163" indent="-284163"/>
            <a:endParaRPr lang="en-US" sz="2200" dirty="0"/>
          </a:p>
          <a:p>
            <a:pPr marL="284163" indent="-284163"/>
            <a:r>
              <a:rPr lang="en-US" sz="2200" dirty="0"/>
              <a:t>Physically, local memory does not  exist</a:t>
            </a:r>
          </a:p>
          <a:p>
            <a:pPr marL="741363" lvl="1" indent="-284163"/>
            <a:r>
              <a:rPr lang="en-US" sz="1800" dirty="0"/>
              <a:t>In reality, data stored in “local memory” is placed in cache or the global memory at run time or by the compiler</a:t>
            </a:r>
          </a:p>
          <a:p>
            <a:pPr marL="284163" indent="-284163"/>
            <a:endParaRPr lang="en-US" sz="2200" dirty="0"/>
          </a:p>
          <a:p>
            <a:pPr marL="284163" indent="-284163"/>
            <a:r>
              <a:rPr lang="en-US" sz="2200" dirty="0"/>
              <a:t>What gets stored in local memory?</a:t>
            </a:r>
          </a:p>
          <a:p>
            <a:pPr marL="682625" lvl="1" indent="-333375"/>
            <a:r>
              <a:rPr lang="en-US" sz="1800" dirty="0"/>
              <a:t>Register spill, if too many registers are needed for computation (“high register pressure”)</a:t>
            </a:r>
          </a:p>
          <a:p>
            <a:pPr marL="682625" lvl="1" indent="-333375"/>
            <a:r>
              <a:rPr lang="en-US" sz="1800" dirty="0"/>
              <a:t>The stack of the thread</a:t>
            </a:r>
          </a:p>
          <a:p>
            <a:pPr marL="225425" indent="-333375"/>
            <a:endParaRPr lang="en-US" sz="2200" dirty="0"/>
          </a:p>
          <a:p>
            <a:pPr marL="225425" indent="-333375"/>
            <a:r>
              <a:rPr lang="en-US" sz="2200" dirty="0"/>
              <a:t>Quick observations:</a:t>
            </a:r>
          </a:p>
          <a:p>
            <a:pPr marL="682625" lvl="1" indent="-333375"/>
            <a:r>
              <a:rPr lang="en-US" sz="1800" dirty="0"/>
              <a:t>“Local” means that it’s got local scope; i.e., it’s specific to one thread and not visible to any other thread</a:t>
            </a:r>
          </a:p>
          <a:p>
            <a:pPr marL="682625" lvl="1" indent="-333375"/>
            <a:r>
              <a:rPr lang="en-US" sz="1800" dirty="0"/>
              <a:t>Local memory has the same latency as global memory, </a:t>
            </a:r>
            <a:r>
              <a:rPr lang="en-US" sz="1800" i="1" dirty="0"/>
              <a:t>unless</a:t>
            </a:r>
            <a:r>
              <a:rPr lang="en-US" sz="1800" dirty="0"/>
              <a:t> cached</a:t>
            </a:r>
            <a:br>
              <a:rPr lang="en-US" sz="1800" dirty="0"/>
            </a:br>
            <a:endParaRPr lang="en-US" sz="1800" dirty="0"/>
          </a:p>
        </p:txBody>
      </p:sp>
      <p:grpSp>
        <p:nvGrpSpPr>
          <p:cNvPr id="297988" name="Group 4"/>
          <p:cNvGrpSpPr>
            <a:grpSpLocks/>
          </p:cNvGrpSpPr>
          <p:nvPr/>
        </p:nvGrpSpPr>
        <p:grpSpPr bwMode="auto">
          <a:xfrm>
            <a:off x="7083318" y="1176061"/>
            <a:ext cx="4541838" cy="5045075"/>
            <a:chOff x="2842" y="974"/>
            <a:chExt cx="2861" cy="3178"/>
          </a:xfrm>
        </p:grpSpPr>
        <p:sp>
          <p:nvSpPr>
            <p:cNvPr id="297989" name="AutoShape 5"/>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990" name="Text Box 6"/>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(Device) Grid</a:t>
              </a:r>
            </a:p>
          </p:txBody>
        </p:sp>
        <p:sp>
          <p:nvSpPr>
            <p:cNvPr id="297991" name="Text Box 7"/>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2" name="Text Box 8"/>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3" name="Text Box 9"/>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4" name="Text Box 10"/>
            <p:cNvSpPr txBox="1">
              <a:spLocks noChangeArrowheads="1"/>
            </p:cNvSpPr>
            <p:nvPr/>
          </p:nvSpPr>
          <p:spPr bwMode="auto">
            <a:xfrm>
              <a:off x="3396"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(0, 0)</a:t>
              </a:r>
            </a:p>
          </p:txBody>
        </p:sp>
        <p:sp>
          <p:nvSpPr>
            <p:cNvPr id="297995" name="Text Box 11"/>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6" name="Text Box 12"/>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7" name="Text Box 13"/>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8" name="Text Box 14"/>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7999" name="Line 15"/>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0" name="Line 16"/>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1" name="Line 17"/>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2" name="Line 18"/>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3" name="Line 19"/>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4" name="Line 20"/>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5" name="Text Box 21"/>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06" name="Text Box 22"/>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07" name="Text Box 23"/>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08" name="Line 24"/>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09" name="Line 25"/>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0" name="Line 26"/>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1" name="Line 27"/>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2" name="Line 28"/>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3" name="Line 29"/>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14" name="Text Box 30"/>
            <p:cNvSpPr txBox="1">
              <a:spLocks noChangeArrowheads="1"/>
            </p:cNvSpPr>
            <p:nvPr/>
          </p:nvSpPr>
          <p:spPr bwMode="auto">
            <a:xfrm>
              <a:off x="4553"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(1, 0)</a:t>
              </a:r>
              <a:endParaRPr kumimoji="0" lang="en-US" sz="18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5" name="Text Box 31"/>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6" name="Text Box 32"/>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7" name="Text Box 33"/>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8" name="Text Box 34"/>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19" name="Line 35"/>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0" name="Line 36"/>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1" name="Line 37"/>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2" name="Line 38"/>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3" name="Line 39"/>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4" name="Line 40"/>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5" name="Text Box 41"/>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26" name="Text Box 42"/>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27" name="Text Box 43"/>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98028" name="Line 44"/>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29" name="Line 45"/>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0" name="Line 46"/>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1" name="Line 47"/>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2" name="Line 48"/>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3" name="Line 49"/>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4" name="Text Box 50"/>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Host</a:t>
              </a:r>
            </a:p>
          </p:txBody>
        </p:sp>
        <p:sp>
          <p:nvSpPr>
            <p:cNvPr id="298035" name="Line 51"/>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6" name="Line 52"/>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037" name="Line 53"/>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27267548"/>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0BC553-44D5-1DD2-57E1-B7015E93F745}"/>
              </a:ext>
            </a:extLst>
          </p:cNvPr>
          <p:cNvSpPr>
            <a:spLocks noGrp="1"/>
          </p:cNvSpPr>
          <p:nvPr>
            <p:ph type="title"/>
          </p:nvPr>
        </p:nvSpPr>
        <p:spPr/>
        <p:txBody>
          <a:bodyPr/>
          <a:lstStyle/>
          <a:p>
            <a:r>
              <a:rPr kumimoji="0" lang="en-US" sz="3600" b="0" i="0" u="none" strike="noStrike" kern="1200" cap="none" spc="0" normalizeH="0" baseline="0" noProof="0" dirty="0">
                <a:ln>
                  <a:noFill/>
                </a:ln>
                <a:solidFill>
                  <a:srgbClr val="FFC000"/>
                </a:solidFill>
                <a:effectLst/>
                <a:uLnTx/>
                <a:uFillTx/>
                <a:latin typeface="Calibri Light" panose="020F0302020204030204"/>
                <a:ea typeface="+mj-ea"/>
                <a:cs typeface="+mj-cs"/>
              </a:rPr>
              <a:t>Caches</a:t>
            </a:r>
            <a:r>
              <a:rPr kumimoji="0" lang="en-US" sz="3600" b="0" i="0" u="none" strike="noStrike" kern="1200" cap="none" spc="0" normalizeH="0" baseline="0" noProof="0" dirty="0">
                <a:ln>
                  <a:noFill/>
                </a:ln>
                <a:solidFill>
                  <a:prstClr val="white"/>
                </a:solidFill>
                <a:effectLst/>
                <a:uLnTx/>
                <a:uFillTx/>
                <a:latin typeface="Calibri Light" panose="020F0302020204030204"/>
                <a:ea typeface="+mj-ea"/>
                <a:cs typeface="+mj-cs"/>
              </a:rPr>
              <a:t> &amp; the </a:t>
            </a:r>
            <a:r>
              <a:rPr kumimoji="0" lang="en-US" sz="3600" b="0" i="0" u="none" strike="noStrike" kern="1200" cap="none" spc="0" normalizeH="0" baseline="0" noProof="0" dirty="0">
                <a:ln>
                  <a:noFill/>
                </a:ln>
                <a:solidFill>
                  <a:srgbClr val="FFC000"/>
                </a:solidFill>
                <a:effectLst/>
                <a:uLnTx/>
                <a:uFillTx/>
                <a:latin typeface="Calibri Light" panose="020F0302020204030204"/>
                <a:ea typeface="+mj-ea"/>
                <a:cs typeface="+mj-cs"/>
              </a:rPr>
              <a:t>Shared</a:t>
            </a:r>
            <a:r>
              <a:rPr kumimoji="0" lang="en-US" sz="3600" b="0" i="0" u="none" strike="noStrike" kern="1200" cap="none" spc="0" normalizeH="0" baseline="0" noProof="0" dirty="0">
                <a:ln>
                  <a:noFill/>
                </a:ln>
                <a:solidFill>
                  <a:prstClr val="white"/>
                </a:solidFill>
                <a:effectLst/>
                <a:uLnTx/>
                <a:uFillTx/>
                <a:latin typeface="Calibri Light" panose="020F0302020204030204"/>
                <a:ea typeface="+mj-ea"/>
                <a:cs typeface="+mj-cs"/>
              </a:rPr>
              <a:t> Memory</a:t>
            </a:r>
            <a:endParaRPr lang="en-US" dirty="0"/>
          </a:p>
        </p:txBody>
      </p:sp>
      <p:sp>
        <p:nvSpPr>
          <p:cNvPr id="5" name="Content Placeholder 4">
            <a:extLst>
              <a:ext uri="{FF2B5EF4-FFF2-40B4-BE49-F238E27FC236}">
                <a16:creationId xmlns:a16="http://schemas.microsoft.com/office/drawing/2014/main" id="{5D326C44-801A-D9A6-DDEA-098E048E3FDC}"/>
              </a:ext>
            </a:extLst>
          </p:cNvPr>
          <p:cNvSpPr>
            <a:spLocks noGrp="1"/>
          </p:cNvSpPr>
          <p:nvPr>
            <p:ph idx="1"/>
          </p:nvPr>
        </p:nvSpPr>
        <p:spPr/>
        <p:txBody>
          <a:bodyPr/>
          <a:lstStyle/>
          <a:p>
            <a:pPr lvl="1"/>
            <a:endParaRPr lang="en-US" dirty="0"/>
          </a:p>
          <a:p>
            <a:r>
              <a:rPr lang="en-US" dirty="0">
                <a:solidFill>
                  <a:srgbClr val="0070C0"/>
                </a:solidFill>
              </a:rPr>
              <a:t>Logically</a:t>
            </a:r>
            <a:r>
              <a:rPr lang="en-US" dirty="0"/>
              <a:t>, there is a distinction between cache and shared memory</a:t>
            </a:r>
          </a:p>
          <a:p>
            <a:pPr lvl="1"/>
            <a:r>
              <a:rPr lang="en-US" dirty="0"/>
              <a:t>That is, they are handled differently by the runtime</a:t>
            </a:r>
          </a:p>
          <a:p>
            <a:pPr lvl="1"/>
            <a:endParaRPr lang="en-US" dirty="0"/>
          </a:p>
          <a:p>
            <a:pPr lvl="1"/>
            <a:endParaRPr lang="en-US" dirty="0"/>
          </a:p>
          <a:p>
            <a:r>
              <a:rPr lang="en-US" dirty="0">
                <a:solidFill>
                  <a:srgbClr val="0070C0"/>
                </a:solidFill>
              </a:rPr>
              <a:t>Physically</a:t>
            </a:r>
            <a:r>
              <a:rPr lang="en-US" dirty="0"/>
              <a:t>, there is no difference between the two of them</a:t>
            </a:r>
          </a:p>
          <a:p>
            <a:pPr lvl="1"/>
            <a:r>
              <a:rPr lang="en-US" dirty="0"/>
              <a:t>You can turn a “dial” and have more or less cache, that is, have less or more shared memory</a:t>
            </a:r>
          </a:p>
          <a:p>
            <a:endParaRPr lang="en-US" dirty="0"/>
          </a:p>
          <a:p>
            <a:endParaRPr lang="en-US" dirty="0"/>
          </a:p>
          <a:p>
            <a:r>
              <a:rPr lang="en-US" dirty="0"/>
              <a:t>Caches: controlled by the runtime</a:t>
            </a:r>
          </a:p>
          <a:p>
            <a:r>
              <a:rPr lang="en-US" dirty="0"/>
              <a:t>Shared memory: controlled by you (think of it as “fast scratchpad memory”)</a:t>
            </a:r>
          </a:p>
        </p:txBody>
      </p:sp>
      <p:sp>
        <p:nvSpPr>
          <p:cNvPr id="3" name="Slide Number Placeholder 2">
            <a:extLst>
              <a:ext uri="{FF2B5EF4-FFF2-40B4-BE49-F238E27FC236}">
                <a16:creationId xmlns:a16="http://schemas.microsoft.com/office/drawing/2014/main" id="{81A9F2B2-7841-B593-187D-4D958AD31B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233430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Caches</a:t>
            </a:r>
            <a:r>
              <a:rPr lang="en-US" dirty="0"/>
              <a:t> &amp; the </a:t>
            </a:r>
            <a:r>
              <a:rPr lang="en-US" dirty="0">
                <a:solidFill>
                  <a:srgbClr val="FFC000"/>
                </a:solidFill>
              </a:rPr>
              <a:t>Shared</a:t>
            </a:r>
            <a:r>
              <a:rPr lang="en-US" dirty="0"/>
              <a:t> Memory</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5103540" y="966438"/>
            <a:ext cx="6962079" cy="5824375"/>
          </a:xfrm>
        </p:spPr>
        <p:txBody>
          <a:bodyPr>
            <a:normAutofit lnSpcReduction="10000"/>
          </a:bodyPr>
          <a:lstStyle/>
          <a:p>
            <a:r>
              <a:rPr lang="en-US" sz="2000" dirty="0"/>
              <a:t>Fermi</a:t>
            </a:r>
          </a:p>
          <a:p>
            <a:pPr lvl="1"/>
            <a:r>
              <a:rPr lang="en-US" sz="1800" dirty="0"/>
              <a:t>Each SM: 64 KB L1 cache &amp; shared memory</a:t>
            </a:r>
          </a:p>
          <a:p>
            <a:pPr lvl="1"/>
            <a:r>
              <a:rPr lang="en-US" sz="1800" dirty="0"/>
              <a:t>All SMs tap into a common 768 KB L2 cache memory</a:t>
            </a:r>
          </a:p>
          <a:p>
            <a:endParaRPr lang="en-US" sz="2100" dirty="0"/>
          </a:p>
          <a:p>
            <a:r>
              <a:rPr lang="en-US" sz="2100" dirty="0"/>
              <a:t>Pascal:</a:t>
            </a:r>
          </a:p>
          <a:p>
            <a:pPr lvl="1"/>
            <a:r>
              <a:rPr lang="en-US" sz="1800" dirty="0"/>
              <a:t>Each SM: Unified 24 KB L1 cache</a:t>
            </a:r>
          </a:p>
          <a:p>
            <a:pPr lvl="1"/>
            <a:r>
              <a:rPr lang="en-US" sz="1800" dirty="0"/>
              <a:t>Each SM: 64 KB shared memory</a:t>
            </a:r>
          </a:p>
          <a:p>
            <a:pPr lvl="1"/>
            <a:r>
              <a:rPr lang="en-US" sz="1800" dirty="0"/>
              <a:t>All SMs tap into 4096 KB of L2 cache memory</a:t>
            </a:r>
          </a:p>
          <a:p>
            <a:endParaRPr lang="en-US" sz="2200" dirty="0"/>
          </a:p>
          <a:p>
            <a:r>
              <a:rPr lang="en-US" sz="2000" dirty="0"/>
              <a:t>Volta:</a:t>
            </a:r>
          </a:p>
          <a:p>
            <a:pPr lvl="1"/>
            <a:r>
              <a:rPr lang="en-US" sz="1800" dirty="0"/>
              <a:t>L1 cache + Shared Mem = 128 KB per SM</a:t>
            </a:r>
          </a:p>
          <a:p>
            <a:pPr lvl="1"/>
            <a:r>
              <a:rPr lang="en-US" sz="1800" dirty="0"/>
              <a:t>One can carve out of 128KB shared memory as follows:</a:t>
            </a:r>
          </a:p>
          <a:p>
            <a:pPr lvl="2"/>
            <a:r>
              <a:rPr lang="en-US" sz="1600" dirty="0"/>
              <a:t>0 KB, 8 KB, 16 KB, 32 KB, 64 KB, or 96 KB</a:t>
            </a:r>
          </a:p>
          <a:p>
            <a:pPr lvl="1"/>
            <a:r>
              <a:rPr lang="en-US" sz="1800" dirty="0"/>
              <a:t>What is not taken by the </a:t>
            </a:r>
            <a:r>
              <a:rPr lang="en-US" sz="1800" dirty="0" err="1"/>
              <a:t>ShMem</a:t>
            </a:r>
            <a:r>
              <a:rPr lang="en-US" sz="1800" dirty="0"/>
              <a:t> becomes L1 cache:</a:t>
            </a:r>
          </a:p>
          <a:p>
            <a:pPr lvl="2"/>
            <a:r>
              <a:rPr lang="en-US" sz="1600" dirty="0"/>
              <a:t>128 KB, 120 KB, 112 KB, 96 KB, 64 KB, 32 KB</a:t>
            </a:r>
          </a:p>
          <a:p>
            <a:pPr lvl="1"/>
            <a:r>
              <a:rPr lang="en-US" sz="1800" dirty="0"/>
              <a:t>All SMs tap into 6144 KB of L2 cache memory, visible to all SMs</a:t>
            </a:r>
          </a:p>
          <a:p>
            <a:endParaRPr lang="en-US" sz="2000" dirty="0"/>
          </a:p>
          <a:p>
            <a:r>
              <a:rPr lang="en-US" sz="2000" dirty="0"/>
              <a:t>IMPORTANT: Numbers reported are </a:t>
            </a:r>
            <a:r>
              <a:rPr lang="en-US" sz="2000" dirty="0">
                <a:solidFill>
                  <a:srgbClr val="0070C0"/>
                </a:solidFill>
              </a:rPr>
              <a:t>per SM</a:t>
            </a:r>
          </a:p>
        </p:txBody>
      </p:sp>
      <p:grpSp>
        <p:nvGrpSpPr>
          <p:cNvPr id="10" name="Group 9"/>
          <p:cNvGrpSpPr/>
          <p:nvPr/>
        </p:nvGrpSpPr>
        <p:grpSpPr>
          <a:xfrm>
            <a:off x="396653" y="1193235"/>
            <a:ext cx="3124200" cy="5410200"/>
            <a:chOff x="5072063" y="762000"/>
            <a:chExt cx="3614737" cy="6019800"/>
          </a:xfrm>
        </p:grpSpPr>
        <p:sp>
          <p:nvSpPr>
            <p:cNvPr id="8" name="Rectangle 7"/>
            <p:cNvSpPr/>
            <p:nvPr/>
          </p:nvSpPr>
          <p:spPr>
            <a:xfrm>
              <a:off x="5072063" y="762000"/>
              <a:ext cx="3614737" cy="601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5213350" y="1219200"/>
              <a:ext cx="3337560" cy="5458460"/>
            </a:xfrm>
            <a:prstGeom prst="rect">
              <a:avLst/>
            </a:prstGeom>
          </p:spPr>
        </p:pic>
      </p:grpSp>
      <p:sp>
        <p:nvSpPr>
          <p:cNvPr id="9" name="Rectangle 8"/>
          <p:cNvSpPr/>
          <p:nvPr/>
        </p:nvSpPr>
        <p:spPr>
          <a:xfrm>
            <a:off x="1412866" y="1193235"/>
            <a:ext cx="10917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Fermi SM</a:t>
            </a:r>
          </a:p>
        </p:txBody>
      </p:sp>
      <p:cxnSp>
        <p:nvCxnSpPr>
          <p:cNvPr id="11" name="Straight Arrow Connector 10"/>
          <p:cNvCxnSpPr>
            <a:cxnSpLocks/>
          </p:cNvCxnSpPr>
          <p:nvPr/>
        </p:nvCxnSpPr>
        <p:spPr>
          <a:xfrm flipH="1">
            <a:off x="2653610" y="4363844"/>
            <a:ext cx="2950207" cy="1766007"/>
          </a:xfrm>
          <a:prstGeom prst="straightConnector1">
            <a:avLst/>
          </a:prstGeom>
          <a:ln w="25400">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flipH="1">
            <a:off x="2719180" y="5716859"/>
            <a:ext cx="2884637" cy="691314"/>
          </a:xfrm>
          <a:prstGeom prst="straightConnector1">
            <a:avLst/>
          </a:prstGeom>
          <a:ln w="25400">
            <a:solidFill>
              <a:srgbClr val="5C002E"/>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84938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6099175" y="1546226"/>
            <a:ext cx="4541838" cy="5045075"/>
            <a:chOff x="2842" y="974"/>
            <a:chExt cx="2861" cy="3178"/>
          </a:xfrm>
        </p:grpSpPr>
        <p:sp>
          <p:nvSpPr>
            <p:cNvPr id="37893" name="AutoShape 5"/>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894" name="Text Box 6"/>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(Device) Grid</a:t>
              </a:r>
            </a:p>
          </p:txBody>
        </p:sp>
        <p:sp>
          <p:nvSpPr>
            <p:cNvPr id="37895" name="Text Box 7"/>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896" name="Text Box 8"/>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897" name="Text Box 9"/>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898" name="Text Box 10"/>
            <p:cNvSpPr txBox="1">
              <a:spLocks noChangeArrowheads="1"/>
            </p:cNvSpPr>
            <p:nvPr/>
          </p:nvSpPr>
          <p:spPr bwMode="auto">
            <a:xfrm>
              <a:off x="3396"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(0, 0)</a:t>
              </a:r>
            </a:p>
          </p:txBody>
        </p:sp>
        <p:sp>
          <p:nvSpPr>
            <p:cNvPr id="37899" name="Text Box 11"/>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Shared 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00" name="Text Box 12"/>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01" name="Text Box 13"/>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(0,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02" name="Text Box 14"/>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03" name="Line 15"/>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4" name="Line 16"/>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5" name="Line 17"/>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6" name="Line 18"/>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7" name="Line 19"/>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8" name="Line 20"/>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09" name="Text Box 21"/>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10" name="Text Box 22"/>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(1,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11" name="Text Box 23"/>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12" name="Line 24"/>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3" name="Line 25"/>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4" name="Line 26"/>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5" name="Line 27"/>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6" name="Line 28"/>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7" name="Line 29"/>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18" name="Text Box 30"/>
            <p:cNvSpPr txBox="1">
              <a:spLocks noChangeArrowheads="1"/>
            </p:cNvSpPr>
            <p:nvPr/>
          </p:nvSpPr>
          <p:spPr bwMode="auto">
            <a:xfrm>
              <a:off x="4553" y="1288"/>
              <a:ext cx="1116" cy="1797"/>
            </a:xfrm>
            <a:prstGeom prst="rect">
              <a:avLst/>
            </a:prstGeom>
            <a:solidFill>
              <a:srgbClr val="92D05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Block (1, 0)</a:t>
              </a:r>
              <a:endParaRPr kumimoji="0" lang="en-US" sz="18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19" name="Text Box 31"/>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Shared 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20" name="Text Box 32"/>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21" name="Text Box 33"/>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(0,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22" name="Text Box 34"/>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23" name="Line 35"/>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4" name="Line 36"/>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5" name="Line 37"/>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6" name="Line 38"/>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7" name="Line 39"/>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8" name="Line 40"/>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29" name="Text Box 41"/>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Memory</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30" name="Text Box 42"/>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Thread (1, 0)</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31" name="Text Box 43"/>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Arial" pitchFamily="34" charset="0"/>
                  <a:ea typeface="+mn-ea"/>
                  <a:cs typeface="+mn-cs"/>
                </a:rPr>
                <a:t>Registers</a:t>
              </a:r>
              <a:endParaRPr kumimoji="0" lang="en-US" sz="1000" b="0" i="0" u="none" strike="noStrike" kern="1200" cap="none" spc="0" normalizeH="0" baseline="0" noProof="0">
                <a:ln>
                  <a:noFill/>
                </a:ln>
                <a:solidFill>
                  <a:srgbClr val="003300"/>
                </a:solidFill>
                <a:effectLst/>
                <a:uLnTx/>
                <a:uFillTx/>
                <a:latin typeface="Arial" pitchFamily="34" charset="0"/>
                <a:ea typeface="+mn-ea"/>
                <a:cs typeface="+mn-cs"/>
              </a:endParaRPr>
            </a:p>
          </p:txBody>
        </p:sp>
        <p:sp>
          <p:nvSpPr>
            <p:cNvPr id="37932" name="Line 44"/>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3" name="Line 45"/>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4" name="Line 46"/>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5" name="Line 47"/>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6" name="Line 48"/>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7" name="Line 49"/>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38" name="Text Box 50"/>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3300"/>
                </a:solidFill>
                <a:effectLst/>
                <a:uLnTx/>
                <a:uFillTx/>
                <a:latin typeface="Arial"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3300"/>
                </a:solidFill>
                <a:effectLst/>
                <a:uLnTx/>
                <a:uFillTx/>
                <a:latin typeface="Arial"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3300"/>
                </a:solidFill>
                <a:effectLst/>
                <a:uLnTx/>
                <a:uFillTx/>
                <a:latin typeface="Arial"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Arial" pitchFamily="34" charset="0"/>
                  <a:ea typeface="+mn-ea"/>
                  <a:cs typeface="+mn-cs"/>
                </a:rPr>
                <a:t>Host</a:t>
              </a:r>
            </a:p>
          </p:txBody>
        </p:sp>
        <p:sp>
          <p:nvSpPr>
            <p:cNvPr id="37939" name="Line 51"/>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40" name="Line 52"/>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41" name="Line 53"/>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7891" name="Rectangle 3"/>
          <p:cNvSpPr>
            <a:spLocks noGrp="1" noChangeArrowheads="1"/>
          </p:cNvSpPr>
          <p:nvPr>
            <p:ph type="body" idx="4294967295"/>
          </p:nvPr>
        </p:nvSpPr>
        <p:spPr>
          <a:xfrm>
            <a:off x="364272" y="1524000"/>
            <a:ext cx="5416552" cy="4445002"/>
          </a:xfrm>
        </p:spPr>
        <p:txBody>
          <a:bodyPr/>
          <a:lstStyle/>
          <a:p>
            <a:pPr>
              <a:lnSpc>
                <a:spcPct val="90000"/>
              </a:lnSpc>
            </a:pPr>
            <a:r>
              <a:rPr lang="en-US" sz="2000" dirty="0"/>
              <a:t>Global memory</a:t>
            </a:r>
          </a:p>
          <a:p>
            <a:pPr lvl="1">
              <a:lnSpc>
                <a:spcPct val="90000"/>
              </a:lnSpc>
            </a:pPr>
            <a:r>
              <a:rPr lang="en-US" sz="1800" dirty="0"/>
              <a:t>Main means of communicating R/W Data between </a:t>
            </a:r>
            <a:r>
              <a:rPr lang="en-US" sz="1800" dirty="0">
                <a:solidFill>
                  <a:schemeClr val="accent2"/>
                </a:solidFill>
              </a:rPr>
              <a:t>host </a:t>
            </a:r>
            <a:r>
              <a:rPr lang="en-US" sz="1800" dirty="0"/>
              <a:t>and </a:t>
            </a:r>
            <a:r>
              <a:rPr lang="en-US" sz="1800" dirty="0">
                <a:solidFill>
                  <a:schemeClr val="accent2"/>
                </a:solidFill>
              </a:rPr>
              <a:t>device</a:t>
            </a:r>
          </a:p>
          <a:p>
            <a:pPr lvl="1">
              <a:lnSpc>
                <a:spcPct val="90000"/>
              </a:lnSpc>
            </a:pPr>
            <a:r>
              <a:rPr lang="en-US" sz="1800" dirty="0"/>
              <a:t>Contents visible to all threads</a:t>
            </a:r>
          </a:p>
          <a:p>
            <a:pPr>
              <a:lnSpc>
                <a:spcPct val="90000"/>
              </a:lnSpc>
            </a:pPr>
            <a:endParaRPr lang="en-US" sz="2000" dirty="0"/>
          </a:p>
          <a:p>
            <a:pPr>
              <a:lnSpc>
                <a:spcPct val="90000"/>
              </a:lnSpc>
            </a:pPr>
            <a:r>
              <a:rPr lang="en-US" sz="2000" dirty="0"/>
              <a:t>Texture and Constant Memories</a:t>
            </a:r>
          </a:p>
          <a:p>
            <a:pPr lvl="1">
              <a:lnSpc>
                <a:spcPct val="90000"/>
              </a:lnSpc>
            </a:pPr>
            <a:r>
              <a:rPr lang="en-US" sz="1800" dirty="0"/>
              <a:t>Constants initialized by host </a:t>
            </a:r>
          </a:p>
          <a:p>
            <a:pPr lvl="1">
              <a:lnSpc>
                <a:spcPct val="90000"/>
              </a:lnSpc>
            </a:pPr>
            <a:r>
              <a:rPr lang="en-US" sz="1800" dirty="0"/>
              <a:t>Contents visible to all threads</a:t>
            </a:r>
          </a:p>
          <a:p>
            <a:pPr lvl="1">
              <a:lnSpc>
                <a:spcPct val="90000"/>
              </a:lnSpc>
            </a:pPr>
            <a:endParaRPr lang="en-US" sz="1800" dirty="0"/>
          </a:p>
          <a:p>
            <a:endParaRPr lang="en-US" sz="2200" dirty="0"/>
          </a:p>
          <a:p>
            <a:r>
              <a:rPr lang="en-US" sz="2200" dirty="0"/>
              <a:t>Global, texture and constant memories are accessible by host</a:t>
            </a:r>
          </a:p>
          <a:p>
            <a:pPr lvl="1"/>
            <a:r>
              <a:rPr lang="en-US" sz="1800" dirty="0"/>
              <a:t>Done at high latency, low bandwidth</a:t>
            </a:r>
          </a:p>
        </p:txBody>
      </p:sp>
      <p:sp>
        <p:nvSpPr>
          <p:cNvPr id="37943" name="Line 55"/>
          <p:cNvSpPr>
            <a:spLocks noChangeShapeType="1"/>
          </p:cNvSpPr>
          <p:nvPr/>
        </p:nvSpPr>
        <p:spPr bwMode="auto">
          <a:xfrm>
            <a:off x="2899317" y="3516362"/>
            <a:ext cx="4088859" cy="2078184"/>
          </a:xfrm>
          <a:prstGeom prst="line">
            <a:avLst/>
          </a:prstGeom>
          <a:noFill/>
          <a:ln w="15875">
            <a:solidFill>
              <a:srgbClr val="0070C0"/>
            </a:solidFill>
            <a:prstDash val="sysDot"/>
            <a:round/>
            <a:headEnd/>
            <a:tailEnd type="arrow" w="lg" len="sm"/>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44" name="Line 56"/>
          <p:cNvSpPr>
            <a:spLocks noChangeShapeType="1"/>
          </p:cNvSpPr>
          <p:nvPr/>
        </p:nvSpPr>
        <p:spPr bwMode="auto">
          <a:xfrm>
            <a:off x="1517648" y="3516363"/>
            <a:ext cx="5456238" cy="2617932"/>
          </a:xfrm>
          <a:prstGeom prst="line">
            <a:avLst/>
          </a:prstGeom>
          <a:noFill/>
          <a:ln w="15875">
            <a:solidFill>
              <a:srgbClr val="0070C0"/>
            </a:solidFill>
            <a:prstDash val="sysDot"/>
            <a:round/>
            <a:headEnd/>
            <a:tailEnd type="arrow" w="lg" len="sm"/>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890" name="Rectangle 2"/>
          <p:cNvSpPr>
            <a:spLocks noGrp="1" noChangeArrowheads="1"/>
          </p:cNvSpPr>
          <p:nvPr>
            <p:ph type="title"/>
          </p:nvPr>
        </p:nvSpPr>
        <p:spPr/>
        <p:txBody>
          <a:bodyPr>
            <a:normAutofit/>
          </a:bodyPr>
          <a:lstStyle/>
          <a:p>
            <a:r>
              <a:rPr lang="en-US" sz="3200" dirty="0">
                <a:solidFill>
                  <a:srgbClr val="FFC000"/>
                </a:solidFill>
              </a:rPr>
              <a:t>Global</a:t>
            </a:r>
            <a:r>
              <a:rPr lang="en-US" sz="3200" dirty="0"/>
              <a:t>, </a:t>
            </a:r>
            <a:r>
              <a:rPr lang="en-US" sz="3200" dirty="0">
                <a:solidFill>
                  <a:srgbClr val="FFC000"/>
                </a:solidFill>
              </a:rPr>
              <a:t>Constant</a:t>
            </a:r>
            <a:r>
              <a:rPr lang="en-US" sz="3200" dirty="0"/>
              <a:t>, and </a:t>
            </a:r>
            <a:r>
              <a:rPr lang="en-US" sz="3200" dirty="0">
                <a:solidFill>
                  <a:srgbClr val="FFC000"/>
                </a:solidFill>
              </a:rPr>
              <a:t>Texture</a:t>
            </a:r>
            <a:r>
              <a:rPr lang="en-US" sz="3200" dirty="0"/>
              <a:t> Memories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7947" name="Rectangle 59"/>
              <p:cNvSpPr>
                <a:spLocks noChangeArrowheads="1"/>
              </p:cNvSpPr>
              <p:nvPr/>
            </p:nvSpPr>
            <p:spPr bwMode="auto">
              <a:xfrm>
                <a:off x="166687" y="6564947"/>
                <a:ext cx="788999" cy="246221"/>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itchFamily="34" charset="0"/>
                    <a:ea typeface="+mn-ea"/>
                    <a:cs typeface="+mn-cs"/>
                  </a:rPr>
                  <a:t>[NVIDIA]</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1000" b="0" i="0" u="none" strike="noStrike" kern="1200" cap="none" spc="0" normalizeH="0" baseline="0" noProof="0" dirty="0">
                  <a:ln>
                    <a:noFill/>
                  </a:ln>
                  <a:solidFill>
                    <a:prstClr val="black"/>
                  </a:solidFill>
                  <a:effectLst/>
                  <a:uLnTx/>
                  <a:uFillTx/>
                  <a:latin typeface="Arial" pitchFamily="34" charset="0"/>
                  <a:ea typeface="+mn-ea"/>
                  <a:cs typeface="+mn-cs"/>
                </a:endParaRPr>
              </a:p>
            </p:txBody>
          </p:sp>
        </mc:Choice>
        <mc:Fallback xmlns="">
          <p:sp>
            <p:nvSpPr>
              <p:cNvPr id="37947" name="Rectangle 59"/>
              <p:cNvSpPr>
                <a:spLocks noRot="1" noChangeAspect="1" noMove="1" noResize="1" noEditPoints="1" noAdjustHandles="1" noChangeArrowheads="1" noChangeShapeType="1" noTextEdit="1"/>
              </p:cNvSpPr>
              <p:nvPr/>
            </p:nvSpPr>
            <p:spPr bwMode="auto">
              <a:xfrm>
                <a:off x="166687" y="6564947"/>
                <a:ext cx="788999" cy="246221"/>
              </a:xfrm>
              <a:prstGeom prst="rect">
                <a:avLst/>
              </a:prstGeom>
              <a:blipFill>
                <a:blip r:embed="rId3"/>
                <a:stretch>
                  <a:fillRect b="-10000"/>
                </a:stretch>
              </a:blipFill>
              <a:ln w="9525">
                <a:noFill/>
                <a:miter lim="800000"/>
                <a:headEnd/>
                <a:tailEnd/>
              </a:ln>
              <a:effectLst/>
            </p:spPr>
            <p:txBody>
              <a:bodyPr/>
              <a:lstStyle/>
              <a:p>
                <a:r>
                  <a:rPr lang="en-US">
                    <a:noFill/>
                  </a:rPr>
                  <a:t> </a:t>
                </a:r>
              </a:p>
            </p:txBody>
          </p:sp>
        </mc:Fallback>
      </mc:AlternateContent>
      <p:sp>
        <p:nvSpPr>
          <p:cNvPr id="37948" name="Rectangle 60"/>
          <p:cNvSpPr>
            <a:spLocks noChangeArrowheads="1"/>
          </p:cNvSpPr>
          <p:nvPr/>
        </p:nvSpPr>
        <p:spPr bwMode="auto">
          <a:xfrm>
            <a:off x="700328" y="6208909"/>
            <a:ext cx="4397977" cy="307777"/>
          </a:xfrm>
          <a:prstGeom prst="rect">
            <a:avLst/>
          </a:prstGeom>
          <a:noFill/>
          <a:ln w="9525">
            <a:noFill/>
            <a:miter lim="800000"/>
            <a:headEnd/>
            <a:tailEnd/>
          </a:ln>
          <a:effectLst/>
        </p:spPr>
        <p:txBody>
          <a:bodyPr wrap="square">
            <a:spAutoFit/>
          </a:bodyPr>
          <a:lstStyle/>
          <a:p>
            <a:pPr marL="0" marR="0" lvl="0" indent="0" algn="l" defTabSz="914400" rtl="0" eaLnBrk="1" fontAlgn="auto" latinLnBrk="0" hangingPunct="1">
              <a:lnSpc>
                <a:spcPct val="100000"/>
              </a:lnSpc>
              <a:spcBef>
                <a:spcPct val="30000"/>
              </a:spcBef>
              <a:spcAft>
                <a:spcPts val="0"/>
              </a:spcAft>
              <a:buClrTx/>
              <a:buSzTx/>
              <a:buFontTx/>
              <a:buNone/>
              <a:tabLst/>
              <a:defRPr/>
            </a:pPr>
            <a:r>
              <a:rPr kumimoji="0" lang="en-US" sz="1400" b="0" i="0" u="sng" strike="noStrike" kern="1200" cap="none" spc="0" normalizeH="0" baseline="0" noProof="0" dirty="0">
                <a:ln>
                  <a:noFill/>
                </a:ln>
                <a:solidFill>
                  <a:prstClr val="black"/>
                </a:solidFill>
                <a:effectLst/>
                <a:uLnTx/>
                <a:uFillTx/>
                <a:latin typeface="Arial" pitchFamily="34" charset="0"/>
                <a:ea typeface="+mn-ea"/>
                <a:cs typeface="+mn-cs"/>
              </a:rPr>
              <a:t>NOTE</a:t>
            </a:r>
            <a:r>
              <a:rPr kumimoji="0" lang="en-US" sz="1400" b="0" i="0" u="none" strike="noStrike" kern="1200" cap="none" spc="0" normalizeH="0" baseline="0" noProof="0" dirty="0">
                <a:ln>
                  <a:noFill/>
                </a:ln>
                <a:solidFill>
                  <a:prstClr val="black"/>
                </a:solidFill>
                <a:effectLst/>
                <a:uLnTx/>
                <a:uFillTx/>
                <a:latin typeface="Arial" pitchFamily="34" charset="0"/>
                <a:ea typeface="+mn-ea"/>
                <a:cs typeface="+mn-cs"/>
              </a:rPr>
              <a:t>:  We will not emphasize texture in ME759.</a:t>
            </a:r>
          </a:p>
        </p:txBody>
      </p:sp>
      <p:sp>
        <p:nvSpPr>
          <p:cNvPr id="37942" name="Line 54"/>
          <p:cNvSpPr>
            <a:spLocks noChangeShapeType="1"/>
          </p:cNvSpPr>
          <p:nvPr/>
        </p:nvSpPr>
        <p:spPr bwMode="auto">
          <a:xfrm>
            <a:off x="955686" y="1791635"/>
            <a:ext cx="6078528" cy="3301067"/>
          </a:xfrm>
          <a:prstGeom prst="line">
            <a:avLst/>
          </a:prstGeom>
          <a:noFill/>
          <a:ln w="15875">
            <a:solidFill>
              <a:srgbClr val="0070C0"/>
            </a:solidFill>
            <a:prstDash val="sysDot"/>
            <a:round/>
            <a:headEnd/>
            <a:tailEnd type="arrow" w="lg" len="sm"/>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5633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p:txBody>
          <a:bodyPr/>
          <a:lstStyle/>
          <a:p>
            <a:r>
              <a:rPr lang="en-US" sz="3200" dirty="0"/>
              <a:t>CUDA Device Memory Allocation/Deallocation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889CB-F60A-4C2A-81E8-30C53FF816FA}"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80631" name="Rectangle 55"/>
          <p:cNvSpPr>
            <a:spLocks noGrp="1" noChangeArrowheads="1"/>
          </p:cNvSpPr>
          <p:nvPr>
            <p:ph type="body" sz="half" idx="4294967295"/>
          </p:nvPr>
        </p:nvSpPr>
        <p:spPr>
          <a:xfrm>
            <a:off x="143914" y="2189565"/>
            <a:ext cx="5669269" cy="4130288"/>
          </a:xfrm>
        </p:spPr>
        <p:txBody>
          <a:bodyPr/>
          <a:lstStyle/>
          <a:p>
            <a:r>
              <a:rPr lang="en-US" sz="2300" dirty="0" err="1">
                <a:latin typeface="Courier New" panose="02070309020205020404" pitchFamily="49" charset="0"/>
                <a:cs typeface="Courier New" panose="02070309020205020404" pitchFamily="49" charset="0"/>
              </a:rPr>
              <a:t>cudaMalloc</a:t>
            </a:r>
            <a:r>
              <a:rPr lang="en-US" sz="2300" dirty="0">
                <a:latin typeface="Courier New" panose="02070309020205020404" pitchFamily="49" charset="0"/>
                <a:cs typeface="Courier New" panose="02070309020205020404" pitchFamily="49" charset="0"/>
              </a:rPr>
              <a:t>()</a:t>
            </a:r>
          </a:p>
          <a:p>
            <a:pPr lvl="1"/>
            <a:r>
              <a:rPr lang="en-US" sz="2100" dirty="0"/>
              <a:t>Allocates mem in the device </a:t>
            </a:r>
            <a:r>
              <a:rPr lang="en-US" sz="2100" dirty="0">
                <a:solidFill>
                  <a:srgbClr val="C00000"/>
                </a:solidFill>
              </a:rPr>
              <a:t>Global Memory</a:t>
            </a:r>
          </a:p>
          <a:p>
            <a:pPr lvl="1"/>
            <a:r>
              <a:rPr lang="en-US" sz="2100" dirty="0"/>
              <a:t>Requires two parameters</a:t>
            </a:r>
          </a:p>
          <a:p>
            <a:pPr lvl="2"/>
            <a:r>
              <a:rPr lang="en-US" sz="1900" b="1" dirty="0"/>
              <a:t>Address of a pointe</a:t>
            </a:r>
            <a:r>
              <a:rPr lang="en-US" sz="1900" dirty="0"/>
              <a:t>r to the allocated object</a:t>
            </a:r>
          </a:p>
          <a:p>
            <a:pPr lvl="2"/>
            <a:r>
              <a:rPr lang="en-US" sz="1900" b="1" dirty="0"/>
              <a:t>Size of</a:t>
            </a:r>
            <a:r>
              <a:rPr lang="en-US" sz="1900" dirty="0"/>
              <a:t> allocated object</a:t>
            </a:r>
          </a:p>
          <a:p>
            <a:endParaRPr lang="en-US" sz="2300" dirty="0"/>
          </a:p>
          <a:p>
            <a:endParaRPr lang="en-US" sz="2300" dirty="0"/>
          </a:p>
          <a:p>
            <a:r>
              <a:rPr lang="en-US" sz="2300" dirty="0" err="1">
                <a:latin typeface="Courier New" panose="02070309020205020404" pitchFamily="49" charset="0"/>
                <a:cs typeface="Courier New" panose="02070309020205020404" pitchFamily="49" charset="0"/>
              </a:rPr>
              <a:t>cudaFree</a:t>
            </a:r>
            <a:r>
              <a:rPr lang="en-US" sz="2300" dirty="0">
                <a:latin typeface="Courier New" panose="02070309020205020404" pitchFamily="49" charset="0"/>
                <a:cs typeface="Courier New" panose="02070309020205020404" pitchFamily="49" charset="0"/>
              </a:rPr>
              <a:t>()</a:t>
            </a:r>
          </a:p>
          <a:p>
            <a:pPr lvl="1"/>
            <a:r>
              <a:rPr lang="en-US" sz="2100" dirty="0"/>
              <a:t>Frees mem from device Global Memory</a:t>
            </a:r>
          </a:p>
          <a:p>
            <a:pPr lvl="2"/>
            <a:r>
              <a:rPr lang="en-US" sz="1900" dirty="0"/>
              <a:t>Requires a pointer to freed object</a:t>
            </a:r>
          </a:p>
        </p:txBody>
      </p:sp>
      <p:grpSp>
        <p:nvGrpSpPr>
          <p:cNvPr id="280579" name="Group 3"/>
          <p:cNvGrpSpPr>
            <a:grpSpLocks/>
          </p:cNvGrpSpPr>
          <p:nvPr/>
        </p:nvGrpSpPr>
        <p:grpSpPr bwMode="auto">
          <a:xfrm>
            <a:off x="5943600" y="1295400"/>
            <a:ext cx="4724400" cy="5029200"/>
            <a:chOff x="2842" y="974"/>
            <a:chExt cx="2861" cy="3178"/>
          </a:xfrm>
        </p:grpSpPr>
        <p:sp>
          <p:nvSpPr>
            <p:cNvPr id="280580" name="AutoShape 4"/>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81" name="Text Box 5"/>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(Device) Grid</a:t>
              </a:r>
            </a:p>
          </p:txBody>
        </p:sp>
        <p:sp>
          <p:nvSpPr>
            <p:cNvPr id="280582" name="Text Box 6"/>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3" name="Text Box 7"/>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Calibri" panose="020F0502020204030204"/>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dirty="0">
                <a:ln>
                  <a:noFill/>
                </a:ln>
                <a:solidFill>
                  <a:srgbClr val="003300"/>
                </a:solidFill>
                <a:effectLst/>
                <a:uLnTx/>
                <a:uFillTx/>
                <a:latin typeface="Calibri" panose="020F0502020204030204"/>
                <a:ea typeface="+mn-ea"/>
                <a:cs typeface="+mn-cs"/>
              </a:endParaRPr>
            </a:p>
          </p:txBody>
        </p:sp>
        <p:sp>
          <p:nvSpPr>
            <p:cNvPr id="280584" name="Text Box 8"/>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5" name="Text Box 9"/>
            <p:cNvSpPr txBox="1">
              <a:spLocks noChangeArrowheads="1"/>
            </p:cNvSpPr>
            <p:nvPr/>
          </p:nvSpPr>
          <p:spPr bwMode="auto">
            <a:xfrm>
              <a:off x="3396" y="1288"/>
              <a:ext cx="1116" cy="1797"/>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(0, 0)</a:t>
              </a:r>
            </a:p>
          </p:txBody>
        </p:sp>
        <p:sp>
          <p:nvSpPr>
            <p:cNvPr id="280586" name="Text Box 10"/>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7" name="Text Box 11"/>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8" name="Text Box 12"/>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89" name="Text Box 13"/>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9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90" name="Line 14"/>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1" name="Line 15"/>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2" name="Line 16"/>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3" name="Line 17"/>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4" name="Line 18"/>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5" name="Line 19"/>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596" name="Text Box 20"/>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97" name="Text Box 21"/>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98" name="Text Box 22"/>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599" name="Line 23"/>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0" name="Line 24"/>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1" name="Line 25"/>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2" name="Line 26"/>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3" name="Line 27"/>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4" name="Line 28"/>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05" name="Text Box 29"/>
            <p:cNvSpPr txBox="1">
              <a:spLocks noChangeArrowheads="1"/>
            </p:cNvSpPr>
            <p:nvPr/>
          </p:nvSpPr>
          <p:spPr bwMode="auto">
            <a:xfrm>
              <a:off x="4553" y="1288"/>
              <a:ext cx="1116" cy="1797"/>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(1, 0)</a:t>
              </a:r>
              <a:endParaRPr kumimoji="0" lang="en-US" sz="18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06" name="Text Box 30"/>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07" name="Text Box 31"/>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08" name="Text Box 32"/>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09" name="Text Box 33"/>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10" name="Line 34"/>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1" name="Line 35"/>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2" name="Line 36"/>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3" name="Line 37"/>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4" name="Line 38"/>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5" name="Line 39"/>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16" name="Text Box 40"/>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17" name="Text Box 41"/>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18" name="Text Box 42"/>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0619" name="Line 43"/>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0" name="Line 44"/>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1" name="Line 45"/>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2" name="Line 46"/>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3" name="Line 47"/>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4" name="Line 48"/>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5" name="Text Box 49"/>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Host</a:t>
              </a:r>
            </a:p>
          </p:txBody>
        </p:sp>
        <p:sp>
          <p:nvSpPr>
            <p:cNvPr id="280626" name="Line 50"/>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7" name="Line 51"/>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628" name="Line 52"/>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0629" name="Line 53"/>
          <p:cNvSpPr>
            <a:spLocks noChangeShapeType="1"/>
          </p:cNvSpPr>
          <p:nvPr/>
        </p:nvSpPr>
        <p:spPr bwMode="auto">
          <a:xfrm>
            <a:off x="5687138" y="2884449"/>
            <a:ext cx="1161381" cy="1871887"/>
          </a:xfrm>
          <a:prstGeom prst="line">
            <a:avLst/>
          </a:prstGeom>
          <a:noFill/>
          <a:ln w="63500">
            <a:solidFill>
              <a:srgbClr val="C0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6389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en-US" sz="3500" dirty="0"/>
              <a:t>CUDA Host-Device Data Transfer</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82627" name="Rectangle 3"/>
          <p:cNvSpPr>
            <a:spLocks noGrp="1" noChangeArrowheads="1"/>
          </p:cNvSpPr>
          <p:nvPr>
            <p:ph idx="4294967295"/>
          </p:nvPr>
        </p:nvSpPr>
        <p:spPr>
          <a:xfrm>
            <a:off x="195628" y="1656885"/>
            <a:ext cx="5199019" cy="4582259"/>
          </a:xfrm>
        </p:spPr>
        <p:txBody>
          <a:bodyPr>
            <a:normAutofit/>
          </a:bodyPr>
          <a:lstStyle/>
          <a:p>
            <a:pPr>
              <a:lnSpc>
                <a:spcPct val="90000"/>
              </a:lnSpc>
            </a:pPr>
            <a:r>
              <a:rPr lang="en-US" sz="2000" dirty="0" err="1">
                <a:latin typeface="Courier New" panose="02070309020205020404" pitchFamily="49" charset="0"/>
                <a:ea typeface="Times New Roman" pitchFamily="18" charset="0"/>
                <a:cs typeface="Courier New" panose="02070309020205020404" pitchFamily="49" charset="0"/>
              </a:rPr>
              <a:t>cudaMemcpy</a:t>
            </a:r>
            <a:r>
              <a:rPr lang="en-US" sz="2000" dirty="0">
                <a:latin typeface="Courier New" panose="02070309020205020404" pitchFamily="49" charset="0"/>
                <a:ea typeface="Times New Roman" pitchFamily="18" charset="0"/>
                <a:cs typeface="Courier New" panose="02070309020205020404" pitchFamily="49" charset="0"/>
              </a:rPr>
              <a:t>()</a:t>
            </a:r>
          </a:p>
          <a:p>
            <a:pPr lvl="1">
              <a:lnSpc>
                <a:spcPct val="90000"/>
              </a:lnSpc>
            </a:pPr>
            <a:r>
              <a:rPr lang="en-US" sz="1800" dirty="0">
                <a:ea typeface="Times New Roman" pitchFamily="18" charset="0"/>
                <a:cs typeface="Courier New" pitchFamily="49" charset="0"/>
              </a:rPr>
              <a:t>Memory data transfer</a:t>
            </a:r>
          </a:p>
          <a:p>
            <a:pPr lvl="1">
              <a:lnSpc>
                <a:spcPct val="90000"/>
              </a:lnSpc>
            </a:pPr>
            <a:r>
              <a:rPr lang="en-US" sz="1800" dirty="0">
                <a:ea typeface="Times New Roman" pitchFamily="18" charset="0"/>
                <a:cs typeface="Courier New" pitchFamily="49" charset="0"/>
              </a:rPr>
              <a:t>Requires four parameters</a:t>
            </a:r>
          </a:p>
          <a:p>
            <a:pPr lvl="2">
              <a:lnSpc>
                <a:spcPct val="90000"/>
              </a:lnSpc>
            </a:pPr>
            <a:r>
              <a:rPr lang="en-US" dirty="0">
                <a:ea typeface="Times New Roman" pitchFamily="18" charset="0"/>
                <a:cs typeface="Courier New" pitchFamily="49" charset="0"/>
              </a:rPr>
              <a:t>Pointer to source </a:t>
            </a:r>
          </a:p>
          <a:p>
            <a:pPr lvl="2">
              <a:lnSpc>
                <a:spcPct val="90000"/>
              </a:lnSpc>
            </a:pPr>
            <a:r>
              <a:rPr lang="en-US" dirty="0">
                <a:ea typeface="Times New Roman" pitchFamily="18" charset="0"/>
                <a:cs typeface="Courier New" pitchFamily="49" charset="0"/>
              </a:rPr>
              <a:t>Pointer to destination</a:t>
            </a:r>
          </a:p>
          <a:p>
            <a:pPr lvl="2">
              <a:lnSpc>
                <a:spcPct val="90000"/>
              </a:lnSpc>
            </a:pPr>
            <a:r>
              <a:rPr lang="en-US" dirty="0">
                <a:ea typeface="Times New Roman" pitchFamily="18" charset="0"/>
                <a:cs typeface="Courier New" pitchFamily="49" charset="0"/>
              </a:rPr>
              <a:t>Number of bytes copied</a:t>
            </a:r>
          </a:p>
          <a:p>
            <a:pPr lvl="2">
              <a:lnSpc>
                <a:spcPct val="90000"/>
              </a:lnSpc>
            </a:pPr>
            <a:r>
              <a:rPr lang="en-US" dirty="0">
                <a:ea typeface="Times New Roman" pitchFamily="18" charset="0"/>
                <a:cs typeface="Courier New" pitchFamily="49" charset="0"/>
              </a:rPr>
              <a:t>Type of transfer </a:t>
            </a:r>
          </a:p>
          <a:p>
            <a:pPr lvl="3">
              <a:lnSpc>
                <a:spcPct val="90000"/>
              </a:lnSpc>
            </a:pPr>
            <a:r>
              <a:rPr lang="en-US" dirty="0">
                <a:ea typeface="Times New Roman" pitchFamily="18" charset="0"/>
                <a:cs typeface="Courier New" pitchFamily="49" charset="0"/>
              </a:rPr>
              <a:t>Host to Host</a:t>
            </a:r>
          </a:p>
          <a:p>
            <a:pPr lvl="3">
              <a:lnSpc>
                <a:spcPct val="90000"/>
              </a:lnSpc>
            </a:pPr>
            <a:r>
              <a:rPr lang="en-US" dirty="0">
                <a:ea typeface="Times New Roman" pitchFamily="18" charset="0"/>
                <a:cs typeface="Courier New" pitchFamily="49" charset="0"/>
              </a:rPr>
              <a:t>Host to Device</a:t>
            </a:r>
          </a:p>
          <a:p>
            <a:pPr lvl="3">
              <a:lnSpc>
                <a:spcPct val="90000"/>
              </a:lnSpc>
            </a:pPr>
            <a:r>
              <a:rPr lang="en-US" dirty="0">
                <a:ea typeface="Times New Roman" pitchFamily="18" charset="0"/>
                <a:cs typeface="Courier New" pitchFamily="49" charset="0"/>
              </a:rPr>
              <a:t>Device to Host</a:t>
            </a:r>
          </a:p>
          <a:p>
            <a:pPr lvl="3">
              <a:lnSpc>
                <a:spcPct val="90000"/>
              </a:lnSpc>
            </a:pPr>
            <a:r>
              <a:rPr lang="en-US" dirty="0">
                <a:ea typeface="Times New Roman" pitchFamily="18" charset="0"/>
                <a:cs typeface="Courier New" pitchFamily="49" charset="0"/>
              </a:rPr>
              <a:t>Device to Device</a:t>
            </a:r>
          </a:p>
          <a:p>
            <a:pPr lvl="3">
              <a:lnSpc>
                <a:spcPct val="90000"/>
              </a:lnSpc>
            </a:pPr>
            <a:endParaRPr lang="en-US" sz="1400" dirty="0">
              <a:ea typeface="Times New Roman" pitchFamily="18" charset="0"/>
              <a:cs typeface="Courier New" pitchFamily="49" charset="0"/>
            </a:endParaRPr>
          </a:p>
          <a:p>
            <a:pPr lvl="1">
              <a:lnSpc>
                <a:spcPct val="90000"/>
              </a:lnSpc>
            </a:pPr>
            <a:r>
              <a:rPr lang="en-US" sz="1800" dirty="0">
                <a:ea typeface="Times New Roman" pitchFamily="18" charset="0"/>
                <a:cs typeface="Courier New" pitchFamily="49" charset="0"/>
              </a:rPr>
              <a:t>Things happen over a </a:t>
            </a:r>
            <a:r>
              <a:rPr lang="en-US" sz="1800" dirty="0" err="1">
                <a:ea typeface="Times New Roman" pitchFamily="18" charset="0"/>
                <a:cs typeface="Courier New" pitchFamily="49" charset="0"/>
              </a:rPr>
              <a:t>PCIe</a:t>
            </a:r>
            <a:r>
              <a:rPr lang="en-US" sz="1800" dirty="0">
                <a:ea typeface="Times New Roman" pitchFamily="18" charset="0"/>
                <a:cs typeface="Courier New" pitchFamily="49" charset="0"/>
              </a:rPr>
              <a:t> connection</a:t>
            </a:r>
          </a:p>
          <a:p>
            <a:pPr lvl="2">
              <a:lnSpc>
                <a:spcPct val="90000"/>
              </a:lnSpc>
            </a:pPr>
            <a:r>
              <a:rPr lang="en-US" sz="1600" dirty="0">
                <a:ea typeface="Times New Roman" pitchFamily="18" charset="0"/>
                <a:cs typeface="Courier New" pitchFamily="49" charset="0"/>
              </a:rPr>
              <a:t>Up to 16 GB/s (PCIe 3.0 x16, in each direction)</a:t>
            </a:r>
          </a:p>
          <a:p>
            <a:pPr lvl="2">
              <a:lnSpc>
                <a:spcPct val="90000"/>
              </a:lnSpc>
            </a:pPr>
            <a:r>
              <a:rPr lang="en-US" sz="1600" dirty="0">
                <a:ea typeface="Times New Roman" pitchFamily="18" charset="0"/>
                <a:cs typeface="Courier New" pitchFamily="49" charset="0"/>
              </a:rPr>
              <a:t>Up to 32 GB/s (PCIe 4.0 x16, in each direction)</a:t>
            </a:r>
          </a:p>
        </p:txBody>
      </p:sp>
      <p:grpSp>
        <p:nvGrpSpPr>
          <p:cNvPr id="282628" name="Group 4"/>
          <p:cNvGrpSpPr>
            <a:grpSpLocks/>
          </p:cNvGrpSpPr>
          <p:nvPr/>
        </p:nvGrpSpPr>
        <p:grpSpPr bwMode="auto">
          <a:xfrm>
            <a:off x="5486400" y="1295400"/>
            <a:ext cx="4953000" cy="5029200"/>
            <a:chOff x="2842" y="974"/>
            <a:chExt cx="2861" cy="3178"/>
          </a:xfrm>
        </p:grpSpPr>
        <p:sp>
          <p:nvSpPr>
            <p:cNvPr id="282629" name="AutoShape 5"/>
            <p:cNvSpPr>
              <a:spLocks noChangeAspect="1" noChangeArrowheads="1"/>
            </p:cNvSpPr>
            <p:nvPr/>
          </p:nvSpPr>
          <p:spPr bwMode="auto">
            <a:xfrm>
              <a:off x="3362" y="974"/>
              <a:ext cx="2341" cy="317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30" name="Text Box 6"/>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(Device) Grid</a:t>
              </a:r>
            </a:p>
          </p:txBody>
        </p:sp>
        <p:sp>
          <p:nvSpPr>
            <p:cNvPr id="282631" name="Text Box 7"/>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2" name="Text Box 8"/>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Calibri" panose="020F0502020204030204"/>
                  <a:ea typeface="+mn-ea"/>
                  <a:cs typeface="+mn-cs"/>
                </a:rPr>
                <a:t>Texture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dirty="0">
                <a:ln>
                  <a:noFill/>
                </a:ln>
                <a:solidFill>
                  <a:srgbClr val="003300"/>
                </a:solidFill>
                <a:effectLst/>
                <a:uLnTx/>
                <a:uFillTx/>
                <a:latin typeface="Calibri" panose="020F0502020204030204"/>
                <a:ea typeface="+mn-ea"/>
                <a:cs typeface="+mn-cs"/>
              </a:endParaRPr>
            </a:p>
          </p:txBody>
        </p:sp>
        <p:sp>
          <p:nvSpPr>
            <p:cNvPr id="282633" name="Text Box 9"/>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4" name="Text Box 10"/>
            <p:cNvSpPr txBox="1">
              <a:spLocks noChangeArrowheads="1"/>
            </p:cNvSpPr>
            <p:nvPr/>
          </p:nvSpPr>
          <p:spPr bwMode="auto">
            <a:xfrm>
              <a:off x="3396" y="1288"/>
              <a:ext cx="1116" cy="1797"/>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(0, 0)</a:t>
              </a:r>
            </a:p>
          </p:txBody>
        </p:sp>
        <p:sp>
          <p:nvSpPr>
            <p:cNvPr id="282635" name="Text Box 11"/>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6" name="Text Box 12"/>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7" name="Text Box 13"/>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8" name="Text Box 14"/>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39" name="Line 15"/>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0" name="Line 16"/>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1" name="Line 17"/>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2" name="Line 18"/>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3" name="Line 19"/>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4" name="Line 20"/>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5" name="Text Box 21"/>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46" name="Text Box 22"/>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47" name="Text Box 23"/>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48" name="Line 24"/>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49" name="Line 25"/>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0" name="Line 26"/>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1" name="Line 27"/>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2" name="Line 28"/>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3" name="Line 29"/>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54" name="Text Box 30"/>
            <p:cNvSpPr txBox="1">
              <a:spLocks noChangeArrowheads="1"/>
            </p:cNvSpPr>
            <p:nvPr/>
          </p:nvSpPr>
          <p:spPr bwMode="auto">
            <a:xfrm>
              <a:off x="4553" y="1288"/>
              <a:ext cx="1116" cy="1797"/>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3300"/>
                  </a:solidFill>
                  <a:effectLst/>
                  <a:uLnTx/>
                  <a:uFillTx/>
                  <a:latin typeface="Calibri" panose="020F0502020204030204"/>
                  <a:ea typeface="+mn-ea"/>
                  <a:cs typeface="+mn-cs"/>
                </a:rPr>
                <a:t>Block (1, 0)</a:t>
              </a:r>
              <a:endParaRPr kumimoji="0" lang="en-US" sz="18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5" name="Text Box 31"/>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Shared 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6" name="Text Box 32"/>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7" name="Text Box 33"/>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(0,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8" name="Text Box 34"/>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59" name="Line 35"/>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0" name="Line 36"/>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1" name="Line 37"/>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2" name="Line 38"/>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3" name="Line 39"/>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4" name="Line 40"/>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5" name="Text Box 41"/>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Memory</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66" name="Text Box 42"/>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Thread (1, 0)</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67" name="Text Box 43"/>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Registers</a:t>
              </a:r>
              <a:endParaRPr kumimoji="0" lang="en-US" sz="1000" b="0" i="0" u="none" strike="noStrike" kern="1200" cap="none" spc="0" normalizeH="0" baseline="0" noProof="0">
                <a:ln>
                  <a:noFill/>
                </a:ln>
                <a:solidFill>
                  <a:srgbClr val="003300"/>
                </a:solidFill>
                <a:effectLst/>
                <a:uLnTx/>
                <a:uFillTx/>
                <a:latin typeface="Calibri" panose="020F0502020204030204"/>
                <a:ea typeface="+mn-ea"/>
                <a:cs typeface="+mn-cs"/>
              </a:endParaRPr>
            </a:p>
          </p:txBody>
        </p:sp>
        <p:sp>
          <p:nvSpPr>
            <p:cNvPr id="282668" name="Line 44"/>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69" name="Line 45"/>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0" name="Line 46"/>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1" name="Line 47"/>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2" name="Line 48"/>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3" name="Line 49"/>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4" name="Text Box 50"/>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3300"/>
                  </a:solidFill>
                  <a:effectLst/>
                  <a:uLnTx/>
                  <a:uFillTx/>
                  <a:latin typeface="Calibri" panose="020F0502020204030204"/>
                  <a:ea typeface="+mn-ea"/>
                  <a:cs typeface="+mn-cs"/>
                </a:rPr>
                <a:t>Host</a:t>
              </a:r>
            </a:p>
          </p:txBody>
        </p:sp>
        <p:sp>
          <p:nvSpPr>
            <p:cNvPr id="282675" name="Line 51"/>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6" name="Line 52"/>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677" name="Line 53"/>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2678" name="AutoShape 54"/>
          <p:cNvSpPr>
            <a:spLocks noChangeArrowheads="1"/>
          </p:cNvSpPr>
          <p:nvPr/>
        </p:nvSpPr>
        <p:spPr bwMode="auto">
          <a:xfrm>
            <a:off x="5993699" y="4575931"/>
            <a:ext cx="1667577" cy="737450"/>
          </a:xfrm>
          <a:prstGeom prst="flowChartConnector">
            <a:avLst/>
          </a:prstGeom>
          <a:noFill/>
          <a:ln w="31750">
            <a:solidFill>
              <a:schemeClr val="accent2"/>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08952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ChangeArrowheads="1"/>
          </p:cNvSpPr>
          <p:nvPr>
            <p:ph type="title"/>
          </p:nvPr>
        </p:nvSpPr>
        <p:spPr/>
        <p:txBody>
          <a:bodyPr>
            <a:normAutofit/>
          </a:bodyPr>
          <a:lstStyle/>
          <a:p>
            <a:r>
              <a:rPr lang="en-US" dirty="0"/>
              <a:t>CUDA Host-Device Data Transfer (cont.)</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889CB-F60A-4C2A-81E8-30C53FF816FA}"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84675" name="Rectangle 3"/>
          <p:cNvSpPr>
            <a:spLocks noGrp="1" noChangeArrowheads="1"/>
          </p:cNvSpPr>
          <p:nvPr>
            <p:ph type="body" sz="half" idx="4294967295"/>
          </p:nvPr>
        </p:nvSpPr>
        <p:spPr>
          <a:xfrm>
            <a:off x="211665" y="1600200"/>
            <a:ext cx="8153400" cy="1862138"/>
          </a:xfrm>
        </p:spPr>
        <p:txBody>
          <a:bodyPr/>
          <a:lstStyle/>
          <a:p>
            <a:r>
              <a:rPr lang="en-US" sz="2200" dirty="0"/>
              <a:t>Example: </a:t>
            </a:r>
          </a:p>
          <a:p>
            <a:pPr lvl="1"/>
            <a:r>
              <a:rPr lang="en-US" dirty="0"/>
              <a:t>Transfer a number of “</a:t>
            </a:r>
            <a:r>
              <a:rPr lang="en-US" dirty="0">
                <a:latin typeface="Courier New" panose="02070309020205020404" pitchFamily="49" charset="0"/>
                <a:cs typeface="Courier New" panose="02070309020205020404" pitchFamily="49" charset="0"/>
              </a:rPr>
              <a:t>size</a:t>
            </a:r>
            <a:r>
              <a:rPr lang="en-US" dirty="0"/>
              <a:t>” bytes</a:t>
            </a:r>
          </a:p>
          <a:p>
            <a:pPr lvl="1"/>
            <a:r>
              <a:rPr lang="en-US" dirty="0">
                <a:latin typeface="Courier New" panose="02070309020205020404" pitchFamily="49" charset="0"/>
                <a:cs typeface="Courier New" panose="02070309020205020404" pitchFamily="49" charset="0"/>
              </a:rPr>
              <a:t>M</a:t>
            </a:r>
            <a:r>
              <a:rPr lang="en-US" dirty="0"/>
              <a:t> is in host memory and </a:t>
            </a:r>
            <a:r>
              <a:rPr lang="en-US" dirty="0" err="1">
                <a:latin typeface="Courier New" panose="02070309020205020404" pitchFamily="49" charset="0"/>
                <a:cs typeface="Courier New" panose="02070309020205020404" pitchFamily="49" charset="0"/>
              </a:rPr>
              <a:t>Md</a:t>
            </a:r>
            <a:r>
              <a:rPr lang="en-US" dirty="0"/>
              <a:t> is in device memory</a:t>
            </a:r>
          </a:p>
          <a:p>
            <a:pPr lvl="1"/>
            <a:r>
              <a:rPr lang="en-US" dirty="0" err="1">
                <a:latin typeface="Courier New" panose="02070309020205020404" pitchFamily="49" charset="0"/>
                <a:cs typeface="Courier New" panose="02070309020205020404" pitchFamily="49" charset="0"/>
              </a:rPr>
              <a:t>cudaMemcpyHostToDevice</a:t>
            </a:r>
            <a:r>
              <a:rPr lang="en-US" dirty="0"/>
              <a:t> and </a:t>
            </a:r>
            <a:r>
              <a:rPr lang="en-US" dirty="0" err="1">
                <a:latin typeface="Courier New" panose="02070309020205020404" pitchFamily="49" charset="0"/>
                <a:cs typeface="Courier New" panose="02070309020205020404" pitchFamily="49" charset="0"/>
              </a:rPr>
              <a:t>cudaMemcpyDeviceToHost</a:t>
            </a:r>
            <a:r>
              <a:rPr lang="en-US" dirty="0"/>
              <a:t> are CUDA-defined constants</a:t>
            </a:r>
          </a:p>
        </p:txBody>
      </p:sp>
      <p:sp>
        <p:nvSpPr>
          <p:cNvPr id="284676" name="Text Box 4"/>
          <p:cNvSpPr txBox="1">
            <a:spLocks noChangeArrowheads="1"/>
          </p:cNvSpPr>
          <p:nvPr/>
        </p:nvSpPr>
        <p:spPr bwMode="auto">
          <a:xfrm>
            <a:off x="1579033" y="3738034"/>
            <a:ext cx="8817864" cy="1200329"/>
          </a:xfrm>
          <a:prstGeom prst="rect">
            <a:avLst/>
          </a:prstGeom>
          <a:solidFill>
            <a:schemeClr val="bg1">
              <a:lumMod val="85000"/>
            </a:schemeClr>
          </a:solidFill>
          <a:ln w="9525">
            <a:noFill/>
            <a:miter lim="800000"/>
            <a:headEnd/>
            <a:tailEnd/>
          </a:ln>
          <a:effectLst/>
        </p:spPr>
        <p:txBody>
          <a:bodyPr wrap="square">
            <a:spAutoFit/>
          </a:bodyPr>
          <a:lstStyle/>
          <a:p>
            <a:pPr marL="566738" marR="0" lvl="0" indent="-566738"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cudaMemcpy</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Md.elements</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M.elements</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size,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cudaMemcpy</a:t>
            </a:r>
            <a:r>
              <a:rPr kumimoji="0" lang="en-US" sz="1800" b="0" i="0" u="none" strike="noStrike" kern="1200" cap="none" spc="0" normalizeH="0" baseline="0" noProof="0" dirty="0" err="1">
                <a:ln>
                  <a:noFill/>
                </a:ln>
                <a:solidFill>
                  <a:srgbClr val="C00000"/>
                </a:solidFill>
                <a:effectLst/>
                <a:uLnTx/>
                <a:uFillTx/>
                <a:latin typeface="Consolas" panose="020B0609020204030204" pitchFamily="49" charset="0"/>
                <a:ea typeface="+mn-ea"/>
                <a:cs typeface="+mn-cs"/>
              </a:rPr>
              <a:t>HostToDevice</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t>
            </a:r>
          </a:p>
          <a:p>
            <a:pPr marL="566738" marR="0" lvl="0" indent="-566738"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566738" marR="0" lvl="0" indent="-566738"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566738" marR="0" lvl="0" indent="-566738"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cudaMemcpy</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M.elements</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Md.elements</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size,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cudaMemcpy</a:t>
            </a:r>
            <a:r>
              <a:rPr kumimoji="0" lang="en-US" sz="1800" b="0" i="0" u="none" strike="noStrike" kern="1200" cap="none" spc="0" normalizeH="0" baseline="0" noProof="0" dirty="0" err="1">
                <a:ln>
                  <a:noFill/>
                </a:ln>
                <a:solidFill>
                  <a:srgbClr val="C00000"/>
                </a:solidFill>
                <a:effectLst/>
                <a:uLnTx/>
                <a:uFillTx/>
                <a:latin typeface="Consolas" panose="020B0609020204030204" pitchFamily="49" charset="0"/>
                <a:ea typeface="+mn-ea"/>
                <a:cs typeface="+mn-cs"/>
              </a:rPr>
              <a:t>DeviceToHost</a:t>
            </a: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t>
            </a:r>
          </a:p>
        </p:txBody>
      </p:sp>
      <p:sp>
        <p:nvSpPr>
          <p:cNvPr id="6" name="Rectangle 3"/>
          <p:cNvSpPr txBox="1">
            <a:spLocks noChangeArrowheads="1"/>
          </p:cNvSpPr>
          <p:nvPr/>
        </p:nvSpPr>
        <p:spPr>
          <a:xfrm>
            <a:off x="211665" y="5601773"/>
            <a:ext cx="11472336" cy="951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Note: if you use </a:t>
            </a:r>
            <a:r>
              <a:rPr kumimoji="0" lang="en-US" sz="22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gdb</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to debug, don’t expect to be able to read memory off a device pointer</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Debugging for GPU computing relies on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cuda-gdb</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854041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lstStyle/>
          <a:p>
            <a:r>
              <a:rPr lang="en-US" sz="3200" dirty="0"/>
              <a:t>Memory Access Times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00035" name="Rectangle 3"/>
          <p:cNvSpPr>
            <a:spLocks noGrp="1" noChangeArrowheads="1"/>
          </p:cNvSpPr>
          <p:nvPr>
            <p:ph idx="4294967295"/>
          </p:nvPr>
        </p:nvSpPr>
        <p:spPr>
          <a:xfrm>
            <a:off x="534827" y="1269569"/>
            <a:ext cx="11269851" cy="5181600"/>
          </a:xfrm>
        </p:spPr>
        <p:txBody>
          <a:bodyPr/>
          <a:lstStyle/>
          <a:p>
            <a:pPr marL="457200" indent="-457200">
              <a:tabLst>
                <a:tab pos="6861175" algn="l"/>
              </a:tabLst>
            </a:pPr>
            <a:r>
              <a:rPr lang="en-US" sz="1800" dirty="0"/>
              <a:t>Register – dedicated HW on chip - single cycle	NOTE: you don’t have control over this</a:t>
            </a:r>
          </a:p>
          <a:p>
            <a:pPr marL="457200" indent="-457200"/>
            <a:endParaRPr lang="en-US" sz="1800" dirty="0"/>
          </a:p>
          <a:p>
            <a:pPr marL="457200" indent="-457200">
              <a:tabLst>
                <a:tab pos="6861175" algn="l"/>
              </a:tabLst>
            </a:pPr>
            <a:r>
              <a:rPr lang="en-US" sz="1800" dirty="0"/>
              <a:t>Cache/Shared Memory – dedicated HW on chip – a few cycles	NOTE: physically, like L1 cache</a:t>
            </a:r>
          </a:p>
          <a:p>
            <a:pPr marL="457200" indent="-457200"/>
            <a:endParaRPr lang="en-US" sz="1800" dirty="0"/>
          </a:p>
          <a:p>
            <a:pPr marL="457200" indent="-457200"/>
            <a:r>
              <a:rPr lang="en-US" sz="1800" dirty="0"/>
              <a:t>Local Memory – DRAM, (if not in cache - *slow*; if cached – relatively fast)</a:t>
            </a:r>
          </a:p>
          <a:p>
            <a:pPr marL="457200" indent="-457200"/>
            <a:endParaRPr lang="en-US" sz="1800" dirty="0"/>
          </a:p>
          <a:p>
            <a:pPr marL="457200" indent="-457200"/>
            <a:r>
              <a:rPr lang="en-US" sz="1800" dirty="0"/>
              <a:t>Global Memory – DRAM, no cache - *slow*; cached, is fast…</a:t>
            </a:r>
          </a:p>
          <a:p>
            <a:pPr marL="457200" indent="-457200"/>
            <a:endParaRPr lang="en-US" sz="1800" dirty="0"/>
          </a:p>
          <a:p>
            <a:pPr marL="457200" indent="-457200"/>
            <a:r>
              <a:rPr lang="en-US" sz="1800" dirty="0"/>
              <a:t>Constant Memory – DRAM, cached, 10s…100s of cycles, depending on cache locality</a:t>
            </a:r>
          </a:p>
          <a:p>
            <a:pPr marL="457200" indent="-457200"/>
            <a:endParaRPr lang="en-US" sz="1800" dirty="0"/>
          </a:p>
          <a:p>
            <a:pPr marL="457200" indent="-457200"/>
            <a:r>
              <a:rPr lang="en-US" sz="1800" dirty="0"/>
              <a:t>Texture Memory – DRAM, cached, 10s…100s of cycles, depending on cache locality</a:t>
            </a:r>
          </a:p>
          <a:p>
            <a:pPr marL="457200" indent="-457200"/>
            <a:endParaRPr lang="en-US" sz="1800" dirty="0"/>
          </a:p>
          <a:p>
            <a:pPr marL="457200" indent="-457200"/>
            <a:r>
              <a:rPr lang="en-US" sz="1800" dirty="0"/>
              <a:t>Instruction Memory (invisible) – DRAM, cached</a:t>
            </a:r>
          </a:p>
        </p:txBody>
      </p:sp>
    </p:spTree>
    <p:extLst>
      <p:ext uri="{BB962C8B-B14F-4D97-AF65-F5344CB8AC3E}">
        <p14:creationId xmlns:p14="http://schemas.microsoft.com/office/powerpoint/2010/main" val="279616644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520" y="4100363"/>
            <a:ext cx="5539339" cy="823393"/>
          </a:xfrm>
        </p:spPr>
        <p:txBody>
          <a:bodyPr/>
          <a:lstStyle/>
          <a:p>
            <a:r>
              <a:rPr lang="en-US" dirty="0"/>
              <a:t>Registers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75982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D836A-B6C0-45E7-ACB7-62B6E1EB11D4}"/>
              </a:ext>
            </a:extLst>
          </p:cNvPr>
          <p:cNvSpPr>
            <a:spLocks noGrp="1"/>
          </p:cNvSpPr>
          <p:nvPr>
            <p:ph type="title"/>
          </p:nvPr>
        </p:nvSpPr>
        <p:spPr/>
        <p:txBody>
          <a:bodyPr>
            <a:normAutofit/>
          </a:bodyPr>
          <a:lstStyle/>
          <a:p>
            <a:r>
              <a:rPr lang="en-US" dirty="0"/>
              <a:t>Storage Locations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ADA60C-5EC0-4A30-9E3E-F1AD4B17CF03}"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128072" name="Group 72"/>
          <p:cNvGraphicFramePr>
            <a:graphicFrameLocks noGrp="1"/>
          </p:cNvGraphicFramePr>
          <p:nvPr/>
        </p:nvGraphicFramePr>
        <p:xfrm>
          <a:off x="1981201" y="2743200"/>
          <a:ext cx="8221663" cy="2072640"/>
        </p:xfrm>
        <a:graphic>
          <a:graphicData uri="http://schemas.openxmlformats.org/drawingml/2006/table">
            <a:tbl>
              <a:tblPr/>
              <a:tblGrid>
                <a:gridCol w="1492250">
                  <a:extLst>
                    <a:ext uri="{9D8B030D-6E8A-4147-A177-3AD203B41FA5}">
                      <a16:colId xmlns:a16="http://schemas.microsoft.com/office/drawing/2014/main" val="20000"/>
                    </a:ext>
                  </a:extLst>
                </a:gridCol>
                <a:gridCol w="1517650">
                  <a:extLst>
                    <a:ext uri="{9D8B030D-6E8A-4147-A177-3AD203B41FA5}">
                      <a16:colId xmlns:a16="http://schemas.microsoft.com/office/drawing/2014/main" val="20001"/>
                    </a:ext>
                  </a:extLst>
                </a:gridCol>
                <a:gridCol w="1554163">
                  <a:extLst>
                    <a:ext uri="{9D8B030D-6E8A-4147-A177-3AD203B41FA5}">
                      <a16:colId xmlns:a16="http://schemas.microsoft.com/office/drawing/2014/main" val="20002"/>
                    </a:ext>
                  </a:extLst>
                </a:gridCol>
                <a:gridCol w="1355725">
                  <a:extLst>
                    <a:ext uri="{9D8B030D-6E8A-4147-A177-3AD203B41FA5}">
                      <a16:colId xmlns:a16="http://schemas.microsoft.com/office/drawing/2014/main" val="20003"/>
                    </a:ext>
                  </a:extLst>
                </a:gridCol>
                <a:gridCol w="2301875">
                  <a:extLst>
                    <a:ext uri="{9D8B030D-6E8A-4147-A177-3AD203B41FA5}">
                      <a16:colId xmlns:a16="http://schemas.microsoft.com/office/drawing/2014/main" val="20004"/>
                    </a:ext>
                  </a:extLst>
                </a:gridCol>
              </a:tblGrid>
              <a:tr h="38893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dirty="0">
                          <a:ln>
                            <a:noFill/>
                          </a:ln>
                          <a:solidFill>
                            <a:schemeClr val="accent2"/>
                          </a:solidFill>
                          <a:effectLst/>
                          <a:latin typeface="Arial" pitchFamily="34" charset="0"/>
                        </a:rPr>
                        <a:t>Memory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accent2"/>
                          </a:solidFill>
                          <a:effectLst/>
                          <a:latin typeface="Arial" pitchFamily="34" charset="0"/>
                        </a:rPr>
                        <a:t>Location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accent2"/>
                          </a:solidFill>
                          <a:effectLst/>
                          <a:latin typeface="Arial" pitchFamily="34" charset="0"/>
                        </a:rPr>
                        <a:t>Cached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accent2"/>
                          </a:solidFill>
                          <a:effectLst/>
                          <a:latin typeface="Arial" pitchFamily="34" charset="0"/>
                        </a:rPr>
                        <a:t>Access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accent2"/>
                          </a:solidFill>
                          <a:effectLst/>
                          <a:latin typeface="Arial" pitchFamily="34" charset="0"/>
                        </a:rPr>
                        <a:t>Who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Register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kern="1200" cap="none" normalizeH="0" baseline="0" dirty="0">
                          <a:ln>
                            <a:noFill/>
                          </a:ln>
                          <a:solidFill>
                            <a:srgbClr val="00B050"/>
                          </a:solidFill>
                          <a:effectLst/>
                          <a:latin typeface="Arial" pitchFamily="34" charset="0"/>
                          <a:ea typeface="+mn-ea"/>
                          <a:cs typeface="+mn-cs"/>
                        </a:rPr>
                        <a:t>On</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Read/write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One thread only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7175">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Shared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00B050"/>
                          </a:solidFill>
                          <a:effectLst/>
                          <a:latin typeface="Arial" pitchFamily="34" charset="0"/>
                        </a:rPr>
                        <a:t>On</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Read/write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All threads in a block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241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Global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C00000"/>
                          </a:solidFill>
                          <a:effectLst/>
                          <a:latin typeface="Arial" pitchFamily="34" charset="0"/>
                        </a:rPr>
                        <a:t>Off</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Read/write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All threads + 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241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Constant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C00000"/>
                          </a:solidFill>
                          <a:effectLst/>
                          <a:latin typeface="Arial" pitchFamily="34" charset="0"/>
                        </a:rPr>
                        <a:t>Off</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All threads + 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21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Texture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C00000"/>
                          </a:solidFill>
                          <a:effectLst/>
                          <a:latin typeface="Arial" pitchFamily="34" charset="0"/>
                        </a:rPr>
                        <a:t>Off</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All threads + 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28074" name="Rectangle 74"/>
          <p:cNvSpPr>
            <a:spLocks noChangeArrowheads="1"/>
          </p:cNvSpPr>
          <p:nvPr/>
        </p:nvSpPr>
        <p:spPr bwMode="auto">
          <a:xfrm>
            <a:off x="2971742" y="5767478"/>
            <a:ext cx="6240579" cy="646331"/>
          </a:xfrm>
          <a:prstGeom prst="rect">
            <a:avLst/>
          </a:prstGeom>
          <a:noFill/>
          <a:ln w="9525">
            <a:noFill/>
            <a:miter lim="800000"/>
            <a:headEnd/>
            <a:tailEnd/>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Off-chip means on the GPU but not on the SM,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which translates into high latency.</a:t>
            </a:r>
          </a:p>
        </p:txBody>
      </p:sp>
    </p:spTree>
    <p:extLst>
      <p:ext uri="{BB962C8B-B14F-4D97-AF65-F5344CB8AC3E}">
        <p14:creationId xmlns:p14="http://schemas.microsoft.com/office/powerpoint/2010/main" val="1320481345"/>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normAutofit/>
          </a:bodyPr>
          <a:lstStyle/>
          <a:p>
            <a:r>
              <a:rPr lang="en-US" sz="3200" dirty="0"/>
              <a:t>Putting things in perspective: The 3 most important GPU memory spaces</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C55B35-C61C-44BE-B148-85AD522827A1}"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99683" name="Rectangle 3"/>
          <p:cNvSpPr>
            <a:spLocks noGrp="1" noChangeArrowheads="1"/>
          </p:cNvSpPr>
          <p:nvPr>
            <p:ph type="body" sz="half" idx="4294967295"/>
          </p:nvPr>
        </p:nvSpPr>
        <p:spPr>
          <a:xfrm>
            <a:off x="4614622" y="949025"/>
            <a:ext cx="7108552" cy="3206750"/>
          </a:xfrm>
          <a:solidFill>
            <a:schemeClr val="bg1"/>
          </a:solidFill>
          <a:ln>
            <a:solidFill>
              <a:schemeClr val="tx1"/>
            </a:solidFill>
          </a:ln>
        </p:spPr>
        <p:txBody>
          <a:bodyPr>
            <a:normAutofit/>
          </a:bodyPr>
          <a:lstStyle/>
          <a:p>
            <a:pPr marL="341313" indent="-341313"/>
            <a:r>
              <a:rPr lang="en-US" sz="1800" dirty="0"/>
              <a:t>Register: per-thread basis</a:t>
            </a:r>
          </a:p>
          <a:p>
            <a:pPr marL="854075" lvl="1" indent="-403225"/>
            <a:r>
              <a:rPr lang="en-US" sz="1600" dirty="0"/>
              <a:t>Private per thread</a:t>
            </a:r>
          </a:p>
          <a:p>
            <a:pPr marL="854075" lvl="1" indent="-403225"/>
            <a:r>
              <a:rPr lang="en-US" sz="1600" dirty="0"/>
              <a:t>Can spill into local memory (potential performance hit unless cached)</a:t>
            </a:r>
          </a:p>
          <a:p>
            <a:pPr marL="341313" indent="-341313"/>
            <a:r>
              <a:rPr lang="en-US" sz="1800" dirty="0"/>
              <a:t>Shared Memory:  per-block basis</a:t>
            </a:r>
          </a:p>
          <a:p>
            <a:pPr marL="854075" lvl="1" indent="-403225"/>
            <a:r>
              <a:rPr lang="en-US" sz="1600" dirty="0"/>
              <a:t>Shared by threads of the same block</a:t>
            </a:r>
          </a:p>
          <a:p>
            <a:pPr marL="854075" lvl="1" indent="-403225"/>
            <a:r>
              <a:rPr lang="en-US" sz="1600" dirty="0"/>
              <a:t>Used for: intra-block inter-thread communication</a:t>
            </a:r>
          </a:p>
          <a:p>
            <a:pPr marL="341313" indent="-341313"/>
            <a:r>
              <a:rPr lang="en-US" sz="1800" dirty="0"/>
              <a:t>Global Memory: per-application basis</a:t>
            </a:r>
          </a:p>
          <a:p>
            <a:pPr marL="854075" lvl="1" indent="-403225"/>
            <a:r>
              <a:rPr lang="en-US" sz="1600" dirty="0"/>
              <a:t>Available for use by all threads</a:t>
            </a:r>
          </a:p>
          <a:p>
            <a:pPr marL="854075" lvl="1" indent="-403225"/>
            <a:r>
              <a:rPr lang="en-US" sz="1600" dirty="0"/>
              <a:t>Used for: global access, all threads</a:t>
            </a:r>
          </a:p>
          <a:p>
            <a:pPr marL="854075" lvl="1" indent="-403225"/>
            <a:r>
              <a:rPr lang="en-US" sz="1600" dirty="0"/>
              <a:t>Also used for inter-grid communication</a:t>
            </a:r>
          </a:p>
        </p:txBody>
      </p:sp>
      <p:grpSp>
        <p:nvGrpSpPr>
          <p:cNvPr id="3" name="Group 2">
            <a:extLst>
              <a:ext uri="{FF2B5EF4-FFF2-40B4-BE49-F238E27FC236}">
                <a16:creationId xmlns:a16="http://schemas.microsoft.com/office/drawing/2014/main" id="{75DBB260-692A-4DA6-B7E2-F8BC9724E804}"/>
              </a:ext>
            </a:extLst>
          </p:cNvPr>
          <p:cNvGrpSpPr/>
          <p:nvPr/>
        </p:nvGrpSpPr>
        <p:grpSpPr>
          <a:xfrm>
            <a:off x="468826" y="928608"/>
            <a:ext cx="3429000" cy="1447800"/>
            <a:chOff x="1600200" y="990600"/>
            <a:chExt cx="3429000" cy="1447800"/>
          </a:xfrm>
        </p:grpSpPr>
        <p:sp>
          <p:nvSpPr>
            <p:cNvPr id="199841" name="Rectangle 161"/>
            <p:cNvSpPr>
              <a:spLocks noChangeArrowheads="1"/>
            </p:cNvSpPr>
            <p:nvPr/>
          </p:nvSpPr>
          <p:spPr bwMode="auto">
            <a:xfrm>
              <a:off x="1600200" y="990600"/>
              <a:ext cx="3429000" cy="1447800"/>
            </a:xfrm>
            <a:prstGeom prst="rect">
              <a:avLst/>
            </a:prstGeom>
            <a:solidFill>
              <a:srgbClr val="FF9933"/>
            </a:solidFill>
            <a:ln w="9525">
              <a:solidFill>
                <a:srgbClr val="FF9933"/>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9685" name="Group 5"/>
            <p:cNvGrpSpPr>
              <a:grpSpLocks/>
            </p:cNvGrpSpPr>
            <p:nvPr/>
          </p:nvGrpSpPr>
          <p:grpSpPr bwMode="auto">
            <a:xfrm>
              <a:off x="1755775" y="1066800"/>
              <a:ext cx="946150" cy="1157288"/>
              <a:chOff x="343" y="681"/>
              <a:chExt cx="596" cy="729"/>
            </a:xfrm>
          </p:grpSpPr>
          <p:sp>
            <p:nvSpPr>
              <p:cNvPr id="199686" name="Freeform 6"/>
              <p:cNvSpPr>
                <a:spLocks noChangeAspect="1"/>
              </p:cNvSpPr>
              <p:nvPr/>
            </p:nvSpPr>
            <p:spPr bwMode="auto">
              <a:xfrm>
                <a:off x="600" y="885"/>
                <a:ext cx="81" cy="525"/>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87" name="Text Box 7"/>
              <p:cNvSpPr txBox="1">
                <a:spLocks noChangeArrowheads="1"/>
              </p:cNvSpPr>
              <p:nvPr/>
            </p:nvSpPr>
            <p:spPr bwMode="auto">
              <a:xfrm>
                <a:off x="343" y="681"/>
                <a:ext cx="596" cy="231"/>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Thread</a:t>
                </a:r>
              </a:p>
            </p:txBody>
          </p:sp>
        </p:grpSp>
        <p:sp>
          <p:nvSpPr>
            <p:cNvPr id="199688" name="Rectangle 8"/>
            <p:cNvSpPr>
              <a:spLocks noChangeArrowheads="1"/>
            </p:cNvSpPr>
            <p:nvPr/>
          </p:nvSpPr>
          <p:spPr bwMode="auto">
            <a:xfrm>
              <a:off x="2847976" y="1619250"/>
              <a:ext cx="1935163" cy="420688"/>
            </a:xfrm>
            <a:prstGeom prst="rect">
              <a:avLst/>
            </a:prstGeom>
            <a:solidFill>
              <a:schemeClr val="hlink"/>
            </a:solidFill>
            <a:ln w="1905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Register</a:t>
              </a:r>
            </a:p>
          </p:txBody>
        </p:sp>
        <p:sp>
          <p:nvSpPr>
            <p:cNvPr id="199689" name="Line 9"/>
            <p:cNvSpPr>
              <a:spLocks noChangeShapeType="1"/>
            </p:cNvSpPr>
            <p:nvPr/>
          </p:nvSpPr>
          <p:spPr bwMode="auto">
            <a:xfrm>
              <a:off x="2265364" y="1828800"/>
              <a:ext cx="585787"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 name="Group 4">
            <a:extLst>
              <a:ext uri="{FF2B5EF4-FFF2-40B4-BE49-F238E27FC236}">
                <a16:creationId xmlns:a16="http://schemas.microsoft.com/office/drawing/2014/main" id="{2E2B20EB-EC04-48CF-AC81-594952A26EA6}"/>
              </a:ext>
            </a:extLst>
          </p:cNvPr>
          <p:cNvGrpSpPr/>
          <p:nvPr/>
        </p:nvGrpSpPr>
        <p:grpSpPr>
          <a:xfrm>
            <a:off x="468826" y="4281408"/>
            <a:ext cx="8566150" cy="2413000"/>
            <a:chOff x="1676400" y="4343400"/>
            <a:chExt cx="8566150" cy="2413000"/>
          </a:xfrm>
        </p:grpSpPr>
        <p:sp>
          <p:nvSpPr>
            <p:cNvPr id="199843" name="Rectangle 163"/>
            <p:cNvSpPr>
              <a:spLocks noChangeArrowheads="1"/>
            </p:cNvSpPr>
            <p:nvPr/>
          </p:nvSpPr>
          <p:spPr bwMode="auto">
            <a:xfrm>
              <a:off x="1676400" y="4343400"/>
              <a:ext cx="8229600" cy="2413000"/>
            </a:xfrm>
            <a:prstGeom prst="rect">
              <a:avLst/>
            </a:prstGeom>
            <a:solidFill>
              <a:srgbClr val="FF9933">
                <a:alpha val="20000"/>
              </a:srgbClr>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90" name="Text Box 10"/>
            <p:cNvSpPr txBox="1">
              <a:spLocks noChangeArrowheads="1"/>
            </p:cNvSpPr>
            <p:nvPr/>
          </p:nvSpPr>
          <p:spPr bwMode="auto">
            <a:xfrm>
              <a:off x="2068514" y="4348163"/>
              <a:ext cx="911225" cy="366712"/>
            </a:xfrm>
            <a:prstGeom prst="rect">
              <a:avLst/>
            </a:prstGeom>
            <a:noFill/>
            <a:ln w="19050" algn="ctr">
              <a:noFill/>
              <a:miter lim="800000"/>
              <a:headEnd/>
              <a:tailEnd/>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Grid 0</a:t>
              </a:r>
            </a:p>
          </p:txBody>
        </p:sp>
        <p:grpSp>
          <p:nvGrpSpPr>
            <p:cNvPr id="199691" name="Group 11"/>
            <p:cNvGrpSpPr>
              <a:grpSpLocks/>
            </p:cNvGrpSpPr>
            <p:nvPr/>
          </p:nvGrpSpPr>
          <p:grpSpPr bwMode="auto">
            <a:xfrm>
              <a:off x="1933576" y="4656139"/>
              <a:ext cx="3927475" cy="835025"/>
              <a:chOff x="258" y="2682"/>
              <a:chExt cx="2474" cy="592"/>
            </a:xfrm>
          </p:grpSpPr>
          <p:sp>
            <p:nvSpPr>
              <p:cNvPr id="199692" name="Rectangle 12"/>
              <p:cNvSpPr>
                <a:spLocks noChangeArrowheads="1"/>
              </p:cNvSpPr>
              <p:nvPr/>
            </p:nvSpPr>
            <p:spPr bwMode="auto">
              <a:xfrm>
                <a:off x="258" y="2682"/>
                <a:ext cx="2474" cy="592"/>
              </a:xfrm>
              <a:prstGeom prst="rect">
                <a:avLst/>
              </a:prstGeom>
              <a:noFill/>
              <a:ln w="28575" algn="ctr">
                <a:solidFill>
                  <a:srgbClr val="00CC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93" name="Text Box 13"/>
              <p:cNvSpPr txBox="1">
                <a:spLocks noChangeArrowheads="1"/>
              </p:cNvSpPr>
              <p:nvPr/>
            </p:nvSpPr>
            <p:spPr bwMode="auto">
              <a:xfrm>
                <a:off x="1872" y="2909"/>
                <a:ext cx="316" cy="260"/>
              </a:xfrm>
              <a:prstGeom prst="rect">
                <a:avLst/>
              </a:prstGeom>
              <a:noFill/>
              <a:ln w="19050" algn="ctr">
                <a:noFill/>
                <a:miter lim="800000"/>
                <a:headEnd/>
                <a:tailEnd/>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 . .</a:t>
                </a:r>
              </a:p>
            </p:txBody>
          </p:sp>
          <p:grpSp>
            <p:nvGrpSpPr>
              <p:cNvPr id="199694" name="Group 14"/>
              <p:cNvGrpSpPr>
                <a:grpSpLocks/>
              </p:cNvGrpSpPr>
              <p:nvPr/>
            </p:nvGrpSpPr>
            <p:grpSpPr bwMode="auto">
              <a:xfrm>
                <a:off x="313" y="2730"/>
                <a:ext cx="490" cy="497"/>
                <a:chOff x="967" y="1678"/>
                <a:chExt cx="688" cy="700"/>
              </a:xfrm>
            </p:grpSpPr>
            <p:sp>
              <p:nvSpPr>
                <p:cNvPr id="199695" name="Text Box 15"/>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696" name="Group 16"/>
                <p:cNvGrpSpPr>
                  <a:grpSpLocks/>
                </p:cNvGrpSpPr>
                <p:nvPr/>
              </p:nvGrpSpPr>
              <p:grpSpPr bwMode="auto">
                <a:xfrm>
                  <a:off x="1035" y="1764"/>
                  <a:ext cx="552" cy="529"/>
                  <a:chOff x="1045" y="1780"/>
                  <a:chExt cx="806" cy="773"/>
                </a:xfrm>
              </p:grpSpPr>
              <p:sp>
                <p:nvSpPr>
                  <p:cNvPr id="199697" name="Freeform 17"/>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98" name="Freeform 18"/>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99" name="Freeform 19"/>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0" name="Freeform 20"/>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1" name="Freeform 21"/>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2" name="Freeform 22"/>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3" name="Freeform 23"/>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4" name="Freeform 24"/>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5" name="Freeform 25"/>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6" name="Freeform 26"/>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07" name="Freeform 27"/>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08" name="Group 28"/>
              <p:cNvGrpSpPr>
                <a:grpSpLocks/>
              </p:cNvGrpSpPr>
              <p:nvPr/>
            </p:nvGrpSpPr>
            <p:grpSpPr bwMode="auto">
              <a:xfrm>
                <a:off x="847" y="2730"/>
                <a:ext cx="490" cy="497"/>
                <a:chOff x="967" y="1678"/>
                <a:chExt cx="688" cy="700"/>
              </a:xfrm>
            </p:grpSpPr>
            <p:sp>
              <p:nvSpPr>
                <p:cNvPr id="199709" name="Text Box 29"/>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10" name="Group 30"/>
                <p:cNvGrpSpPr>
                  <a:grpSpLocks/>
                </p:cNvGrpSpPr>
                <p:nvPr/>
              </p:nvGrpSpPr>
              <p:grpSpPr bwMode="auto">
                <a:xfrm>
                  <a:off x="1035" y="1764"/>
                  <a:ext cx="552" cy="529"/>
                  <a:chOff x="1045" y="1780"/>
                  <a:chExt cx="806" cy="773"/>
                </a:xfrm>
              </p:grpSpPr>
              <p:sp>
                <p:nvSpPr>
                  <p:cNvPr id="199711" name="Freeform 31"/>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2" name="Freeform 32"/>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3" name="Freeform 33"/>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4" name="Freeform 34"/>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5" name="Freeform 35"/>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6" name="Freeform 36"/>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7" name="Freeform 37"/>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8" name="Freeform 38"/>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19" name="Freeform 39"/>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0" name="Freeform 40"/>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1" name="Freeform 41"/>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22" name="Group 42"/>
              <p:cNvGrpSpPr>
                <a:grpSpLocks/>
              </p:cNvGrpSpPr>
              <p:nvPr/>
            </p:nvGrpSpPr>
            <p:grpSpPr bwMode="auto">
              <a:xfrm>
                <a:off x="2187" y="2730"/>
                <a:ext cx="490" cy="497"/>
                <a:chOff x="967" y="1678"/>
                <a:chExt cx="688" cy="700"/>
              </a:xfrm>
            </p:grpSpPr>
            <p:sp>
              <p:nvSpPr>
                <p:cNvPr id="199723" name="Text Box 43"/>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24" name="Group 44"/>
                <p:cNvGrpSpPr>
                  <a:grpSpLocks/>
                </p:cNvGrpSpPr>
                <p:nvPr/>
              </p:nvGrpSpPr>
              <p:grpSpPr bwMode="auto">
                <a:xfrm>
                  <a:off x="1035" y="1764"/>
                  <a:ext cx="552" cy="529"/>
                  <a:chOff x="1045" y="1780"/>
                  <a:chExt cx="806" cy="773"/>
                </a:xfrm>
              </p:grpSpPr>
              <p:sp>
                <p:nvSpPr>
                  <p:cNvPr id="199725" name="Freeform 45"/>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6" name="Freeform 46"/>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7" name="Freeform 47"/>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8" name="Freeform 48"/>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29" name="Freeform 49"/>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0" name="Freeform 50"/>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1" name="Freeform 51"/>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2" name="Freeform 52"/>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3" name="Freeform 53"/>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4" name="Freeform 54"/>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35" name="Freeform 55"/>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36" name="Group 56"/>
              <p:cNvGrpSpPr>
                <a:grpSpLocks/>
              </p:cNvGrpSpPr>
              <p:nvPr/>
            </p:nvGrpSpPr>
            <p:grpSpPr bwMode="auto">
              <a:xfrm>
                <a:off x="1383" y="2730"/>
                <a:ext cx="489" cy="497"/>
                <a:chOff x="967" y="1678"/>
                <a:chExt cx="688" cy="700"/>
              </a:xfrm>
            </p:grpSpPr>
            <p:sp>
              <p:nvSpPr>
                <p:cNvPr id="199737" name="Text Box 57"/>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38" name="Group 58"/>
                <p:cNvGrpSpPr>
                  <a:grpSpLocks/>
                </p:cNvGrpSpPr>
                <p:nvPr/>
              </p:nvGrpSpPr>
              <p:grpSpPr bwMode="auto">
                <a:xfrm>
                  <a:off x="1035" y="1764"/>
                  <a:ext cx="552" cy="529"/>
                  <a:chOff x="1045" y="1780"/>
                  <a:chExt cx="806" cy="773"/>
                </a:xfrm>
              </p:grpSpPr>
              <p:sp>
                <p:nvSpPr>
                  <p:cNvPr id="199739" name="Freeform 59"/>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0" name="Freeform 60"/>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1" name="Freeform 61"/>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2" name="Freeform 62"/>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3" name="Freeform 63"/>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4" name="Freeform 64"/>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5" name="Freeform 65"/>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6" name="Freeform 66"/>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7" name="Freeform 67"/>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8" name="Freeform 68"/>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49" name="Freeform 69"/>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199750" name="Rectangle 70"/>
            <p:cNvSpPr>
              <a:spLocks noChangeArrowheads="1"/>
            </p:cNvSpPr>
            <p:nvPr/>
          </p:nvSpPr>
          <p:spPr bwMode="auto">
            <a:xfrm>
              <a:off x="6473825" y="4627564"/>
              <a:ext cx="1676400" cy="2078037"/>
            </a:xfrm>
            <a:prstGeom prst="rect">
              <a:avLst/>
            </a:prstGeom>
            <a:solidFill>
              <a:schemeClr val="hlink"/>
            </a:solidFill>
            <a:ln w="1905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Global</a:t>
              </a:r>
            </a:p>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Memory</a:t>
              </a:r>
            </a:p>
          </p:txBody>
        </p:sp>
        <p:grpSp>
          <p:nvGrpSpPr>
            <p:cNvPr id="199751" name="Group 71"/>
            <p:cNvGrpSpPr>
              <a:grpSpLocks/>
            </p:cNvGrpSpPr>
            <p:nvPr/>
          </p:nvGrpSpPr>
          <p:grpSpPr bwMode="auto">
            <a:xfrm>
              <a:off x="1933576" y="5865814"/>
              <a:ext cx="3927475" cy="833437"/>
              <a:chOff x="258" y="2682"/>
              <a:chExt cx="2474" cy="592"/>
            </a:xfrm>
          </p:grpSpPr>
          <p:sp>
            <p:nvSpPr>
              <p:cNvPr id="199752" name="Rectangle 72"/>
              <p:cNvSpPr>
                <a:spLocks noChangeArrowheads="1"/>
              </p:cNvSpPr>
              <p:nvPr/>
            </p:nvSpPr>
            <p:spPr bwMode="auto">
              <a:xfrm>
                <a:off x="258" y="2682"/>
                <a:ext cx="2474" cy="592"/>
              </a:xfrm>
              <a:prstGeom prst="rect">
                <a:avLst/>
              </a:prstGeom>
              <a:noFill/>
              <a:ln w="28575" algn="ctr">
                <a:solidFill>
                  <a:srgbClr val="00CC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53" name="Text Box 73"/>
              <p:cNvSpPr txBox="1">
                <a:spLocks noChangeArrowheads="1"/>
              </p:cNvSpPr>
              <p:nvPr/>
            </p:nvSpPr>
            <p:spPr bwMode="auto">
              <a:xfrm>
                <a:off x="1872" y="2910"/>
                <a:ext cx="316" cy="260"/>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 . .</a:t>
                </a:r>
              </a:p>
            </p:txBody>
          </p:sp>
          <p:grpSp>
            <p:nvGrpSpPr>
              <p:cNvPr id="199754" name="Group 74"/>
              <p:cNvGrpSpPr>
                <a:grpSpLocks/>
              </p:cNvGrpSpPr>
              <p:nvPr/>
            </p:nvGrpSpPr>
            <p:grpSpPr bwMode="auto">
              <a:xfrm>
                <a:off x="313" y="2730"/>
                <a:ext cx="490" cy="497"/>
                <a:chOff x="967" y="1678"/>
                <a:chExt cx="688" cy="700"/>
              </a:xfrm>
            </p:grpSpPr>
            <p:sp>
              <p:nvSpPr>
                <p:cNvPr id="199755" name="Text Box 75"/>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56" name="Group 76"/>
                <p:cNvGrpSpPr>
                  <a:grpSpLocks/>
                </p:cNvGrpSpPr>
                <p:nvPr/>
              </p:nvGrpSpPr>
              <p:grpSpPr bwMode="auto">
                <a:xfrm>
                  <a:off x="1035" y="1764"/>
                  <a:ext cx="552" cy="529"/>
                  <a:chOff x="1045" y="1780"/>
                  <a:chExt cx="806" cy="773"/>
                </a:xfrm>
              </p:grpSpPr>
              <p:sp>
                <p:nvSpPr>
                  <p:cNvPr id="199757" name="Freeform 77"/>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58" name="Freeform 78"/>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59" name="Freeform 79"/>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0" name="Freeform 80"/>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1" name="Freeform 81"/>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2" name="Freeform 82"/>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3" name="Freeform 83"/>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4" name="Freeform 84"/>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5" name="Freeform 85"/>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6" name="Freeform 86"/>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67" name="Freeform 87"/>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68" name="Group 88"/>
              <p:cNvGrpSpPr>
                <a:grpSpLocks/>
              </p:cNvGrpSpPr>
              <p:nvPr/>
            </p:nvGrpSpPr>
            <p:grpSpPr bwMode="auto">
              <a:xfrm>
                <a:off x="847" y="2730"/>
                <a:ext cx="490" cy="497"/>
                <a:chOff x="967" y="1678"/>
                <a:chExt cx="688" cy="700"/>
              </a:xfrm>
            </p:grpSpPr>
            <p:sp>
              <p:nvSpPr>
                <p:cNvPr id="199769" name="Text Box 89"/>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70" name="Group 90"/>
                <p:cNvGrpSpPr>
                  <a:grpSpLocks/>
                </p:cNvGrpSpPr>
                <p:nvPr/>
              </p:nvGrpSpPr>
              <p:grpSpPr bwMode="auto">
                <a:xfrm>
                  <a:off x="1035" y="1764"/>
                  <a:ext cx="552" cy="529"/>
                  <a:chOff x="1045" y="1780"/>
                  <a:chExt cx="806" cy="773"/>
                </a:xfrm>
              </p:grpSpPr>
              <p:sp>
                <p:nvSpPr>
                  <p:cNvPr id="199771" name="Freeform 91"/>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2" name="Freeform 92"/>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3" name="Freeform 93"/>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4" name="Freeform 94"/>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5" name="Freeform 95"/>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6" name="Freeform 96"/>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7" name="Freeform 97"/>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8" name="Freeform 98"/>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79" name="Freeform 99"/>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0" name="Freeform 100"/>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1" name="Freeform 101"/>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82" name="Group 102"/>
              <p:cNvGrpSpPr>
                <a:grpSpLocks/>
              </p:cNvGrpSpPr>
              <p:nvPr/>
            </p:nvGrpSpPr>
            <p:grpSpPr bwMode="auto">
              <a:xfrm>
                <a:off x="2187" y="2730"/>
                <a:ext cx="490" cy="497"/>
                <a:chOff x="967" y="1678"/>
                <a:chExt cx="688" cy="700"/>
              </a:xfrm>
            </p:grpSpPr>
            <p:sp>
              <p:nvSpPr>
                <p:cNvPr id="199783" name="Text Box 103"/>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84" name="Group 104"/>
                <p:cNvGrpSpPr>
                  <a:grpSpLocks/>
                </p:cNvGrpSpPr>
                <p:nvPr/>
              </p:nvGrpSpPr>
              <p:grpSpPr bwMode="auto">
                <a:xfrm>
                  <a:off x="1035" y="1764"/>
                  <a:ext cx="552" cy="529"/>
                  <a:chOff x="1045" y="1780"/>
                  <a:chExt cx="806" cy="773"/>
                </a:xfrm>
              </p:grpSpPr>
              <p:sp>
                <p:nvSpPr>
                  <p:cNvPr id="199785" name="Freeform 105"/>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6" name="Freeform 106"/>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7" name="Freeform 107"/>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8" name="Freeform 108"/>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89" name="Freeform 109"/>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0" name="Freeform 110"/>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1" name="Freeform 111"/>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2" name="Freeform 112"/>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3" name="Freeform 113"/>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4" name="Freeform 114"/>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95" name="Freeform 115"/>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9796" name="Group 116"/>
              <p:cNvGrpSpPr>
                <a:grpSpLocks/>
              </p:cNvGrpSpPr>
              <p:nvPr/>
            </p:nvGrpSpPr>
            <p:grpSpPr bwMode="auto">
              <a:xfrm>
                <a:off x="1383" y="2730"/>
                <a:ext cx="489" cy="497"/>
                <a:chOff x="967" y="1678"/>
                <a:chExt cx="688" cy="700"/>
              </a:xfrm>
            </p:grpSpPr>
            <p:sp>
              <p:nvSpPr>
                <p:cNvPr id="199797" name="Text Box 117"/>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798" name="Group 118"/>
                <p:cNvGrpSpPr>
                  <a:grpSpLocks/>
                </p:cNvGrpSpPr>
                <p:nvPr/>
              </p:nvGrpSpPr>
              <p:grpSpPr bwMode="auto">
                <a:xfrm>
                  <a:off x="1035" y="1764"/>
                  <a:ext cx="552" cy="529"/>
                  <a:chOff x="1045" y="1780"/>
                  <a:chExt cx="806" cy="773"/>
                </a:xfrm>
              </p:grpSpPr>
              <p:sp>
                <p:nvSpPr>
                  <p:cNvPr id="199799" name="Freeform 119"/>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0" name="Freeform 120"/>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1" name="Freeform 121"/>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2" name="Freeform 122"/>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3" name="Freeform 123"/>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4" name="Freeform 124"/>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5" name="Freeform 125"/>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6" name="Freeform 126"/>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7" name="Freeform 127"/>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8" name="Freeform 128"/>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09" name="Freeform 129"/>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199810" name="Text Box 130"/>
            <p:cNvSpPr txBox="1">
              <a:spLocks noChangeArrowheads="1"/>
            </p:cNvSpPr>
            <p:nvPr/>
          </p:nvSpPr>
          <p:spPr bwMode="auto">
            <a:xfrm>
              <a:off x="2068514" y="5570538"/>
              <a:ext cx="911225" cy="366712"/>
            </a:xfrm>
            <a:prstGeom prst="rect">
              <a:avLst/>
            </a:prstGeom>
            <a:noFill/>
            <a:ln w="19050" algn="ctr">
              <a:noFill/>
              <a:miter lim="800000"/>
              <a:headEnd/>
              <a:tailEnd/>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Grid 1</a:t>
              </a:r>
            </a:p>
          </p:txBody>
        </p:sp>
        <p:sp>
          <p:nvSpPr>
            <p:cNvPr id="199811" name="Line 131"/>
            <p:cNvSpPr>
              <a:spLocks noChangeShapeType="1"/>
            </p:cNvSpPr>
            <p:nvPr/>
          </p:nvSpPr>
          <p:spPr bwMode="auto">
            <a:xfrm>
              <a:off x="5880100" y="5073650"/>
              <a:ext cx="585788" cy="0"/>
            </a:xfrm>
            <a:prstGeom prst="line">
              <a:avLst/>
            </a:prstGeom>
            <a:noFill/>
            <a:ln w="762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12" name="Line 132"/>
            <p:cNvSpPr>
              <a:spLocks noChangeShapeType="1"/>
            </p:cNvSpPr>
            <p:nvPr/>
          </p:nvSpPr>
          <p:spPr bwMode="auto">
            <a:xfrm>
              <a:off x="5880100" y="6283325"/>
              <a:ext cx="585788" cy="0"/>
            </a:xfrm>
            <a:prstGeom prst="line">
              <a:avLst/>
            </a:prstGeom>
            <a:noFill/>
            <a:ln w="762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13" name="Line 133"/>
            <p:cNvSpPr>
              <a:spLocks noChangeShapeType="1"/>
            </p:cNvSpPr>
            <p:nvPr/>
          </p:nvSpPr>
          <p:spPr bwMode="auto">
            <a:xfrm>
              <a:off x="8418513" y="4656138"/>
              <a:ext cx="0" cy="2038350"/>
            </a:xfrm>
            <a:prstGeom prst="line">
              <a:avLst/>
            </a:prstGeom>
            <a:noFill/>
            <a:ln w="38100">
              <a:solidFill>
                <a:schemeClr val="accent2"/>
              </a:solidFill>
              <a:round/>
              <a:headEnd/>
              <a:tailEnd type="stealth" w="med" len="lg"/>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14" name="Text Box 134"/>
            <p:cNvSpPr txBox="1">
              <a:spLocks noChangeArrowheads="1"/>
            </p:cNvSpPr>
            <p:nvPr/>
          </p:nvSpPr>
          <p:spPr bwMode="auto">
            <a:xfrm>
              <a:off x="8534400" y="5346700"/>
              <a:ext cx="1708150" cy="915988"/>
            </a:xfrm>
            <a:prstGeom prst="rect">
              <a:avLst/>
            </a:prstGeom>
            <a:noFill/>
            <a:ln w="19050" algn="ctr">
              <a:noFill/>
              <a:miter lim="800000"/>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Sequential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Grids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in Time</a:t>
              </a:r>
            </a:p>
          </p:txBody>
        </p:sp>
      </p:grpSp>
      <p:grpSp>
        <p:nvGrpSpPr>
          <p:cNvPr id="4" name="Group 3">
            <a:extLst>
              <a:ext uri="{FF2B5EF4-FFF2-40B4-BE49-F238E27FC236}">
                <a16:creationId xmlns:a16="http://schemas.microsoft.com/office/drawing/2014/main" id="{4D3B1321-0243-43DF-9EFF-279613B8A5E1}"/>
              </a:ext>
            </a:extLst>
          </p:cNvPr>
          <p:cNvGrpSpPr/>
          <p:nvPr/>
        </p:nvGrpSpPr>
        <p:grpSpPr>
          <a:xfrm>
            <a:off x="468826" y="2468484"/>
            <a:ext cx="3429000" cy="1660525"/>
            <a:chOff x="1600200" y="2530476"/>
            <a:chExt cx="3429000" cy="1660525"/>
          </a:xfrm>
        </p:grpSpPr>
        <p:sp>
          <p:nvSpPr>
            <p:cNvPr id="199842" name="Rectangle 162"/>
            <p:cNvSpPr>
              <a:spLocks noChangeArrowheads="1"/>
            </p:cNvSpPr>
            <p:nvPr/>
          </p:nvSpPr>
          <p:spPr bwMode="auto">
            <a:xfrm>
              <a:off x="1600200" y="2530476"/>
              <a:ext cx="3429000" cy="1660525"/>
            </a:xfrm>
            <a:prstGeom prst="rect">
              <a:avLst/>
            </a:prstGeom>
            <a:solidFill>
              <a:srgbClr val="FF9933">
                <a:alpha val="61000"/>
              </a:srgbClr>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9816" name="Group 136"/>
            <p:cNvGrpSpPr>
              <a:grpSpLocks/>
            </p:cNvGrpSpPr>
            <p:nvPr/>
          </p:nvGrpSpPr>
          <p:grpSpPr bwMode="auto">
            <a:xfrm>
              <a:off x="1752600" y="2595564"/>
              <a:ext cx="1092200" cy="1443037"/>
              <a:chOff x="286" y="1620"/>
              <a:chExt cx="688" cy="909"/>
            </a:xfrm>
          </p:grpSpPr>
          <p:grpSp>
            <p:nvGrpSpPr>
              <p:cNvPr id="199817" name="Group 137"/>
              <p:cNvGrpSpPr>
                <a:grpSpLocks/>
              </p:cNvGrpSpPr>
              <p:nvPr/>
            </p:nvGrpSpPr>
            <p:grpSpPr bwMode="auto">
              <a:xfrm>
                <a:off x="286" y="1829"/>
                <a:ext cx="688" cy="700"/>
                <a:chOff x="967" y="1678"/>
                <a:chExt cx="688" cy="700"/>
              </a:xfrm>
            </p:grpSpPr>
            <p:sp>
              <p:nvSpPr>
                <p:cNvPr id="199818" name="Text Box 138"/>
                <p:cNvSpPr txBox="1">
                  <a:spLocks noChangeArrowheads="1"/>
                </p:cNvSpPr>
                <p:nvPr/>
              </p:nvSpPr>
              <p:spPr bwMode="auto">
                <a:xfrm>
                  <a:off x="967" y="1678"/>
                  <a:ext cx="688" cy="700"/>
                </a:xfrm>
                <a:prstGeom prst="rect">
                  <a:avLst/>
                </a:prstGeom>
                <a:noFill/>
                <a:ln w="28575">
                  <a:solidFill>
                    <a:srgbClr val="00CC00"/>
                  </a:solidFill>
                  <a:miter lim="800000"/>
                  <a:headEnd/>
                  <a:tailEnd/>
                </a:ln>
                <a:effectLst/>
              </p:spPr>
              <p:txBody>
                <a:bodyPr lIns="0" rIns="0"/>
                <a:lstStyle/>
                <a:p>
                  <a:pPr marL="0" marR="0" lvl="0" indent="0" algn="ctr" defTabSz="914400" rtl="0" eaLnBrk="1" fontAlgn="auto" latinLnBrk="0" hangingPunct="1">
                    <a:lnSpc>
                      <a:spcPct val="85000"/>
                    </a:lnSpc>
                    <a:spcBef>
                      <a:spcPct val="100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99819" name="Group 139"/>
                <p:cNvGrpSpPr>
                  <a:grpSpLocks/>
                </p:cNvGrpSpPr>
                <p:nvPr/>
              </p:nvGrpSpPr>
              <p:grpSpPr bwMode="auto">
                <a:xfrm>
                  <a:off x="1035" y="1764"/>
                  <a:ext cx="552" cy="529"/>
                  <a:chOff x="1045" y="1780"/>
                  <a:chExt cx="806" cy="773"/>
                </a:xfrm>
              </p:grpSpPr>
              <p:sp>
                <p:nvSpPr>
                  <p:cNvPr id="199820" name="Freeform 140"/>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1" name="Freeform 141"/>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2" name="Freeform 142"/>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3" name="Freeform 143"/>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4" name="Freeform 144"/>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5" name="Freeform 145"/>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6" name="Freeform 146"/>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7" name="Freeform 147"/>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8" name="Freeform 148"/>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29" name="Freeform 149"/>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0" name="Freeform 150"/>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99831" name="Text Box 151"/>
              <p:cNvSpPr txBox="1">
                <a:spLocks noChangeArrowheads="1"/>
              </p:cNvSpPr>
              <p:nvPr/>
            </p:nvSpPr>
            <p:spPr bwMode="auto">
              <a:xfrm>
                <a:off x="376" y="1620"/>
                <a:ext cx="508" cy="231"/>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itchFamily="34" charset="0"/>
                    <a:ea typeface="+mn-ea"/>
                    <a:cs typeface="+mn-cs"/>
                  </a:rPr>
                  <a:t>Block</a:t>
                </a:r>
              </a:p>
            </p:txBody>
          </p:sp>
        </p:grpSp>
        <p:sp>
          <p:nvSpPr>
            <p:cNvPr id="199832" name="Rectangle 152"/>
            <p:cNvSpPr>
              <a:spLocks noChangeArrowheads="1"/>
            </p:cNvSpPr>
            <p:nvPr/>
          </p:nvSpPr>
          <p:spPr bwMode="auto">
            <a:xfrm>
              <a:off x="3449638" y="3101975"/>
              <a:ext cx="1465262" cy="762000"/>
            </a:xfrm>
            <a:prstGeom prst="rect">
              <a:avLst/>
            </a:prstGeom>
            <a:solidFill>
              <a:schemeClr val="hlink"/>
            </a:solidFill>
            <a:ln w="19050" algn="ctr">
              <a:solidFill>
                <a:schemeClr val="tx1"/>
              </a:solidFill>
              <a:miter lim="800000"/>
              <a:headEnd/>
              <a:tailEnd/>
            </a:ln>
            <a:effectLst/>
          </p:spPr>
          <p:txBody>
            <a:bodyPr wrap="none" anchor="ctr"/>
            <a:lstStyle/>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Shared</a:t>
              </a:r>
            </a:p>
            <a:p>
              <a:pPr marL="0" marR="0" lvl="0" indent="0" algn="ctr" defTabSz="914400" rtl="0" eaLnBrk="1" fontAlgn="auto" latinLnBrk="0" hangingPunct="1">
                <a:lnSpc>
                  <a:spcPct val="85000"/>
                </a:lnSpc>
                <a:spcBef>
                  <a:spcPct val="1000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mn-cs"/>
                </a:rPr>
                <a:t>Memory</a:t>
              </a:r>
            </a:p>
          </p:txBody>
        </p:sp>
        <p:grpSp>
          <p:nvGrpSpPr>
            <p:cNvPr id="199833" name="Group 153"/>
            <p:cNvGrpSpPr>
              <a:grpSpLocks/>
            </p:cNvGrpSpPr>
            <p:nvPr/>
          </p:nvGrpSpPr>
          <p:grpSpPr bwMode="auto">
            <a:xfrm>
              <a:off x="2849564" y="3181350"/>
              <a:ext cx="585787" cy="603250"/>
              <a:chOff x="977" y="1843"/>
              <a:chExt cx="369" cy="380"/>
            </a:xfrm>
          </p:grpSpPr>
          <p:sp>
            <p:nvSpPr>
              <p:cNvPr id="199834" name="Line 154"/>
              <p:cNvSpPr>
                <a:spLocks noChangeShapeType="1"/>
              </p:cNvSpPr>
              <p:nvPr/>
            </p:nvSpPr>
            <p:spPr bwMode="auto">
              <a:xfrm>
                <a:off x="977" y="2033"/>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5" name="Line 155"/>
              <p:cNvSpPr>
                <a:spLocks noChangeShapeType="1"/>
              </p:cNvSpPr>
              <p:nvPr/>
            </p:nvSpPr>
            <p:spPr bwMode="auto">
              <a:xfrm>
                <a:off x="977" y="1969"/>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6" name="Line 156"/>
              <p:cNvSpPr>
                <a:spLocks noChangeShapeType="1"/>
              </p:cNvSpPr>
              <p:nvPr/>
            </p:nvSpPr>
            <p:spPr bwMode="auto">
              <a:xfrm>
                <a:off x="977" y="1906"/>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7" name="Line 157"/>
              <p:cNvSpPr>
                <a:spLocks noChangeShapeType="1"/>
              </p:cNvSpPr>
              <p:nvPr/>
            </p:nvSpPr>
            <p:spPr bwMode="auto">
              <a:xfrm>
                <a:off x="977" y="2096"/>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8" name="Line 158"/>
              <p:cNvSpPr>
                <a:spLocks noChangeShapeType="1"/>
              </p:cNvSpPr>
              <p:nvPr/>
            </p:nvSpPr>
            <p:spPr bwMode="auto">
              <a:xfrm>
                <a:off x="977" y="2159"/>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39" name="Line 159"/>
              <p:cNvSpPr>
                <a:spLocks noChangeShapeType="1"/>
              </p:cNvSpPr>
              <p:nvPr/>
            </p:nvSpPr>
            <p:spPr bwMode="auto">
              <a:xfrm>
                <a:off x="977" y="1843"/>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40" name="Line 160"/>
              <p:cNvSpPr>
                <a:spLocks noChangeShapeType="1"/>
              </p:cNvSpPr>
              <p:nvPr/>
            </p:nvSpPr>
            <p:spPr bwMode="auto">
              <a:xfrm>
                <a:off x="977" y="2223"/>
                <a:ext cx="369" cy="0"/>
              </a:xfrm>
              <a:prstGeom prst="line">
                <a:avLst/>
              </a:prstGeom>
              <a:noFill/>
              <a:ln w="38100">
                <a:solidFill>
                  <a:srgbClr val="0000FF"/>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892105544"/>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06FC26-A91C-4878-A117-CE7F02FBAF7F}"/>
              </a:ext>
            </a:extLst>
          </p:cNvPr>
          <p:cNvSpPr>
            <a:spLocks noGrp="1"/>
          </p:cNvSpPr>
          <p:nvPr>
            <p:ph type="title"/>
          </p:nvPr>
        </p:nvSpPr>
        <p:spPr/>
        <p:txBody>
          <a:bodyPr/>
          <a:lstStyle/>
          <a:p>
            <a:r>
              <a:rPr lang="en-US" dirty="0"/>
              <a:t>Slightly from the left field</a:t>
            </a:r>
          </a:p>
        </p:txBody>
      </p:sp>
      <p:sp>
        <p:nvSpPr>
          <p:cNvPr id="5" name="Content Placeholder 4">
            <a:extLst>
              <a:ext uri="{FF2B5EF4-FFF2-40B4-BE49-F238E27FC236}">
                <a16:creationId xmlns:a16="http://schemas.microsoft.com/office/drawing/2014/main" id="{96CDF435-4D89-46E9-A430-51FC6787F235}"/>
              </a:ext>
            </a:extLst>
          </p:cNvPr>
          <p:cNvSpPr>
            <a:spLocks noGrp="1"/>
          </p:cNvSpPr>
          <p:nvPr>
            <p:ph idx="1"/>
          </p:nvPr>
        </p:nvSpPr>
        <p:spPr/>
        <p:txBody>
          <a:bodyPr/>
          <a:lstStyle/>
          <a:p>
            <a:r>
              <a:rPr lang="en-US" dirty="0"/>
              <a:t>GPU virtual memory: 49-bit virtual address space mapped to physical memory located in 3 places</a:t>
            </a:r>
          </a:p>
          <a:p>
            <a:pPr lvl="1"/>
            <a:r>
              <a:rPr lang="en-US" dirty="0"/>
              <a:t>On the device</a:t>
            </a:r>
          </a:p>
          <a:p>
            <a:pPr lvl="1"/>
            <a:r>
              <a:rPr lang="en-US" dirty="0"/>
              <a:t>On the host, pinned system memory</a:t>
            </a:r>
          </a:p>
          <a:p>
            <a:pPr lvl="1"/>
            <a:r>
              <a:rPr lang="en-US" dirty="0"/>
              <a:t>On a different GPU (peer memory)</a:t>
            </a:r>
          </a:p>
          <a:p>
            <a:endParaRPr lang="en-US" dirty="0"/>
          </a:p>
          <a:p>
            <a:r>
              <a:rPr lang="en-US" dirty="0"/>
              <a:t>Global memory is visible to all threads in the GPU</a:t>
            </a:r>
          </a:p>
          <a:p>
            <a:endParaRPr lang="en-US" dirty="0"/>
          </a:p>
          <a:p>
            <a:r>
              <a:rPr lang="en-US" dirty="0"/>
              <a:t>Global memory is accessed through the SM L1 and GPU L2</a:t>
            </a:r>
          </a:p>
          <a:p>
            <a:endParaRPr lang="en-US" dirty="0"/>
          </a:p>
          <a:p>
            <a:r>
              <a:rPr lang="en-US" dirty="0"/>
              <a:t>NVIDIA’s first take at fusing CPU&amp; GPU (ARM architecture): </a:t>
            </a:r>
            <a:r>
              <a:rPr lang="en-US" dirty="0">
                <a:hlinkClick r:id="rId2"/>
              </a:rPr>
              <a:t>white paper</a:t>
            </a:r>
            <a:endParaRPr lang="en-US" dirty="0"/>
          </a:p>
        </p:txBody>
      </p:sp>
      <p:sp>
        <p:nvSpPr>
          <p:cNvPr id="3" name="Slide Number Placeholder 2">
            <a:extLst>
              <a:ext uri="{FF2B5EF4-FFF2-40B4-BE49-F238E27FC236}">
                <a16:creationId xmlns:a16="http://schemas.microsoft.com/office/drawing/2014/main" id="{B3CFBD29-CDA6-41BE-B34A-AC4EAE5A4F1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610383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Rectangle 2"/>
          <p:cNvSpPr>
            <a:spLocks noGrp="1" noChangeArrowheads="1"/>
          </p:cNvSpPr>
          <p:nvPr>
            <p:ph type="title"/>
          </p:nvPr>
        </p:nvSpPr>
        <p:spPr/>
        <p:txBody>
          <a:bodyPr/>
          <a:lstStyle/>
          <a:p>
            <a:r>
              <a:rPr lang="en-US" sz="3200" dirty="0"/>
              <a:t>Example: Matrix Multiplication, Revisited</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65635" name="Rectangle 3"/>
          <p:cNvSpPr>
            <a:spLocks noGrp="1" noChangeArrowheads="1"/>
          </p:cNvSpPr>
          <p:nvPr>
            <p:ph idx="4294967295"/>
          </p:nvPr>
        </p:nvSpPr>
        <p:spPr>
          <a:xfrm>
            <a:off x="440086" y="1827298"/>
            <a:ext cx="9884369" cy="4211653"/>
          </a:xfrm>
        </p:spPr>
        <p:txBody>
          <a:bodyPr>
            <a:normAutofit/>
          </a:bodyPr>
          <a:lstStyle/>
          <a:p>
            <a:endParaRPr lang="en-US" sz="2000" dirty="0"/>
          </a:p>
          <a:p>
            <a:r>
              <a:rPr lang="en-US" sz="2000" dirty="0"/>
              <a:t>Purpose</a:t>
            </a:r>
          </a:p>
          <a:p>
            <a:pPr lvl="1"/>
            <a:r>
              <a:rPr lang="en-US" sz="1800" dirty="0"/>
              <a:t>See an example where the use of multiple blocks of threads plays a central role</a:t>
            </a:r>
          </a:p>
          <a:p>
            <a:pPr lvl="1"/>
            <a:endParaRPr lang="en-US" sz="1800" dirty="0"/>
          </a:p>
          <a:p>
            <a:pPr lvl="1"/>
            <a:r>
              <a:rPr lang="en-US" sz="1800" dirty="0"/>
              <a:t>Highlight the use/role of the shared memory</a:t>
            </a:r>
          </a:p>
          <a:p>
            <a:pPr lvl="1"/>
            <a:endParaRPr lang="en-US" sz="1800" dirty="0"/>
          </a:p>
          <a:p>
            <a:pPr lvl="1"/>
            <a:r>
              <a:rPr lang="en-US" sz="1800" dirty="0"/>
              <a:t>Point out the </a:t>
            </a:r>
            <a:r>
              <a:rPr lang="en-US" sz="1800" b="1" dirty="0">
                <a:solidFill>
                  <a:srgbClr val="0070C0"/>
                </a:solidFill>
                <a:latin typeface="Courier New" panose="02070309020205020404" pitchFamily="49" charset="0"/>
                <a:cs typeface="Courier New" panose="02070309020205020404" pitchFamily="49" charset="0"/>
              </a:rPr>
              <a:t>__</a:t>
            </a:r>
            <a:r>
              <a:rPr lang="en-US" sz="1800" b="1" dirty="0" err="1">
                <a:solidFill>
                  <a:srgbClr val="0070C0"/>
                </a:solidFill>
                <a:latin typeface="Courier New" panose="02070309020205020404" pitchFamily="49" charset="0"/>
                <a:cs typeface="Courier New" panose="02070309020205020404" pitchFamily="49" charset="0"/>
              </a:rPr>
              <a:t>syncthreads</a:t>
            </a:r>
            <a:r>
              <a:rPr lang="en-US" sz="1800" b="1" dirty="0">
                <a:solidFill>
                  <a:srgbClr val="0070C0"/>
                </a:solidFill>
                <a:latin typeface="Courier New" panose="02070309020205020404" pitchFamily="49" charset="0"/>
                <a:cs typeface="Courier New" panose="02070309020205020404" pitchFamily="49" charset="0"/>
              </a:rPr>
              <a:t>()</a:t>
            </a:r>
            <a:r>
              <a:rPr lang="en-US" sz="1800" dirty="0"/>
              <a:t> function call </a:t>
            </a:r>
          </a:p>
          <a:p>
            <a:pPr lvl="1"/>
            <a:endParaRPr lang="en-US" sz="1800" dirty="0"/>
          </a:p>
          <a:p>
            <a:endParaRPr lang="en-US" sz="2000" dirty="0"/>
          </a:p>
          <a:p>
            <a:r>
              <a:rPr lang="en-US" sz="2000" dirty="0"/>
              <a:t>NOTE: A one dimensional array stores the entries in the matrix</a:t>
            </a:r>
          </a:p>
        </p:txBody>
      </p:sp>
    </p:spTree>
    <p:extLst>
      <p:ext uri="{BB962C8B-B14F-4D97-AF65-F5344CB8AC3E}">
        <p14:creationId xmlns:p14="http://schemas.microsoft.com/office/powerpoint/2010/main" val="276788721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GB" sz="3200" dirty="0"/>
              <a:t>A Critique of the Old Matrix Multiplication Example</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725018-5697-4C52-ADE9-4C1ED354D3F1}"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8611" name="Rectangle 3"/>
          <p:cNvSpPr>
            <a:spLocks noGrp="1" noChangeArrowheads="1"/>
          </p:cNvSpPr>
          <p:nvPr>
            <p:ph type="body" sz="half" idx="4294967295"/>
          </p:nvPr>
        </p:nvSpPr>
        <p:spPr>
          <a:xfrm>
            <a:off x="356645" y="1229452"/>
            <a:ext cx="6199322" cy="5029200"/>
          </a:xfrm>
        </p:spPr>
        <p:txBody>
          <a:bodyPr>
            <a:normAutofit/>
          </a:bodyPr>
          <a:lstStyle/>
          <a:p>
            <a:pPr>
              <a:lnSpc>
                <a:spcPct val="90000"/>
              </a:lnSpc>
            </a:pPr>
            <a:endParaRPr lang="en-GB" sz="1800" dirty="0"/>
          </a:p>
          <a:p>
            <a:pPr>
              <a:lnSpc>
                <a:spcPct val="90000"/>
              </a:lnSpc>
            </a:pPr>
            <a:r>
              <a:rPr lang="en-GB" sz="1800" dirty="0"/>
              <a:t>One row of </a:t>
            </a:r>
            <a:r>
              <a:rPr lang="en-GB" sz="1800" dirty="0">
                <a:latin typeface="Courier New" panose="02070309020205020404" pitchFamily="49" charset="0"/>
                <a:cs typeface="Courier New" panose="02070309020205020404" pitchFamily="49" charset="0"/>
              </a:rPr>
              <a:t>M</a:t>
            </a:r>
            <a:r>
              <a:rPr lang="en-GB" sz="1800" dirty="0"/>
              <a:t> is loaded </a:t>
            </a:r>
            <a:r>
              <a:rPr lang="en-GB" sz="1800" dirty="0" err="1">
                <a:latin typeface="Courier New" panose="02070309020205020404" pitchFamily="49" charset="0"/>
                <a:cs typeface="Courier New" panose="02070309020205020404" pitchFamily="49" charset="0"/>
              </a:rPr>
              <a:t>N.width</a:t>
            </a:r>
            <a:r>
              <a:rPr lang="en-GB" sz="1800" dirty="0"/>
              <a:t> times</a:t>
            </a:r>
          </a:p>
          <a:p>
            <a:pPr>
              <a:lnSpc>
                <a:spcPct val="90000"/>
              </a:lnSpc>
            </a:pPr>
            <a:r>
              <a:rPr lang="en-GB" sz="1800" dirty="0"/>
              <a:t>This happens for each row of </a:t>
            </a:r>
            <a:r>
              <a:rPr lang="en-GB" sz="1800" dirty="0">
                <a:latin typeface="Courier New" panose="02070309020205020404" pitchFamily="49" charset="0"/>
                <a:cs typeface="Courier New" panose="02070309020205020404" pitchFamily="49" charset="0"/>
              </a:rPr>
              <a:t>M</a:t>
            </a:r>
          </a:p>
          <a:p>
            <a:pPr>
              <a:lnSpc>
                <a:spcPct val="90000"/>
              </a:lnSpc>
            </a:pPr>
            <a:r>
              <a:rPr lang="en-GB" sz="1800" dirty="0"/>
              <a:t>Moral of the story: the matrix </a:t>
            </a:r>
            <a:r>
              <a:rPr lang="en-GB" sz="1800" dirty="0">
                <a:latin typeface="Courier New" panose="02070309020205020404" pitchFamily="49" charset="0"/>
                <a:cs typeface="Courier New" panose="02070309020205020404" pitchFamily="49" charset="0"/>
              </a:rPr>
              <a:t>M</a:t>
            </a:r>
            <a:r>
              <a:rPr lang="en-GB" sz="1800" dirty="0"/>
              <a:t> is loaded </a:t>
            </a:r>
            <a:r>
              <a:rPr lang="en-GB" sz="1800" dirty="0" err="1">
                <a:latin typeface="Courier New" panose="02070309020205020404" pitchFamily="49" charset="0"/>
                <a:cs typeface="Courier New" panose="02070309020205020404" pitchFamily="49" charset="0"/>
              </a:rPr>
              <a:t>N.width</a:t>
            </a:r>
            <a:r>
              <a:rPr lang="en-GB" sz="1800" dirty="0"/>
              <a:t> times</a:t>
            </a:r>
          </a:p>
          <a:p>
            <a:pPr>
              <a:lnSpc>
                <a:spcPct val="90000"/>
              </a:lnSpc>
            </a:pPr>
            <a:endParaRPr lang="en-GB" sz="1800" dirty="0"/>
          </a:p>
          <a:p>
            <a:pPr>
              <a:lnSpc>
                <a:spcPct val="90000"/>
              </a:lnSpc>
            </a:pPr>
            <a:endParaRPr lang="en-GB" sz="1800" dirty="0"/>
          </a:p>
          <a:p>
            <a:pPr>
              <a:lnSpc>
                <a:spcPct val="90000"/>
              </a:lnSpc>
            </a:pPr>
            <a:r>
              <a:rPr lang="en-GB" sz="1800" dirty="0"/>
              <a:t>One column of </a:t>
            </a:r>
            <a:r>
              <a:rPr lang="en-GB" sz="1800" dirty="0">
                <a:latin typeface="Courier New" panose="02070309020205020404" pitchFamily="49" charset="0"/>
                <a:cs typeface="Courier New" panose="02070309020205020404" pitchFamily="49" charset="0"/>
              </a:rPr>
              <a:t>N</a:t>
            </a:r>
            <a:r>
              <a:rPr lang="en-GB" sz="1800" dirty="0"/>
              <a:t> is loaded </a:t>
            </a:r>
            <a:r>
              <a:rPr lang="en-GB" sz="1800" dirty="0" err="1">
                <a:latin typeface="Courier New" panose="02070309020205020404" pitchFamily="49" charset="0"/>
                <a:cs typeface="Courier New" panose="02070309020205020404" pitchFamily="49" charset="0"/>
              </a:rPr>
              <a:t>M.height</a:t>
            </a:r>
            <a:r>
              <a:rPr lang="en-GB" sz="1800" dirty="0"/>
              <a:t> times</a:t>
            </a:r>
          </a:p>
          <a:p>
            <a:pPr>
              <a:lnSpc>
                <a:spcPct val="90000"/>
              </a:lnSpc>
            </a:pPr>
            <a:r>
              <a:rPr lang="en-GB" sz="1800" dirty="0"/>
              <a:t>This happens for each column of </a:t>
            </a:r>
            <a:r>
              <a:rPr lang="en-GB" sz="1800" dirty="0">
                <a:latin typeface="Courier New" panose="02070309020205020404" pitchFamily="49" charset="0"/>
                <a:cs typeface="Courier New" panose="02070309020205020404" pitchFamily="49" charset="0"/>
              </a:rPr>
              <a:t>N</a:t>
            </a:r>
          </a:p>
          <a:p>
            <a:pPr>
              <a:lnSpc>
                <a:spcPct val="90000"/>
              </a:lnSpc>
            </a:pPr>
            <a:r>
              <a:rPr lang="en-GB" sz="1800" dirty="0"/>
              <a:t>Moral of the story: the matrix </a:t>
            </a:r>
            <a:r>
              <a:rPr lang="en-GB" sz="1800" dirty="0">
                <a:latin typeface="Courier New" panose="02070309020205020404" pitchFamily="49" charset="0"/>
                <a:cs typeface="Courier New" panose="02070309020205020404" pitchFamily="49" charset="0"/>
              </a:rPr>
              <a:t>N</a:t>
            </a:r>
            <a:r>
              <a:rPr lang="en-GB" sz="1800" dirty="0"/>
              <a:t> is loaded </a:t>
            </a:r>
            <a:r>
              <a:rPr lang="en-GB" sz="1800" dirty="0" err="1">
                <a:latin typeface="Courier New" panose="02070309020205020404" pitchFamily="49" charset="0"/>
                <a:cs typeface="Courier New" panose="02070309020205020404" pitchFamily="49" charset="0"/>
              </a:rPr>
              <a:t>M.height</a:t>
            </a:r>
            <a:r>
              <a:rPr lang="en-GB" sz="1800" dirty="0"/>
              <a:t> times</a:t>
            </a:r>
          </a:p>
          <a:p>
            <a:pPr>
              <a:lnSpc>
                <a:spcPct val="90000"/>
              </a:lnSpc>
            </a:pPr>
            <a:endParaRPr lang="en-GB" sz="1800" dirty="0"/>
          </a:p>
          <a:p>
            <a:pPr>
              <a:lnSpc>
                <a:spcPct val="90000"/>
              </a:lnSpc>
            </a:pPr>
            <a:endParaRPr lang="en-GB" sz="1800" dirty="0"/>
          </a:p>
          <a:p>
            <a:pPr>
              <a:lnSpc>
                <a:spcPct val="90000"/>
              </a:lnSpc>
            </a:pPr>
            <a:r>
              <a:rPr lang="en-GB" sz="1800" dirty="0"/>
              <a:t>Loading </a:t>
            </a:r>
            <a:r>
              <a:rPr lang="en-GB" sz="1800" dirty="0">
                <a:latin typeface="Courier New" panose="02070309020205020404" pitchFamily="49" charset="0"/>
                <a:cs typeface="Courier New" panose="02070309020205020404" pitchFamily="49" charset="0"/>
              </a:rPr>
              <a:t>M</a:t>
            </a:r>
            <a:r>
              <a:rPr lang="en-GB" sz="1800" dirty="0"/>
              <a:t> and </a:t>
            </a:r>
            <a:r>
              <a:rPr lang="en-GB" sz="1800" dirty="0">
                <a:latin typeface="Courier New" panose="02070309020205020404" pitchFamily="49" charset="0"/>
                <a:cs typeface="Courier New" panose="02070309020205020404" pitchFamily="49" charset="0"/>
              </a:rPr>
              <a:t>N</a:t>
            </a:r>
            <a:r>
              <a:rPr lang="en-GB" sz="1800" dirty="0"/>
              <a:t> over and over → not a good idea, memory transactions are expensive</a:t>
            </a:r>
          </a:p>
          <a:p>
            <a:pPr>
              <a:lnSpc>
                <a:spcPct val="90000"/>
              </a:lnSpc>
            </a:pPr>
            <a:endParaRPr lang="en-US" sz="1800" dirty="0"/>
          </a:p>
        </p:txBody>
      </p:sp>
      <p:grpSp>
        <p:nvGrpSpPr>
          <p:cNvPr id="2" name="Group 1">
            <a:extLst>
              <a:ext uri="{FF2B5EF4-FFF2-40B4-BE49-F238E27FC236}">
                <a16:creationId xmlns:a16="http://schemas.microsoft.com/office/drawing/2014/main" id="{5298B3E3-4D73-4554-A733-2C2DC9D4A383}"/>
              </a:ext>
            </a:extLst>
          </p:cNvPr>
          <p:cNvGrpSpPr/>
          <p:nvPr/>
        </p:nvGrpSpPr>
        <p:grpSpPr>
          <a:xfrm>
            <a:off x="7592603" y="1396139"/>
            <a:ext cx="3865564" cy="4378841"/>
            <a:chOff x="6553200" y="1295400"/>
            <a:chExt cx="3865564" cy="4378841"/>
          </a:xfrm>
        </p:grpSpPr>
        <p:sp>
          <p:nvSpPr>
            <p:cNvPr id="68612" name="AutoShape 4"/>
            <p:cNvSpPr>
              <a:spLocks noChangeArrowheads="1"/>
            </p:cNvSpPr>
            <p:nvPr/>
          </p:nvSpPr>
          <p:spPr bwMode="auto">
            <a:xfrm>
              <a:off x="6700838" y="1420814"/>
              <a:ext cx="1897062" cy="2052637"/>
            </a:xfrm>
            <a:prstGeom prst="roundRect">
              <a:avLst>
                <a:gd name="adj" fmla="val 83"/>
              </a:avLst>
            </a:prstGeom>
            <a:solidFill>
              <a:srgbClr val="33A3A3"/>
            </a:solidFill>
            <a:ln w="9525">
              <a:solidFill>
                <a:srgbClr val="000000"/>
              </a:solidFill>
              <a:round/>
              <a:headEnd/>
              <a:tailEnd/>
            </a:ln>
            <a:effectLst/>
          </p:spPr>
          <p:txBody>
            <a:bodyPr lIns="0" tIns="0" rIns="0" bIns="0"/>
            <a:lstStyle/>
            <a:p>
              <a:pPr marL="0" marR="0" lvl="0" indent="0" algn="ctr" defTabSz="914400" rtl="0" eaLnBrk="1" fontAlgn="auto" latinLnBrk="0" hangingPunct="1">
                <a:lnSpc>
                  <a:spcPct val="100000"/>
                </a:lnSpc>
                <a:spcBef>
                  <a:spcPts val="0"/>
                </a:spcBef>
                <a:spcAft>
                  <a:spcPts val="0"/>
                </a:spcAft>
                <a:buClr>
                  <a:srgbClr val="000000"/>
                </a:buClr>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GB" sz="1000" b="1" i="0" u="none" strike="noStrike" kern="1200" cap="none" spc="0" normalizeH="0" baseline="0" noProof="0">
                  <a:ln>
                    <a:noFill/>
                  </a:ln>
                  <a:solidFill>
                    <a:prstClr val="black"/>
                  </a:solidFill>
                  <a:effectLst/>
                  <a:uLnTx/>
                  <a:uFillTx/>
                  <a:latin typeface="Calibri" panose="020F0502020204030204"/>
                  <a:ea typeface="+mn-ea"/>
                  <a:cs typeface="+mn-cs"/>
                </a:rPr>
                <a:t>Grid 1</a:t>
              </a:r>
            </a:p>
          </p:txBody>
        </p:sp>
        <p:sp>
          <p:nvSpPr>
            <p:cNvPr id="68613" name="AutoShape 5"/>
            <p:cNvSpPr>
              <a:spLocks noChangeArrowheads="1"/>
            </p:cNvSpPr>
            <p:nvPr/>
          </p:nvSpPr>
          <p:spPr bwMode="auto">
            <a:xfrm>
              <a:off x="6859588" y="1624013"/>
              <a:ext cx="1587500" cy="1655762"/>
            </a:xfrm>
            <a:prstGeom prst="roundRect">
              <a:avLst>
                <a:gd name="adj" fmla="val 97"/>
              </a:avLst>
            </a:prstGeom>
            <a:solidFill>
              <a:srgbClr val="23FF23">
                <a:alpha val="54999"/>
              </a:srgbClr>
            </a:solidFill>
            <a:ln w="9525">
              <a:solidFill>
                <a:srgbClr val="000000"/>
              </a:solidFill>
              <a:round/>
              <a:headEnd/>
              <a:tailEnd/>
            </a:ln>
            <a:effectLst/>
          </p:spPr>
          <p:txBody>
            <a:bodyPr lIns="0" tIns="0" rIns="0" bIns="0"/>
            <a:lstStyle/>
            <a:p>
              <a:pPr marL="0" marR="0" lvl="0" indent="0" algn="ctr" defTabSz="914400" rtl="0" eaLnBrk="1" fontAlgn="auto" latinLnBrk="0" hangingPunct="1">
                <a:lnSpc>
                  <a:spcPct val="100000"/>
                </a:lnSpc>
                <a:spcBef>
                  <a:spcPts val="0"/>
                </a:spcBef>
                <a:spcAft>
                  <a:spcPts val="0"/>
                </a:spcAft>
                <a:buClr>
                  <a:srgbClr val="000000"/>
                </a:buClr>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000" b="1" i="0" u="none" strike="noStrike" kern="1200" cap="none" spc="0" normalizeH="0" baseline="0" noProof="0">
                  <a:ln>
                    <a:noFill/>
                  </a:ln>
                  <a:solidFill>
                    <a:prstClr val="black"/>
                  </a:solidFill>
                  <a:effectLst/>
                  <a:uLnTx/>
                  <a:uFillTx/>
                  <a:latin typeface="Calibri" panose="020F0502020204030204"/>
                  <a:ea typeface="+mn-ea"/>
                  <a:cs typeface="+mn-cs"/>
                </a:rPr>
                <a:t>Block 1</a:t>
              </a:r>
            </a:p>
          </p:txBody>
        </p:sp>
        <p:sp>
          <p:nvSpPr>
            <p:cNvPr id="68614" name="AutoShape 6"/>
            <p:cNvSpPr>
              <a:spLocks noChangeArrowheads="1"/>
            </p:cNvSpPr>
            <p:nvPr/>
          </p:nvSpPr>
          <p:spPr bwMode="auto">
            <a:xfrm>
              <a:off x="6846888" y="3643313"/>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15" name="AutoShape 7"/>
            <p:cNvSpPr>
              <a:spLocks noChangeArrowheads="1"/>
            </p:cNvSpPr>
            <p:nvPr/>
          </p:nvSpPr>
          <p:spPr bwMode="auto">
            <a:xfrm>
              <a:off x="7229475" y="3643313"/>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16" name="AutoShape 8"/>
            <p:cNvSpPr>
              <a:spLocks noChangeArrowheads="1"/>
            </p:cNvSpPr>
            <p:nvPr/>
          </p:nvSpPr>
          <p:spPr bwMode="auto">
            <a:xfrm>
              <a:off x="7610475" y="3643313"/>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17" name="AutoShape 9"/>
            <p:cNvSpPr>
              <a:spLocks noChangeArrowheads="1"/>
            </p:cNvSpPr>
            <p:nvPr/>
          </p:nvSpPr>
          <p:spPr bwMode="auto">
            <a:xfrm>
              <a:off x="7991475" y="3643313"/>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18" name="AutoShape 10"/>
            <p:cNvSpPr>
              <a:spLocks noChangeArrowheads="1"/>
            </p:cNvSpPr>
            <p:nvPr/>
          </p:nvSpPr>
          <p:spPr bwMode="auto">
            <a:xfrm>
              <a:off x="6846888" y="4010025"/>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19" name="AutoShape 11"/>
            <p:cNvSpPr>
              <a:spLocks noChangeArrowheads="1"/>
            </p:cNvSpPr>
            <p:nvPr/>
          </p:nvSpPr>
          <p:spPr bwMode="auto">
            <a:xfrm>
              <a:off x="7229475" y="4010025"/>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20" name="AutoShape 12"/>
            <p:cNvSpPr>
              <a:spLocks noChangeArrowheads="1"/>
            </p:cNvSpPr>
            <p:nvPr/>
          </p:nvSpPr>
          <p:spPr bwMode="auto">
            <a:xfrm>
              <a:off x="7610475" y="4010025"/>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21" name="AutoShape 13"/>
            <p:cNvSpPr>
              <a:spLocks noChangeArrowheads="1"/>
            </p:cNvSpPr>
            <p:nvPr/>
          </p:nvSpPr>
          <p:spPr bwMode="auto">
            <a:xfrm>
              <a:off x="7991475" y="4010025"/>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8622" name="Picture 14"/>
            <p:cNvPicPr>
              <a:picLocks noChangeAspect="1" noChangeArrowheads="1"/>
            </p:cNvPicPr>
            <p:nvPr/>
          </p:nvPicPr>
          <p:blipFill>
            <a:blip r:embed="rId3" cstate="print"/>
            <a:srcRect/>
            <a:stretch>
              <a:fillRect/>
            </a:stretch>
          </p:blipFill>
          <p:spPr bwMode="auto">
            <a:xfrm>
              <a:off x="6846888" y="4391025"/>
              <a:ext cx="387350" cy="387350"/>
            </a:xfrm>
            <a:prstGeom prst="rect">
              <a:avLst/>
            </a:prstGeom>
            <a:noFill/>
            <a:effectLst/>
          </p:spPr>
        </p:pic>
        <p:pic>
          <p:nvPicPr>
            <p:cNvPr id="68623" name="Picture 15"/>
            <p:cNvPicPr>
              <a:picLocks noChangeAspect="1" noChangeArrowheads="1"/>
            </p:cNvPicPr>
            <p:nvPr/>
          </p:nvPicPr>
          <p:blipFill>
            <a:blip r:embed="rId4" cstate="print"/>
            <a:srcRect/>
            <a:stretch>
              <a:fillRect/>
            </a:stretch>
          </p:blipFill>
          <p:spPr bwMode="auto">
            <a:xfrm>
              <a:off x="7229475" y="4391025"/>
              <a:ext cx="387350" cy="387350"/>
            </a:xfrm>
            <a:prstGeom prst="rect">
              <a:avLst/>
            </a:prstGeom>
            <a:noFill/>
            <a:effectLst/>
          </p:spPr>
        </p:pic>
        <p:pic>
          <p:nvPicPr>
            <p:cNvPr id="68624" name="Picture 16"/>
            <p:cNvPicPr>
              <a:picLocks noChangeAspect="1" noChangeArrowheads="1"/>
            </p:cNvPicPr>
            <p:nvPr/>
          </p:nvPicPr>
          <p:blipFill>
            <a:blip r:embed="rId5" cstate="print"/>
            <a:srcRect/>
            <a:stretch>
              <a:fillRect/>
            </a:stretch>
          </p:blipFill>
          <p:spPr bwMode="auto">
            <a:xfrm>
              <a:off x="7610475" y="4391025"/>
              <a:ext cx="387350" cy="387350"/>
            </a:xfrm>
            <a:prstGeom prst="rect">
              <a:avLst/>
            </a:prstGeom>
            <a:noFill/>
            <a:effectLst/>
          </p:spPr>
        </p:pic>
        <p:pic>
          <p:nvPicPr>
            <p:cNvPr id="68625" name="Picture 17"/>
            <p:cNvPicPr>
              <a:picLocks noChangeAspect="1" noChangeArrowheads="1"/>
            </p:cNvPicPr>
            <p:nvPr/>
          </p:nvPicPr>
          <p:blipFill>
            <a:blip r:embed="rId6" cstate="print"/>
            <a:srcRect/>
            <a:stretch>
              <a:fillRect/>
            </a:stretch>
          </p:blipFill>
          <p:spPr bwMode="auto">
            <a:xfrm>
              <a:off x="7991475" y="4391025"/>
              <a:ext cx="387350" cy="387350"/>
            </a:xfrm>
            <a:prstGeom prst="rect">
              <a:avLst/>
            </a:prstGeom>
            <a:noFill/>
            <a:effectLst/>
          </p:spPr>
        </p:pic>
        <p:sp>
          <p:nvSpPr>
            <p:cNvPr id="68626" name="AutoShape 18"/>
            <p:cNvSpPr>
              <a:spLocks noChangeArrowheads="1"/>
            </p:cNvSpPr>
            <p:nvPr/>
          </p:nvSpPr>
          <p:spPr bwMode="auto">
            <a:xfrm>
              <a:off x="6846888" y="4772025"/>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27" name="AutoShape 19"/>
            <p:cNvSpPr>
              <a:spLocks noChangeArrowheads="1"/>
            </p:cNvSpPr>
            <p:nvPr/>
          </p:nvSpPr>
          <p:spPr bwMode="auto">
            <a:xfrm>
              <a:off x="7229475" y="4772025"/>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28" name="AutoShape 20"/>
            <p:cNvSpPr>
              <a:spLocks noChangeArrowheads="1"/>
            </p:cNvSpPr>
            <p:nvPr/>
          </p:nvSpPr>
          <p:spPr bwMode="auto">
            <a:xfrm>
              <a:off x="7610475" y="4772025"/>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29" name="AutoShape 21"/>
            <p:cNvSpPr>
              <a:spLocks noChangeArrowheads="1"/>
            </p:cNvSpPr>
            <p:nvPr/>
          </p:nvSpPr>
          <p:spPr bwMode="auto">
            <a:xfrm>
              <a:off x="7991475" y="4772025"/>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30" name="AutoShape 22"/>
            <p:cNvSpPr>
              <a:spLocks noChangeArrowheads="1"/>
            </p:cNvSpPr>
            <p:nvPr/>
          </p:nvSpPr>
          <p:spPr bwMode="auto">
            <a:xfrm>
              <a:off x="8880475" y="1651000"/>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31" name="AutoShape 23"/>
            <p:cNvSpPr>
              <a:spLocks noChangeArrowheads="1"/>
            </p:cNvSpPr>
            <p:nvPr/>
          </p:nvSpPr>
          <p:spPr bwMode="auto">
            <a:xfrm>
              <a:off x="9263063" y="1652588"/>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8632" name="Picture 24"/>
            <p:cNvPicPr>
              <a:picLocks noChangeAspect="1" noChangeArrowheads="1"/>
            </p:cNvPicPr>
            <p:nvPr/>
          </p:nvPicPr>
          <p:blipFill>
            <a:blip r:embed="rId7" cstate="print"/>
            <a:srcRect/>
            <a:stretch>
              <a:fillRect/>
            </a:stretch>
          </p:blipFill>
          <p:spPr bwMode="auto">
            <a:xfrm>
              <a:off x="9644063" y="1651000"/>
              <a:ext cx="387350" cy="387350"/>
            </a:xfrm>
            <a:prstGeom prst="rect">
              <a:avLst/>
            </a:prstGeom>
            <a:noFill/>
            <a:effectLst/>
          </p:spPr>
        </p:pic>
        <p:sp>
          <p:nvSpPr>
            <p:cNvPr id="68633" name="AutoShape 25"/>
            <p:cNvSpPr>
              <a:spLocks noChangeArrowheads="1"/>
            </p:cNvSpPr>
            <p:nvPr/>
          </p:nvSpPr>
          <p:spPr bwMode="auto">
            <a:xfrm>
              <a:off x="10025063" y="1652588"/>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34" name="AutoShape 26"/>
            <p:cNvSpPr>
              <a:spLocks noChangeArrowheads="1"/>
            </p:cNvSpPr>
            <p:nvPr/>
          </p:nvSpPr>
          <p:spPr bwMode="auto">
            <a:xfrm>
              <a:off x="8880475" y="2017713"/>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35" name="AutoShape 27"/>
            <p:cNvSpPr>
              <a:spLocks noChangeArrowheads="1"/>
            </p:cNvSpPr>
            <p:nvPr/>
          </p:nvSpPr>
          <p:spPr bwMode="auto">
            <a:xfrm>
              <a:off x="9263063" y="2019300"/>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8636" name="Picture 28"/>
            <p:cNvPicPr>
              <a:picLocks noChangeAspect="1" noChangeArrowheads="1"/>
            </p:cNvPicPr>
            <p:nvPr/>
          </p:nvPicPr>
          <p:blipFill>
            <a:blip r:embed="rId8" cstate="print"/>
            <a:srcRect/>
            <a:stretch>
              <a:fillRect/>
            </a:stretch>
          </p:blipFill>
          <p:spPr bwMode="auto">
            <a:xfrm>
              <a:off x="9644063" y="2017713"/>
              <a:ext cx="387350" cy="387350"/>
            </a:xfrm>
            <a:prstGeom prst="rect">
              <a:avLst/>
            </a:prstGeom>
            <a:noFill/>
            <a:effectLst/>
          </p:spPr>
        </p:pic>
        <p:sp>
          <p:nvSpPr>
            <p:cNvPr id="68637" name="AutoShape 29"/>
            <p:cNvSpPr>
              <a:spLocks noChangeArrowheads="1"/>
            </p:cNvSpPr>
            <p:nvPr/>
          </p:nvSpPr>
          <p:spPr bwMode="auto">
            <a:xfrm>
              <a:off x="10025063" y="2019300"/>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38" name="AutoShape 30"/>
            <p:cNvSpPr>
              <a:spLocks noChangeArrowheads="1"/>
            </p:cNvSpPr>
            <p:nvPr/>
          </p:nvSpPr>
          <p:spPr bwMode="auto">
            <a:xfrm>
              <a:off x="8880475" y="2398713"/>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39" name="AutoShape 31"/>
            <p:cNvSpPr>
              <a:spLocks noChangeArrowheads="1"/>
            </p:cNvSpPr>
            <p:nvPr/>
          </p:nvSpPr>
          <p:spPr bwMode="auto">
            <a:xfrm>
              <a:off x="9263063" y="2400300"/>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8640" name="Picture 32"/>
            <p:cNvPicPr>
              <a:picLocks noChangeAspect="1" noChangeArrowheads="1"/>
            </p:cNvPicPr>
            <p:nvPr/>
          </p:nvPicPr>
          <p:blipFill>
            <a:blip r:embed="rId7" cstate="print"/>
            <a:srcRect/>
            <a:stretch>
              <a:fillRect/>
            </a:stretch>
          </p:blipFill>
          <p:spPr bwMode="auto">
            <a:xfrm>
              <a:off x="9644063" y="2398713"/>
              <a:ext cx="387350" cy="387350"/>
            </a:xfrm>
            <a:prstGeom prst="rect">
              <a:avLst/>
            </a:prstGeom>
            <a:noFill/>
            <a:effectLst/>
          </p:spPr>
        </p:pic>
        <p:sp>
          <p:nvSpPr>
            <p:cNvPr id="68641" name="AutoShape 33"/>
            <p:cNvSpPr>
              <a:spLocks noChangeArrowheads="1"/>
            </p:cNvSpPr>
            <p:nvPr/>
          </p:nvSpPr>
          <p:spPr bwMode="auto">
            <a:xfrm>
              <a:off x="10025063" y="2400300"/>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42" name="AutoShape 34"/>
            <p:cNvSpPr>
              <a:spLocks noChangeArrowheads="1"/>
            </p:cNvSpPr>
            <p:nvPr/>
          </p:nvSpPr>
          <p:spPr bwMode="auto">
            <a:xfrm>
              <a:off x="8880475" y="2781300"/>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43" name="AutoShape 35"/>
            <p:cNvSpPr>
              <a:spLocks noChangeArrowheads="1"/>
            </p:cNvSpPr>
            <p:nvPr/>
          </p:nvSpPr>
          <p:spPr bwMode="auto">
            <a:xfrm>
              <a:off x="9263063" y="2781300"/>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8644" name="Picture 36"/>
            <p:cNvPicPr>
              <a:picLocks noChangeAspect="1" noChangeArrowheads="1"/>
            </p:cNvPicPr>
            <p:nvPr/>
          </p:nvPicPr>
          <p:blipFill>
            <a:blip r:embed="rId9" cstate="print"/>
            <a:srcRect/>
            <a:stretch>
              <a:fillRect/>
            </a:stretch>
          </p:blipFill>
          <p:spPr bwMode="auto">
            <a:xfrm>
              <a:off x="9644063" y="2781300"/>
              <a:ext cx="387350" cy="387350"/>
            </a:xfrm>
            <a:prstGeom prst="rect">
              <a:avLst/>
            </a:prstGeom>
            <a:noFill/>
            <a:effectLst/>
          </p:spPr>
        </p:pic>
        <p:sp>
          <p:nvSpPr>
            <p:cNvPr id="68645" name="AutoShape 37"/>
            <p:cNvSpPr>
              <a:spLocks noChangeArrowheads="1"/>
            </p:cNvSpPr>
            <p:nvPr/>
          </p:nvSpPr>
          <p:spPr bwMode="auto">
            <a:xfrm>
              <a:off x="10025063" y="2781300"/>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46" name="AutoShape 38"/>
            <p:cNvSpPr>
              <a:spLocks noChangeArrowheads="1"/>
            </p:cNvSpPr>
            <p:nvPr/>
          </p:nvSpPr>
          <p:spPr bwMode="auto">
            <a:xfrm>
              <a:off x="8859838" y="3643313"/>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47" name="AutoShape 39"/>
            <p:cNvSpPr>
              <a:spLocks noChangeArrowheads="1"/>
            </p:cNvSpPr>
            <p:nvPr/>
          </p:nvSpPr>
          <p:spPr bwMode="auto">
            <a:xfrm>
              <a:off x="9240838" y="3643313"/>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48" name="AutoShape 40"/>
            <p:cNvSpPr>
              <a:spLocks noChangeArrowheads="1"/>
            </p:cNvSpPr>
            <p:nvPr/>
          </p:nvSpPr>
          <p:spPr bwMode="auto">
            <a:xfrm>
              <a:off x="9621838" y="3643313"/>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49" name="AutoShape 41"/>
            <p:cNvSpPr>
              <a:spLocks noChangeArrowheads="1"/>
            </p:cNvSpPr>
            <p:nvPr/>
          </p:nvSpPr>
          <p:spPr bwMode="auto">
            <a:xfrm>
              <a:off x="10004425" y="3643313"/>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50" name="AutoShape 42"/>
            <p:cNvSpPr>
              <a:spLocks noChangeArrowheads="1"/>
            </p:cNvSpPr>
            <p:nvPr/>
          </p:nvSpPr>
          <p:spPr bwMode="auto">
            <a:xfrm>
              <a:off x="8859838" y="4010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51" name="AutoShape 43"/>
            <p:cNvSpPr>
              <a:spLocks noChangeArrowheads="1"/>
            </p:cNvSpPr>
            <p:nvPr/>
          </p:nvSpPr>
          <p:spPr bwMode="auto">
            <a:xfrm>
              <a:off x="9240838" y="4010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52" name="AutoShape 44"/>
            <p:cNvSpPr>
              <a:spLocks noChangeArrowheads="1"/>
            </p:cNvSpPr>
            <p:nvPr/>
          </p:nvSpPr>
          <p:spPr bwMode="auto">
            <a:xfrm>
              <a:off x="9621838" y="4010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53" name="AutoShape 45"/>
            <p:cNvSpPr>
              <a:spLocks noChangeArrowheads="1"/>
            </p:cNvSpPr>
            <p:nvPr/>
          </p:nvSpPr>
          <p:spPr bwMode="auto">
            <a:xfrm>
              <a:off x="10004425" y="4010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54" name="AutoShape 46"/>
            <p:cNvSpPr>
              <a:spLocks noChangeArrowheads="1"/>
            </p:cNvSpPr>
            <p:nvPr/>
          </p:nvSpPr>
          <p:spPr bwMode="auto">
            <a:xfrm>
              <a:off x="8859838" y="4391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55" name="AutoShape 47"/>
            <p:cNvSpPr>
              <a:spLocks noChangeArrowheads="1"/>
            </p:cNvSpPr>
            <p:nvPr/>
          </p:nvSpPr>
          <p:spPr bwMode="auto">
            <a:xfrm>
              <a:off x="9240838" y="4391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56" name="AutoShape 48"/>
            <p:cNvSpPr>
              <a:spLocks noChangeArrowheads="1"/>
            </p:cNvSpPr>
            <p:nvPr/>
          </p:nvSpPr>
          <p:spPr bwMode="auto">
            <a:xfrm>
              <a:off x="9621838" y="4391025"/>
              <a:ext cx="387350" cy="387350"/>
            </a:xfrm>
            <a:prstGeom prst="roundRect">
              <a:avLst>
                <a:gd name="adj" fmla="val 407"/>
              </a:avLst>
            </a:prstGeom>
            <a:solidFill>
              <a:srgbClr val="FF6633"/>
            </a:solidFill>
            <a:ln w="9525">
              <a:solidFill>
                <a:srgbClr val="000000"/>
              </a:solidFill>
              <a:round/>
              <a:headEnd/>
              <a:tailEnd/>
            </a:ln>
            <a:effectLst/>
          </p:spPr>
          <p:txBody>
            <a:bodyPr lIns="0" tIns="0" rIns="0" bIns="0" anchor="ctr" anchorCtr="1"/>
            <a:lstStyle/>
            <a:p>
              <a:pPr marL="0" marR="0" lvl="0" indent="0" algn="ctr" defTabSz="914400" rtl="0" eaLnBrk="1" fontAlgn="auto" latinLnBrk="0" hangingPunct="1">
                <a:lnSpc>
                  <a:spcPct val="100000"/>
                </a:lnSpc>
                <a:spcBef>
                  <a:spcPts val="0"/>
                </a:spcBef>
                <a:spcAft>
                  <a:spcPts val="0"/>
                </a:spcAft>
                <a:buClr>
                  <a:srgbClr val="000000"/>
                </a:buClr>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48</a:t>
              </a:r>
            </a:p>
          </p:txBody>
        </p:sp>
        <p:sp>
          <p:nvSpPr>
            <p:cNvPr id="68657" name="AutoShape 49"/>
            <p:cNvSpPr>
              <a:spLocks noChangeArrowheads="1"/>
            </p:cNvSpPr>
            <p:nvPr/>
          </p:nvSpPr>
          <p:spPr bwMode="auto">
            <a:xfrm>
              <a:off x="10004425" y="4391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58" name="AutoShape 50"/>
            <p:cNvSpPr>
              <a:spLocks noChangeArrowheads="1"/>
            </p:cNvSpPr>
            <p:nvPr/>
          </p:nvSpPr>
          <p:spPr bwMode="auto">
            <a:xfrm>
              <a:off x="8859838" y="4772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59" name="AutoShape 51"/>
            <p:cNvSpPr>
              <a:spLocks noChangeArrowheads="1"/>
            </p:cNvSpPr>
            <p:nvPr/>
          </p:nvSpPr>
          <p:spPr bwMode="auto">
            <a:xfrm>
              <a:off x="9240838" y="4772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60" name="AutoShape 52"/>
            <p:cNvSpPr>
              <a:spLocks noChangeArrowheads="1"/>
            </p:cNvSpPr>
            <p:nvPr/>
          </p:nvSpPr>
          <p:spPr bwMode="auto">
            <a:xfrm>
              <a:off x="9621838" y="4772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61" name="AutoShape 53"/>
            <p:cNvSpPr>
              <a:spLocks noChangeArrowheads="1"/>
            </p:cNvSpPr>
            <p:nvPr/>
          </p:nvSpPr>
          <p:spPr bwMode="auto">
            <a:xfrm>
              <a:off x="10004425" y="4772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62" name="AutoShape 54"/>
            <p:cNvSpPr>
              <a:spLocks noChangeArrowheads="1"/>
            </p:cNvSpPr>
            <p:nvPr/>
          </p:nvSpPr>
          <p:spPr bwMode="auto">
            <a:xfrm>
              <a:off x="7016751" y="1801813"/>
              <a:ext cx="258763" cy="258762"/>
            </a:xfrm>
            <a:prstGeom prst="roundRect">
              <a:avLst>
                <a:gd name="adj" fmla="val 616"/>
              </a:avLst>
            </a:prstGeom>
            <a:solidFill>
              <a:srgbClr val="FFFF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63" name="AutoShape 55"/>
            <p:cNvSpPr>
              <a:spLocks noChangeArrowheads="1"/>
            </p:cNvSpPr>
            <p:nvPr/>
          </p:nvSpPr>
          <p:spPr bwMode="auto">
            <a:xfrm>
              <a:off x="7356476" y="1801813"/>
              <a:ext cx="258763" cy="258762"/>
            </a:xfrm>
            <a:prstGeom prst="roundRect">
              <a:avLst>
                <a:gd name="adj" fmla="val 616"/>
              </a:avLst>
            </a:prstGeom>
            <a:solidFill>
              <a:srgbClr val="FFFF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64" name="AutoShape 56"/>
            <p:cNvSpPr>
              <a:spLocks noChangeArrowheads="1"/>
            </p:cNvSpPr>
            <p:nvPr/>
          </p:nvSpPr>
          <p:spPr bwMode="auto">
            <a:xfrm>
              <a:off x="7715251" y="1801813"/>
              <a:ext cx="258763" cy="258762"/>
            </a:xfrm>
            <a:prstGeom prst="roundRect">
              <a:avLst>
                <a:gd name="adj" fmla="val 616"/>
              </a:avLst>
            </a:prstGeom>
            <a:solidFill>
              <a:srgbClr val="FFFF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65" name="AutoShape 57"/>
            <p:cNvSpPr>
              <a:spLocks noChangeArrowheads="1"/>
            </p:cNvSpPr>
            <p:nvPr/>
          </p:nvSpPr>
          <p:spPr bwMode="auto">
            <a:xfrm>
              <a:off x="8054976" y="1801813"/>
              <a:ext cx="258763" cy="258762"/>
            </a:xfrm>
            <a:prstGeom prst="roundRect">
              <a:avLst>
                <a:gd name="adj" fmla="val 616"/>
              </a:avLst>
            </a:prstGeom>
            <a:solidFill>
              <a:srgbClr val="FFFF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66" name="AutoShape 58"/>
            <p:cNvSpPr>
              <a:spLocks noChangeArrowheads="1"/>
            </p:cNvSpPr>
            <p:nvPr/>
          </p:nvSpPr>
          <p:spPr bwMode="auto">
            <a:xfrm>
              <a:off x="7016751" y="2162176"/>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67" name="AutoShape 59"/>
            <p:cNvSpPr>
              <a:spLocks noChangeArrowheads="1"/>
            </p:cNvSpPr>
            <p:nvPr/>
          </p:nvSpPr>
          <p:spPr bwMode="auto">
            <a:xfrm>
              <a:off x="7356476" y="2162176"/>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68" name="AutoShape 60"/>
            <p:cNvSpPr>
              <a:spLocks noChangeArrowheads="1"/>
            </p:cNvSpPr>
            <p:nvPr/>
          </p:nvSpPr>
          <p:spPr bwMode="auto">
            <a:xfrm>
              <a:off x="7715251" y="2162176"/>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69" name="AutoShape 61"/>
            <p:cNvSpPr>
              <a:spLocks noChangeArrowheads="1"/>
            </p:cNvSpPr>
            <p:nvPr/>
          </p:nvSpPr>
          <p:spPr bwMode="auto">
            <a:xfrm>
              <a:off x="8054976" y="2162176"/>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70" name="AutoShape 62"/>
            <p:cNvSpPr>
              <a:spLocks noChangeArrowheads="1"/>
            </p:cNvSpPr>
            <p:nvPr/>
          </p:nvSpPr>
          <p:spPr bwMode="auto">
            <a:xfrm>
              <a:off x="7016751" y="2501901"/>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71" name="AutoShape 63"/>
            <p:cNvSpPr>
              <a:spLocks noChangeArrowheads="1"/>
            </p:cNvSpPr>
            <p:nvPr/>
          </p:nvSpPr>
          <p:spPr bwMode="auto">
            <a:xfrm>
              <a:off x="7356476" y="2501901"/>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72" name="AutoShape 64"/>
            <p:cNvSpPr>
              <a:spLocks noChangeArrowheads="1"/>
            </p:cNvSpPr>
            <p:nvPr/>
          </p:nvSpPr>
          <p:spPr bwMode="auto">
            <a:xfrm>
              <a:off x="7715251" y="2501901"/>
              <a:ext cx="258763" cy="258763"/>
            </a:xfrm>
            <a:prstGeom prst="roundRect">
              <a:avLst>
                <a:gd name="adj" fmla="val 616"/>
              </a:avLst>
            </a:prstGeom>
            <a:solidFill>
              <a:srgbClr val="FF6633"/>
            </a:solidFill>
            <a:ln w="9525">
              <a:solidFill>
                <a:srgbClr val="000000"/>
              </a:solidFill>
              <a:round/>
              <a:headEnd/>
              <a:tailEnd/>
            </a:ln>
            <a:effectLst/>
          </p:spPr>
          <p:txBody>
            <a:bodyPr lIns="0" tIns="0" rIns="0" bIns="0" anchor="ctr" anchorCtr="1"/>
            <a:lstStyle/>
            <a:p>
              <a:pPr marL="0" marR="0" lvl="0" indent="0" algn="ctr" defTabSz="914400" rtl="0" eaLnBrk="1" fontAlgn="auto" latinLnBrk="0" hangingPunct="1">
                <a:lnSpc>
                  <a:spcPct val="100000"/>
                </a:lnSpc>
                <a:spcBef>
                  <a:spcPts val="0"/>
                </a:spcBef>
                <a:spcAft>
                  <a:spcPts val="0"/>
                </a:spcAft>
                <a:buClr>
                  <a:srgbClr val="000000"/>
                </a:buClr>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600" b="1" i="0" u="none" strike="noStrike" kern="1200" cap="none" spc="0" normalizeH="0" baseline="0" noProof="0">
                  <a:ln>
                    <a:noFill/>
                  </a:ln>
                  <a:solidFill>
                    <a:prstClr val="black"/>
                  </a:solidFill>
                  <a:effectLst/>
                  <a:uLnTx/>
                  <a:uFillTx/>
                  <a:latin typeface="Calibri" panose="020F0502020204030204"/>
                  <a:ea typeface="+mn-ea"/>
                  <a:cs typeface="+mn-cs"/>
                </a:rPr>
                <a:t>Thread</a:t>
              </a:r>
            </a:p>
            <a:p>
              <a:pPr marL="0" marR="0" lvl="0" indent="0" algn="ctr" defTabSz="914400" rtl="0" eaLnBrk="1" fontAlgn="auto" latinLnBrk="0" hangingPunct="1">
                <a:lnSpc>
                  <a:spcPct val="100000"/>
                </a:lnSpc>
                <a:spcBef>
                  <a:spcPts val="0"/>
                </a:spcBef>
                <a:spcAft>
                  <a:spcPts val="0"/>
                </a:spcAft>
                <a:buClr>
                  <a:srgbClr val="000000"/>
                </a:buClr>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600" b="1" i="0" u="none" strike="noStrike" kern="1200" cap="none" spc="0" normalizeH="0" baseline="0" noProof="0">
                  <a:ln>
                    <a:noFill/>
                  </a:ln>
                  <a:solidFill>
                    <a:prstClr val="black"/>
                  </a:solidFill>
                  <a:effectLst/>
                  <a:uLnTx/>
                  <a:uFillTx/>
                  <a:latin typeface="Calibri" panose="020F0502020204030204"/>
                  <a:ea typeface="+mn-ea"/>
                  <a:cs typeface="+mn-cs"/>
                </a:rPr>
                <a:t>(2, 2)</a:t>
              </a:r>
            </a:p>
          </p:txBody>
        </p:sp>
        <p:sp>
          <p:nvSpPr>
            <p:cNvPr id="68673" name="AutoShape 65"/>
            <p:cNvSpPr>
              <a:spLocks noChangeArrowheads="1"/>
            </p:cNvSpPr>
            <p:nvPr/>
          </p:nvSpPr>
          <p:spPr bwMode="auto">
            <a:xfrm>
              <a:off x="8054976" y="2501901"/>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74" name="AutoShape 66"/>
            <p:cNvSpPr>
              <a:spLocks noChangeArrowheads="1"/>
            </p:cNvSpPr>
            <p:nvPr/>
          </p:nvSpPr>
          <p:spPr bwMode="auto">
            <a:xfrm>
              <a:off x="7016751" y="2860676"/>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75" name="AutoShape 67"/>
            <p:cNvSpPr>
              <a:spLocks noChangeArrowheads="1"/>
            </p:cNvSpPr>
            <p:nvPr/>
          </p:nvSpPr>
          <p:spPr bwMode="auto">
            <a:xfrm>
              <a:off x="7356476" y="2860676"/>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76" name="AutoShape 68"/>
            <p:cNvSpPr>
              <a:spLocks noChangeArrowheads="1"/>
            </p:cNvSpPr>
            <p:nvPr/>
          </p:nvSpPr>
          <p:spPr bwMode="auto">
            <a:xfrm>
              <a:off x="7715251" y="2860676"/>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77" name="AutoShape 69"/>
            <p:cNvSpPr>
              <a:spLocks noChangeArrowheads="1"/>
            </p:cNvSpPr>
            <p:nvPr/>
          </p:nvSpPr>
          <p:spPr bwMode="auto">
            <a:xfrm>
              <a:off x="8054976" y="2860676"/>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78" name="Line 70"/>
            <p:cNvSpPr>
              <a:spLocks noChangeShapeType="1"/>
            </p:cNvSpPr>
            <p:nvPr/>
          </p:nvSpPr>
          <p:spPr bwMode="auto">
            <a:xfrm>
              <a:off x="7735889" y="2765426"/>
              <a:ext cx="1919287" cy="2005013"/>
            </a:xfrm>
            <a:prstGeom prst="line">
              <a:avLst/>
            </a:prstGeom>
            <a:noFill/>
            <a:ln w="18360">
              <a:solidFill>
                <a:srgbClr val="000000"/>
              </a:solidFill>
              <a:prstDash val="sysDot"/>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79" name="Line 71"/>
            <p:cNvSpPr>
              <a:spLocks noChangeShapeType="1"/>
            </p:cNvSpPr>
            <p:nvPr/>
          </p:nvSpPr>
          <p:spPr bwMode="auto">
            <a:xfrm>
              <a:off x="7967664" y="2489201"/>
              <a:ext cx="2035175" cy="1922463"/>
            </a:xfrm>
            <a:prstGeom prst="line">
              <a:avLst/>
            </a:prstGeom>
            <a:noFill/>
            <a:ln w="18360">
              <a:solidFill>
                <a:srgbClr val="000000"/>
              </a:solidFill>
              <a:prstDash val="sysDot"/>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80" name="Line 72"/>
            <p:cNvSpPr>
              <a:spLocks noChangeShapeType="1"/>
            </p:cNvSpPr>
            <p:nvPr/>
          </p:nvSpPr>
          <p:spPr bwMode="auto">
            <a:xfrm>
              <a:off x="6916739" y="5430839"/>
              <a:ext cx="1406525" cy="1587"/>
            </a:xfrm>
            <a:prstGeom prst="line">
              <a:avLst/>
            </a:prstGeom>
            <a:noFill/>
            <a:ln w="9525">
              <a:solidFill>
                <a:srgbClr val="000000"/>
              </a:solidFill>
              <a:round/>
              <a:headEnd type="triangle" w="med" len="me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81" name="Text Box 73"/>
            <p:cNvSpPr txBox="1">
              <a:spLocks noChangeArrowheads="1"/>
            </p:cNvSpPr>
            <p:nvPr/>
          </p:nvSpPr>
          <p:spPr bwMode="auto">
            <a:xfrm>
              <a:off x="7161214" y="5489575"/>
              <a:ext cx="1055687" cy="184666"/>
            </a:xfrm>
            <a:prstGeom prst="rect">
              <a:avLst/>
            </a:prstGeom>
            <a:noFill/>
            <a:ln w="9525">
              <a:noFill/>
              <a:round/>
              <a:headEnd/>
              <a:tailEnd/>
            </a:ln>
            <a:effectLst/>
          </p:spPr>
          <p:txBody>
            <a:bodyPr lIns="0" tIns="0" rIns="0" bIns="0">
              <a:spAutoFit/>
            </a:bodyPr>
            <a:lstStyle/>
            <a:p>
              <a:pPr marL="0" marR="0" lvl="0" indent="0" algn="ctr" defTabSz="914400" rtl="0" eaLnBrk="1" fontAlgn="auto" latinLnBrk="0" hangingPunct="1">
                <a:lnSpc>
                  <a:spcPct val="100000"/>
                </a:lnSpc>
                <a:spcBef>
                  <a:spcPts val="0"/>
                </a:spcBef>
                <a:spcAft>
                  <a:spcPts val="0"/>
                </a:spcAft>
                <a:buClr>
                  <a:srgbClr val="000000"/>
                </a:buClr>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200" b="1" i="0" u="none" strike="noStrike" kern="1200" cap="none" spc="0" normalizeH="0" baseline="0" noProof="0" dirty="0">
                  <a:ln>
                    <a:noFill/>
                  </a:ln>
                  <a:solidFill>
                    <a:prstClr val="black"/>
                  </a:solidFill>
                  <a:effectLst/>
                  <a:uLnTx/>
                  <a:uFillTx/>
                  <a:latin typeface="Calibri" panose="020F0502020204030204"/>
                  <a:ea typeface="+mn-ea"/>
                  <a:cs typeface="+mn-cs"/>
                </a:rPr>
                <a:t>width</a:t>
              </a:r>
            </a:p>
          </p:txBody>
        </p:sp>
        <p:sp>
          <p:nvSpPr>
            <p:cNvPr id="68682" name="Text Box 74"/>
            <p:cNvSpPr txBox="1">
              <a:spLocks noChangeArrowheads="1"/>
            </p:cNvSpPr>
            <p:nvPr/>
          </p:nvSpPr>
          <p:spPr bwMode="auto">
            <a:xfrm>
              <a:off x="6553200" y="4953000"/>
              <a:ext cx="368300" cy="369332"/>
            </a:xfrm>
            <a:prstGeom prst="rect">
              <a:avLst/>
            </a:prstGeom>
            <a:noFill/>
            <a:ln w="9525">
              <a:noFill/>
              <a:round/>
              <a:headEnd/>
              <a:tailEnd/>
            </a:ln>
            <a:effectLst/>
          </p:spPr>
          <p:txBody>
            <a:bodyPr lIns="0" tIns="0" rIns="0" bIns="0">
              <a:spAutoFit/>
            </a:bodyPr>
            <a:lstStyle/>
            <a:p>
              <a:pPr marL="0" marR="0" lvl="0" indent="0" algn="l" defTabSz="914400" rtl="0" eaLnBrk="1" fontAlgn="auto" latinLnBrk="0" hangingPunct="1">
                <a:lnSpc>
                  <a:spcPct val="100000"/>
                </a:lnSpc>
                <a:spcBef>
                  <a:spcPts val="0"/>
                </a:spcBef>
                <a:spcAft>
                  <a:spcPts val="0"/>
                </a:spcAft>
                <a:buClr>
                  <a:srgbClr val="000000"/>
                </a:buClr>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M</a:t>
              </a:r>
            </a:p>
          </p:txBody>
        </p:sp>
        <p:sp>
          <p:nvSpPr>
            <p:cNvPr id="68683" name="Text Box 75"/>
            <p:cNvSpPr txBox="1">
              <a:spLocks noChangeArrowheads="1"/>
            </p:cNvSpPr>
            <p:nvPr/>
          </p:nvSpPr>
          <p:spPr bwMode="auto">
            <a:xfrm>
              <a:off x="10210801" y="5257800"/>
              <a:ext cx="207963" cy="369332"/>
            </a:xfrm>
            <a:prstGeom prst="rect">
              <a:avLst/>
            </a:prstGeom>
            <a:noFill/>
            <a:ln w="9525">
              <a:noFill/>
              <a:round/>
              <a:headEnd/>
              <a:tailEnd/>
            </a:ln>
            <a:effectLst/>
          </p:spPr>
          <p:txBody>
            <a:bodyPr lIns="0" tIns="0" rIns="0" bIns="0">
              <a:spAutoFit/>
            </a:bodyPr>
            <a:lstStyle/>
            <a:p>
              <a:pPr marL="0" marR="0" lvl="0" indent="0" algn="l" defTabSz="914400" rtl="0" eaLnBrk="1" fontAlgn="auto" latinLnBrk="0" hangingPunct="1">
                <a:lnSpc>
                  <a:spcPct val="100000"/>
                </a:lnSpc>
                <a:spcBef>
                  <a:spcPts val="0"/>
                </a:spcBef>
                <a:spcAft>
                  <a:spcPts val="0"/>
                </a:spcAft>
                <a:buClr>
                  <a:srgbClr val="000000"/>
                </a:buClr>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P</a:t>
              </a:r>
            </a:p>
          </p:txBody>
        </p:sp>
        <p:sp>
          <p:nvSpPr>
            <p:cNvPr id="68684" name="Text Box 76"/>
            <p:cNvSpPr txBox="1">
              <a:spLocks noChangeArrowheads="1"/>
            </p:cNvSpPr>
            <p:nvPr/>
          </p:nvSpPr>
          <p:spPr bwMode="auto">
            <a:xfrm>
              <a:off x="9067800" y="1295400"/>
              <a:ext cx="323850" cy="369332"/>
            </a:xfrm>
            <a:prstGeom prst="rect">
              <a:avLst/>
            </a:prstGeom>
            <a:noFill/>
            <a:ln w="9525">
              <a:noFill/>
              <a:round/>
              <a:headEnd/>
              <a:tailEnd/>
            </a:ln>
            <a:effectLst/>
          </p:spPr>
          <p:txBody>
            <a:bodyPr lIns="0" tIns="0" rIns="0" bIns="0">
              <a:spAutoFit/>
            </a:bodyPr>
            <a:lstStyle/>
            <a:p>
              <a:pPr marL="0" marR="0" lvl="0" indent="0" algn="l" defTabSz="914400" rtl="0" eaLnBrk="1" fontAlgn="auto" latinLnBrk="0" hangingPunct="1">
                <a:lnSpc>
                  <a:spcPct val="100000"/>
                </a:lnSpc>
                <a:spcBef>
                  <a:spcPts val="0"/>
                </a:spcBef>
                <a:spcAft>
                  <a:spcPts val="0"/>
                </a:spcAft>
                <a:buClr>
                  <a:srgbClr val="000000"/>
                </a:buClr>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N</a:t>
              </a:r>
            </a:p>
          </p:txBody>
        </p:sp>
      </p:grpSp>
    </p:spTree>
    <p:extLst>
      <p:ext uri="{BB962C8B-B14F-4D97-AF65-F5344CB8AC3E}">
        <p14:creationId xmlns:p14="http://schemas.microsoft.com/office/powerpoint/2010/main" val="390302627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Why Revisit the Old Example?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309965" y="1587285"/>
            <a:ext cx="11491993" cy="4572000"/>
          </a:xfrm>
        </p:spPr>
        <p:txBody>
          <a:bodyPr/>
          <a:lstStyle/>
          <a:p>
            <a:endParaRPr lang="en-US" sz="2000" dirty="0"/>
          </a:p>
          <a:p>
            <a:r>
              <a:rPr lang="en-US" sz="2000" dirty="0"/>
              <a:t>In the naïve first implementation the ratio of arithmetic computation to memory transaction (“</a:t>
            </a:r>
            <a:r>
              <a:rPr lang="en-US" sz="2000" dirty="0">
                <a:solidFill>
                  <a:srgbClr val="C00000"/>
                </a:solidFill>
              </a:rPr>
              <a:t>arithmetic intensity</a:t>
            </a:r>
            <a:r>
              <a:rPr lang="en-US" sz="2000" dirty="0"/>
              <a:t>”) very </a:t>
            </a:r>
            <a:r>
              <a:rPr lang="en-US" sz="2000" b="1" dirty="0"/>
              <a:t>low</a:t>
            </a:r>
          </a:p>
          <a:p>
            <a:pPr lvl="1"/>
            <a:endParaRPr lang="en-US" sz="1600" dirty="0"/>
          </a:p>
          <a:p>
            <a:pPr lvl="1"/>
            <a:r>
              <a:rPr lang="en-US" sz="1800" dirty="0"/>
              <a:t>Each arithmetic computation required one fetch from global memory</a:t>
            </a:r>
          </a:p>
          <a:p>
            <a:pPr lvl="1"/>
            <a:r>
              <a:rPr lang="en-US" sz="1800" dirty="0"/>
              <a:t>The entries in </a:t>
            </a:r>
            <a:r>
              <a:rPr lang="en-US" sz="1800" dirty="0">
                <a:latin typeface="Courier New" panose="02070309020205020404" pitchFamily="49" charset="0"/>
                <a:cs typeface="Courier New" panose="02070309020205020404" pitchFamily="49" charset="0"/>
              </a:rPr>
              <a:t>M</a:t>
            </a:r>
            <a:r>
              <a:rPr lang="en-US" sz="1800" dirty="0"/>
              <a:t> are copied from global memory to the device </a:t>
            </a:r>
            <a:r>
              <a:rPr lang="en-US" sz="1800" dirty="0" err="1">
                <a:latin typeface="Courier New" panose="02070309020205020404" pitchFamily="49" charset="0"/>
                <a:cs typeface="Courier New" panose="02070309020205020404" pitchFamily="49" charset="0"/>
              </a:rPr>
              <a:t>N.width</a:t>
            </a:r>
            <a:r>
              <a:rPr lang="en-US" sz="1800" dirty="0"/>
              <a:t> times</a:t>
            </a:r>
          </a:p>
          <a:p>
            <a:pPr lvl="1"/>
            <a:r>
              <a:rPr lang="en-US" sz="1800" dirty="0"/>
              <a:t>The entries in </a:t>
            </a:r>
            <a:r>
              <a:rPr lang="en-US" sz="1800" dirty="0">
                <a:latin typeface="Courier New" panose="02070309020205020404" pitchFamily="49" charset="0"/>
                <a:cs typeface="Courier New" panose="02070309020205020404" pitchFamily="49" charset="0"/>
              </a:rPr>
              <a:t>N</a:t>
            </a:r>
            <a:r>
              <a:rPr lang="en-US" sz="1800" dirty="0"/>
              <a:t> are copied from global memory to the device </a:t>
            </a:r>
            <a:r>
              <a:rPr lang="en-US" sz="1800" dirty="0" err="1">
                <a:latin typeface="Courier New" panose="02070309020205020404" pitchFamily="49" charset="0"/>
                <a:cs typeface="Courier New" panose="02070309020205020404" pitchFamily="49" charset="0"/>
              </a:rPr>
              <a:t>M.height</a:t>
            </a:r>
            <a:r>
              <a:rPr lang="en-US" sz="1800" dirty="0"/>
              <a:t> times</a:t>
            </a:r>
          </a:p>
          <a:p>
            <a:pPr lvl="1"/>
            <a:endParaRPr lang="en-US" sz="1600" dirty="0"/>
          </a:p>
          <a:p>
            <a:pPr lvl="1"/>
            <a:endParaRPr lang="en-US" sz="1600" dirty="0"/>
          </a:p>
          <a:p>
            <a:r>
              <a:rPr lang="en-US" sz="2000" dirty="0"/>
              <a:t>No brownie points for moving data around</a:t>
            </a:r>
          </a:p>
          <a:p>
            <a:pPr lvl="1"/>
            <a:r>
              <a:rPr lang="en-US" sz="1800" dirty="0"/>
              <a:t>Hundreds of cycles required for bringing data from global memory</a:t>
            </a:r>
          </a:p>
          <a:p>
            <a:pPr lvl="1"/>
            <a:r>
              <a:rPr lang="en-US" sz="1800" dirty="0"/>
              <a:t>When solving a problem, the goal is to go through the machine instructions in your executable, not to wait for data to come your way</a:t>
            </a:r>
            <a:endParaRPr lang="en-US" sz="16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68999259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Answering the question: “Could/Should I use Shared Memory?”</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47973" y="1725990"/>
            <a:ext cx="11696054" cy="4411662"/>
          </a:xfrm>
        </p:spPr>
        <p:txBody>
          <a:bodyPr/>
          <a:lstStyle/>
          <a:p>
            <a:endParaRPr lang="en-US" dirty="0"/>
          </a:p>
          <a:p>
            <a:r>
              <a:rPr lang="en-US" dirty="0"/>
              <a:t>Figuring out whether you should use share mem</a:t>
            </a:r>
          </a:p>
          <a:p>
            <a:pPr lvl="1"/>
            <a:r>
              <a:rPr lang="en-US" dirty="0"/>
              <a:t>Imagine you are a thread executing the code in the kernel </a:t>
            </a:r>
          </a:p>
          <a:p>
            <a:pPr lvl="1"/>
            <a:r>
              <a:rPr lang="en-US" dirty="0">
                <a:solidFill>
                  <a:srgbClr val="0070C0"/>
                </a:solidFill>
              </a:rPr>
              <a:t>If you, as a thread, use data that can also be used by another thread in</a:t>
            </a:r>
            <a:r>
              <a:rPr lang="en-US" dirty="0"/>
              <a:t> </a:t>
            </a:r>
            <a:r>
              <a:rPr lang="en-US" dirty="0">
                <a:solidFill>
                  <a:srgbClr val="C00000"/>
                </a:solidFill>
              </a:rPr>
              <a:t>your block</a:t>
            </a:r>
            <a:r>
              <a:rPr lang="en-US" dirty="0"/>
              <a:t>, </a:t>
            </a:r>
            <a:r>
              <a:rPr lang="en-US" dirty="0">
                <a:solidFill>
                  <a:srgbClr val="0070C0"/>
                </a:solidFill>
              </a:rPr>
              <a:t>then you should consider using shared memory</a:t>
            </a:r>
          </a:p>
          <a:p>
            <a:pPr lvl="1"/>
            <a:endParaRPr lang="en-US" dirty="0"/>
          </a:p>
          <a:p>
            <a:pPr lvl="1"/>
            <a:endParaRPr lang="en-US" dirty="0"/>
          </a:p>
          <a:p>
            <a:pPr lvl="1"/>
            <a:endParaRPr lang="en-US" dirty="0"/>
          </a:p>
          <a:p>
            <a:r>
              <a:rPr lang="en-US" dirty="0"/>
              <a:t>Note: regardless of the above test, you can use shared memory as scratch pad memory </a:t>
            </a:r>
          </a:p>
          <a:p>
            <a:pPr lvl="1"/>
            <a:r>
              <a:rPr lang="en-US" dirty="0"/>
              <a:t>Don’t let it go wasted, use for storing often-used variables even if they’re not used by multiple threads</a:t>
            </a:r>
          </a:p>
        </p:txBody>
      </p:sp>
    </p:spTree>
    <p:extLst>
      <p:ext uri="{BB962C8B-B14F-4D97-AF65-F5344CB8AC3E}">
        <p14:creationId xmlns:p14="http://schemas.microsoft.com/office/powerpoint/2010/main" val="411731204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1B2A08-F452-D612-2095-120AEDEE2DDF}"/>
              </a:ext>
            </a:extLst>
          </p:cNvPr>
          <p:cNvSpPr>
            <a:spLocks noGrp="1"/>
          </p:cNvSpPr>
          <p:nvPr>
            <p:ph type="title"/>
          </p:nvPr>
        </p:nvSpPr>
        <p:spPr/>
        <p:txBody>
          <a:bodyPr/>
          <a:lstStyle/>
          <a:p>
            <a:r>
              <a:rPr lang="en-US" dirty="0"/>
              <a:t>Rule of thumb</a:t>
            </a:r>
          </a:p>
        </p:txBody>
      </p:sp>
      <p:sp>
        <p:nvSpPr>
          <p:cNvPr id="5" name="Content Placeholder 4">
            <a:extLst>
              <a:ext uri="{FF2B5EF4-FFF2-40B4-BE49-F238E27FC236}">
                <a16:creationId xmlns:a16="http://schemas.microsoft.com/office/drawing/2014/main" id="{DB19C785-413D-4AC4-B5AF-0E0743A01EDA}"/>
              </a:ext>
            </a:extLst>
          </p:cNvPr>
          <p:cNvSpPr>
            <a:spLocks noGrp="1"/>
          </p:cNvSpPr>
          <p:nvPr>
            <p:ph idx="1"/>
          </p:nvPr>
        </p:nvSpPr>
        <p:spPr/>
        <p:txBody>
          <a:bodyPr/>
          <a:lstStyle/>
          <a:p>
            <a:endParaRPr lang="en-US" dirty="0"/>
          </a:p>
          <a:p>
            <a:endParaRPr lang="en-US" dirty="0"/>
          </a:p>
          <a:p>
            <a:endParaRPr lang="en-US" dirty="0"/>
          </a:p>
          <a:p>
            <a:r>
              <a:rPr lang="en-US" dirty="0"/>
              <a:t>“try hard to organize your data structure and algorithms to make use of shared memory”</a:t>
            </a:r>
          </a:p>
          <a:p>
            <a:endParaRPr lang="en-US" dirty="0"/>
          </a:p>
          <a:p>
            <a:r>
              <a:rPr lang="en-US" dirty="0"/>
              <a:t>Organize data and use algorithms so that you can bring data in shared memory and subsequently use repeatedly by multiple threads in the block</a:t>
            </a:r>
          </a:p>
          <a:p>
            <a:pPr lvl="1"/>
            <a:r>
              <a:rPr lang="en-US" dirty="0"/>
              <a:t>This is sounds like “locality”; the cache should help you to. Otherwise, take your destiny in your hands and use shared memory</a:t>
            </a:r>
          </a:p>
          <a:p>
            <a:pPr lvl="2"/>
            <a:r>
              <a:rPr lang="en-US" dirty="0"/>
              <a:t>Your code is bound to run fast</a:t>
            </a:r>
          </a:p>
        </p:txBody>
      </p:sp>
      <p:sp>
        <p:nvSpPr>
          <p:cNvPr id="3" name="Slide Number Placeholder 2">
            <a:extLst>
              <a:ext uri="{FF2B5EF4-FFF2-40B4-BE49-F238E27FC236}">
                <a16:creationId xmlns:a16="http://schemas.microsoft.com/office/drawing/2014/main" id="{DE4C10D0-9B95-4691-3ACB-E3C9AA731DF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97164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sz="3200" dirty="0"/>
              <a:t>A Common CUDA Programming Pattern: Tiling w/ Shared Memory</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5715" name="Rectangle 3"/>
          <p:cNvSpPr>
            <a:spLocks noGrp="1" noChangeArrowheads="1"/>
          </p:cNvSpPr>
          <p:nvPr>
            <p:ph idx="4294967295"/>
          </p:nvPr>
        </p:nvSpPr>
        <p:spPr>
          <a:xfrm>
            <a:off x="147235" y="1323814"/>
            <a:ext cx="11903217" cy="5029200"/>
          </a:xfrm>
        </p:spPr>
        <p:txBody>
          <a:bodyPr/>
          <a:lstStyle/>
          <a:p>
            <a:pPr marL="0" indent="0" algn="ctr">
              <a:buNone/>
            </a:pPr>
            <a:endParaRPr lang="en-US" sz="2000" dirty="0"/>
          </a:p>
          <a:p>
            <a:pPr marL="457200" indent="-457200"/>
            <a:endParaRPr lang="en-US" sz="2000" dirty="0"/>
          </a:p>
          <a:p>
            <a:pPr marL="457200" indent="-457200"/>
            <a:r>
              <a:rPr lang="en-US" sz="2000" dirty="0"/>
              <a:t>Global memory access - much slower when compared to shared memory access</a:t>
            </a:r>
          </a:p>
          <a:p>
            <a:pPr marL="457200" indent="-457200"/>
            <a:endParaRPr lang="en-US" sz="2000" dirty="0"/>
          </a:p>
          <a:p>
            <a:pPr marL="457200" indent="-457200"/>
            <a:r>
              <a:rPr lang="en-US" sz="2000" dirty="0"/>
              <a:t>No brainer: Use shared memory, if possible</a:t>
            </a:r>
          </a:p>
          <a:p>
            <a:pPr marL="974725" lvl="1" indent="-403225"/>
            <a:endParaRPr lang="en-US" sz="1800" dirty="0">
              <a:solidFill>
                <a:schemeClr val="accent2"/>
              </a:solidFill>
            </a:endParaRPr>
          </a:p>
          <a:p>
            <a:pPr marL="974725" lvl="1" indent="-403225"/>
            <a:r>
              <a:rPr lang="en-US" sz="1800" dirty="0">
                <a:solidFill>
                  <a:schemeClr val="accent2"/>
                </a:solidFill>
              </a:rPr>
              <a:t>Partition </a:t>
            </a:r>
            <a:r>
              <a:rPr lang="en-US" sz="1800" dirty="0"/>
              <a:t>data</a:t>
            </a:r>
            <a:r>
              <a:rPr lang="en-US" sz="1800" dirty="0">
                <a:solidFill>
                  <a:schemeClr val="accent2"/>
                </a:solidFill>
              </a:rPr>
              <a:t> </a:t>
            </a:r>
            <a:r>
              <a:rPr lang="en-US" sz="1800" dirty="0"/>
              <a:t>into </a:t>
            </a:r>
            <a:r>
              <a:rPr lang="en-US" sz="1800" dirty="0">
                <a:solidFill>
                  <a:schemeClr val="accent2"/>
                </a:solidFill>
              </a:rPr>
              <a:t>data subsets </a:t>
            </a:r>
            <a:r>
              <a:rPr lang="en-US" sz="1800" dirty="0"/>
              <a:t>(</a:t>
            </a:r>
            <a:r>
              <a:rPr lang="en-US" sz="1800" b="1" dirty="0">
                <a:solidFill>
                  <a:srgbClr val="C00000"/>
                </a:solidFill>
              </a:rPr>
              <a:t>tiles</a:t>
            </a:r>
            <a:r>
              <a:rPr lang="en-US" sz="1800" dirty="0"/>
              <a:t>) that each fits into shared memory</a:t>
            </a:r>
          </a:p>
          <a:p>
            <a:pPr marL="974725" lvl="1" indent="-403225"/>
            <a:endParaRPr lang="en-US" sz="1800" dirty="0"/>
          </a:p>
          <a:p>
            <a:pPr marL="974725" lvl="1" indent="-403225"/>
            <a:r>
              <a:rPr lang="en-US" sz="1800" dirty="0"/>
              <a:t>Handle </a:t>
            </a:r>
            <a:r>
              <a:rPr lang="en-US" sz="1800" dirty="0">
                <a:solidFill>
                  <a:schemeClr val="accent2"/>
                </a:solidFill>
              </a:rPr>
              <a:t>each data subset (tile) with one thread block</a:t>
            </a:r>
            <a:r>
              <a:rPr lang="en-US" sz="1800" dirty="0"/>
              <a:t> by:</a:t>
            </a:r>
          </a:p>
          <a:p>
            <a:pPr marL="1431925" lvl="2" indent="-342900"/>
            <a:r>
              <a:rPr lang="en-US" sz="1700" dirty="0"/>
              <a:t>Loading the tile from global memory into shared memory, </a:t>
            </a:r>
            <a:r>
              <a:rPr lang="en-US" sz="1700" dirty="0">
                <a:solidFill>
                  <a:srgbClr val="C00000"/>
                </a:solidFill>
              </a:rPr>
              <a:t>using multiple threads to exploit memory-level parallelism</a:t>
            </a:r>
          </a:p>
          <a:p>
            <a:pPr marL="1431925" lvl="2" indent="-342900"/>
            <a:r>
              <a:rPr lang="en-US" sz="1700" dirty="0"/>
              <a:t>Performing the computation on the tile from shared memory; each thread can efficiently multi-pass over any data element of the tile</a:t>
            </a:r>
          </a:p>
        </p:txBody>
      </p:sp>
    </p:spTree>
    <p:extLst>
      <p:ext uri="{BB962C8B-B14F-4D97-AF65-F5344CB8AC3E}">
        <p14:creationId xmlns:p14="http://schemas.microsoft.com/office/powerpoint/2010/main" val="2464867946"/>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Rectangle 2"/>
          <p:cNvSpPr>
            <a:spLocks noGrp="1" noChangeArrowheads="1"/>
          </p:cNvSpPr>
          <p:nvPr>
            <p:ph type="title"/>
          </p:nvPr>
        </p:nvSpPr>
        <p:spPr/>
        <p:txBody>
          <a:bodyPr/>
          <a:lstStyle/>
          <a:p>
            <a:r>
              <a:rPr lang="en-US" sz="3200" dirty="0"/>
              <a:t>Tiling used for Matrix-Matrix multiplication</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67683" name="Rectangle 3"/>
          <p:cNvSpPr>
            <a:spLocks noGrp="1" noChangeArrowheads="1"/>
          </p:cNvSpPr>
          <p:nvPr>
            <p:ph idx="4294967295"/>
          </p:nvPr>
        </p:nvSpPr>
        <p:spPr>
          <a:xfrm>
            <a:off x="322263" y="1749260"/>
            <a:ext cx="7945438" cy="478164"/>
          </a:xfrm>
        </p:spPr>
        <p:txBody>
          <a:bodyPr>
            <a:normAutofit/>
          </a:bodyPr>
          <a:lstStyle/>
          <a:p>
            <a:pPr marL="339725" indent="-339725" fontAlgn="base">
              <a:spcBef>
                <a:spcPct val="20000"/>
              </a:spcBef>
              <a:spcAft>
                <a:spcPct val="0"/>
              </a:spcAft>
              <a:buClr>
                <a:schemeClr val="tx2"/>
              </a:buClr>
              <a:buSzPct val="70000"/>
              <a:buFont typeface="Wingdings" pitchFamily="2" charset="2"/>
              <a:buChar char="l"/>
            </a:pPr>
            <a:r>
              <a:rPr lang="en-US" sz="2000" dirty="0"/>
              <a:t>One </a:t>
            </a:r>
            <a:r>
              <a:rPr lang="en-US" sz="2000" dirty="0">
                <a:solidFill>
                  <a:srgbClr val="C00000"/>
                </a:solidFill>
              </a:rPr>
              <a:t>block</a:t>
            </a:r>
            <a:r>
              <a:rPr lang="en-US" sz="2000" dirty="0"/>
              <a:t> computes one square sub-matrix </a:t>
            </a:r>
            <a:r>
              <a:rPr lang="en-US" sz="2000" b="1" dirty="0" err="1"/>
              <a:t>C</a:t>
            </a:r>
            <a:r>
              <a:rPr lang="en-US" sz="2000" baseline="-25000" dirty="0" err="1"/>
              <a:t>sub</a:t>
            </a:r>
            <a:r>
              <a:rPr lang="en-US" sz="2000" baseline="-25000" dirty="0"/>
              <a:t> </a:t>
            </a:r>
            <a:r>
              <a:rPr lang="en-US" sz="2000" dirty="0"/>
              <a:t>of size </a:t>
            </a:r>
            <a:r>
              <a:rPr lang="en-US" sz="1600" dirty="0" err="1"/>
              <a:t>Block_Size</a:t>
            </a:r>
            <a:endParaRPr lang="en-US" sz="2000" dirty="0">
              <a:solidFill>
                <a:srgbClr val="C00000"/>
              </a:solidFill>
            </a:endParaRPr>
          </a:p>
        </p:txBody>
      </p:sp>
      <p:grpSp>
        <p:nvGrpSpPr>
          <p:cNvPr id="4" name="Group 3"/>
          <p:cNvGrpSpPr/>
          <p:nvPr/>
        </p:nvGrpSpPr>
        <p:grpSpPr>
          <a:xfrm>
            <a:off x="7093058" y="1407155"/>
            <a:ext cx="4656138" cy="4846638"/>
            <a:chOff x="4267200" y="1905000"/>
            <a:chExt cx="4656138" cy="4846638"/>
          </a:xfrm>
        </p:grpSpPr>
        <p:sp>
          <p:nvSpPr>
            <p:cNvPr id="967725" name="Text Box 45"/>
            <p:cNvSpPr txBox="1">
              <a:spLocks noChangeArrowheads="1"/>
            </p:cNvSpPr>
            <p:nvPr/>
          </p:nvSpPr>
          <p:spPr bwMode="auto">
            <a:xfrm>
              <a:off x="7467600" y="1905000"/>
              <a:ext cx="365125" cy="336550"/>
            </a:xfrm>
            <a:prstGeom prst="rect">
              <a:avLst/>
            </a:prstGeom>
            <a:noFill/>
            <a:ln w="9525">
              <a:noFill/>
              <a:miter lim="800000"/>
              <a:headEnd/>
              <a:tailEnd/>
            </a:ln>
            <a:effectLst/>
          </p:spPr>
          <p:txBody>
            <a:bodyPr wrap="non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srgbClr val="FF6600"/>
                  </a:solidFill>
                  <a:effectLst/>
                  <a:uLnTx/>
                  <a:uFillTx/>
                  <a:latin typeface="Arial" pitchFamily="34" charset="0"/>
                  <a:ea typeface="+mn-ea"/>
                  <a:cs typeface="+mn-cs"/>
                </a:rPr>
                <a:t>tx</a:t>
              </a:r>
            </a:p>
          </p:txBody>
        </p:sp>
        <p:sp>
          <p:nvSpPr>
            <p:cNvPr id="967685" name="Text Box 5"/>
            <p:cNvSpPr txBox="1">
              <a:spLocks noChangeArrowheads="1"/>
            </p:cNvSpPr>
            <p:nvPr/>
          </p:nvSpPr>
          <p:spPr bwMode="auto">
            <a:xfrm>
              <a:off x="4613275" y="4067175"/>
              <a:ext cx="1719263" cy="2541588"/>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itchFamily="34" charset="0"/>
                  <a:ea typeface="+mn-ea"/>
                  <a:cs typeface="+mn-cs"/>
                </a:rPr>
                <a:t>A</a:t>
              </a: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967686" name="Text Box 6"/>
            <p:cNvSpPr txBox="1">
              <a:spLocks noChangeArrowheads="1"/>
            </p:cNvSpPr>
            <p:nvPr/>
          </p:nvSpPr>
          <p:spPr bwMode="auto">
            <a:xfrm>
              <a:off x="4632325" y="4926013"/>
              <a:ext cx="1682750" cy="822325"/>
            </a:xfrm>
            <a:prstGeom prst="rect">
              <a:avLst/>
            </a:prstGeom>
            <a:solidFill>
              <a:srgbClr val="FFCC00"/>
            </a:solidFill>
            <a:ln w="9525">
              <a:solidFill>
                <a:srgbClr val="969696"/>
              </a:solid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967687" name="Text Box 7"/>
            <p:cNvSpPr txBox="1">
              <a:spLocks noChangeArrowheads="1"/>
            </p:cNvSpPr>
            <p:nvPr/>
          </p:nvSpPr>
          <p:spPr bwMode="auto">
            <a:xfrm>
              <a:off x="6378575" y="2301875"/>
              <a:ext cx="2543175" cy="1719263"/>
            </a:xfrm>
            <a:prstGeom prst="rect">
              <a:avLst/>
            </a:prstGeom>
            <a:solidFill>
              <a:srgbClr val="99FF66"/>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itchFamily="34" charset="0"/>
                  <a:ea typeface="+mn-ea"/>
                  <a:cs typeface="+mn-cs"/>
                </a:rPr>
                <a:t>B</a:t>
              </a: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967688" name="Text Box 8"/>
            <p:cNvSpPr txBox="1">
              <a:spLocks noChangeArrowheads="1"/>
            </p:cNvSpPr>
            <p:nvPr/>
          </p:nvSpPr>
          <p:spPr bwMode="auto">
            <a:xfrm>
              <a:off x="7237413" y="2322513"/>
              <a:ext cx="823912" cy="1682750"/>
            </a:xfrm>
            <a:prstGeom prst="rect">
              <a:avLst/>
            </a:prstGeom>
            <a:solidFill>
              <a:srgbClr val="FFCC00"/>
            </a:solidFill>
            <a:ln w="9525">
              <a:solidFill>
                <a:srgbClr val="969696"/>
              </a:solid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967689" name="Text Box 9"/>
            <p:cNvSpPr txBox="1">
              <a:spLocks noChangeArrowheads="1"/>
            </p:cNvSpPr>
            <p:nvPr/>
          </p:nvSpPr>
          <p:spPr bwMode="auto">
            <a:xfrm>
              <a:off x="6380163" y="4071938"/>
              <a:ext cx="2543175" cy="2541587"/>
            </a:xfrm>
            <a:prstGeom prst="rect">
              <a:avLst/>
            </a:prstGeom>
            <a:solidFill>
              <a:srgbClr val="99FF66"/>
            </a:solidFill>
            <a:ln w="9525" algn="ctr">
              <a:solidFill>
                <a:srgbClr val="969696"/>
              </a:solidFill>
              <a:miter lim="800000"/>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itchFamily="34" charset="0"/>
                  <a:ea typeface="+mn-ea"/>
                  <a:cs typeface="+mn-cs"/>
                </a:rPr>
                <a:t>C</a:t>
              </a:r>
            </a:p>
          </p:txBody>
        </p:sp>
        <p:sp>
          <p:nvSpPr>
            <p:cNvPr id="967690" name="Text Box 10"/>
            <p:cNvSpPr txBox="1">
              <a:spLocks noChangeArrowheads="1"/>
            </p:cNvSpPr>
            <p:nvPr/>
          </p:nvSpPr>
          <p:spPr bwMode="auto">
            <a:xfrm>
              <a:off x="7237413" y="4926013"/>
              <a:ext cx="823912" cy="822325"/>
            </a:xfrm>
            <a:prstGeom prst="rect">
              <a:avLst/>
            </a:prstGeom>
            <a:solidFill>
              <a:srgbClr val="FFCC00"/>
            </a:solidFill>
            <a:ln w="9525">
              <a:solidFill>
                <a:srgbClr val="969696"/>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itchFamily="34" charset="0"/>
                  <a:ea typeface="+mn-ea"/>
                  <a:cs typeface="+mn-cs"/>
                </a:rPr>
                <a:t>C</a:t>
              </a:r>
              <a:r>
                <a:rPr kumimoji="0" lang="en-US" sz="1200" b="1" i="0" u="none" strike="noStrike" kern="1200" cap="none" spc="0" normalizeH="0" baseline="-25000" noProof="0">
                  <a:ln>
                    <a:noFill/>
                  </a:ln>
                  <a:solidFill>
                    <a:prstClr val="black"/>
                  </a:solidFill>
                  <a:effectLst/>
                  <a:uLnTx/>
                  <a:uFillTx/>
                  <a:latin typeface="Arial" pitchFamily="34" charset="0"/>
                  <a:ea typeface="+mn-ea"/>
                  <a:cs typeface="+mn-cs"/>
                </a:rPr>
                <a:t>sub</a:t>
              </a: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967691" name="Line 11"/>
            <p:cNvSpPr>
              <a:spLocks noChangeShapeType="1"/>
            </p:cNvSpPr>
            <p:nvPr/>
          </p:nvSpPr>
          <p:spPr bwMode="auto">
            <a:xfrm>
              <a:off x="7237413" y="4000500"/>
              <a:ext cx="0" cy="915988"/>
            </a:xfrm>
            <a:prstGeom prst="line">
              <a:avLst/>
            </a:prstGeom>
            <a:noFill/>
            <a:ln w="9525">
              <a:solidFill>
                <a:srgbClr val="969696"/>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7692" name="Line 12"/>
            <p:cNvSpPr>
              <a:spLocks noChangeShapeType="1"/>
            </p:cNvSpPr>
            <p:nvPr/>
          </p:nvSpPr>
          <p:spPr bwMode="auto">
            <a:xfrm>
              <a:off x="8054975" y="4010025"/>
              <a:ext cx="0" cy="914400"/>
            </a:xfrm>
            <a:prstGeom prst="line">
              <a:avLst/>
            </a:prstGeom>
            <a:noFill/>
            <a:ln w="9525">
              <a:solidFill>
                <a:srgbClr val="969696"/>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7693" name="Line 13"/>
            <p:cNvSpPr>
              <a:spLocks noChangeShapeType="1"/>
            </p:cNvSpPr>
            <p:nvPr/>
          </p:nvSpPr>
          <p:spPr bwMode="auto">
            <a:xfrm>
              <a:off x="6303963" y="4933950"/>
              <a:ext cx="933450" cy="0"/>
            </a:xfrm>
            <a:prstGeom prst="line">
              <a:avLst/>
            </a:prstGeom>
            <a:noFill/>
            <a:ln w="9525">
              <a:solidFill>
                <a:srgbClr val="969696"/>
              </a:solidFill>
              <a:prstDash val="dash"/>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7694" name="Line 14"/>
            <p:cNvSpPr>
              <a:spLocks noChangeShapeType="1"/>
            </p:cNvSpPr>
            <p:nvPr/>
          </p:nvSpPr>
          <p:spPr bwMode="auto">
            <a:xfrm>
              <a:off x="6303963" y="5741988"/>
              <a:ext cx="933450" cy="1587"/>
            </a:xfrm>
            <a:prstGeom prst="line">
              <a:avLst/>
            </a:prstGeom>
            <a:noFill/>
            <a:ln w="9525">
              <a:solidFill>
                <a:srgbClr val="969696"/>
              </a:solidFill>
              <a:prstDash val="dash"/>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7695" name="Text Box 15"/>
            <p:cNvSpPr txBox="1">
              <a:spLocks noChangeArrowheads="1"/>
            </p:cNvSpPr>
            <p:nvPr/>
          </p:nvSpPr>
          <p:spPr bwMode="auto">
            <a:xfrm>
              <a:off x="7688263" y="2338388"/>
              <a:ext cx="53975" cy="1646237"/>
            </a:xfrm>
            <a:prstGeom prst="rect">
              <a:avLst/>
            </a:prstGeom>
            <a:solidFill>
              <a:srgbClr val="FF66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967696" name="Line 16"/>
            <p:cNvSpPr>
              <a:spLocks noChangeShapeType="1"/>
            </p:cNvSpPr>
            <p:nvPr/>
          </p:nvSpPr>
          <p:spPr bwMode="auto">
            <a:xfrm>
              <a:off x="7742238" y="3978275"/>
              <a:ext cx="1587" cy="1563688"/>
            </a:xfrm>
            <a:prstGeom prst="line">
              <a:avLst/>
            </a:prstGeom>
            <a:noFill/>
            <a:ln w="9525">
              <a:solidFill>
                <a:srgbClr val="969696"/>
              </a:solidFill>
              <a:prstDash val="dash"/>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7697" name="Line 17"/>
            <p:cNvSpPr>
              <a:spLocks noChangeShapeType="1"/>
            </p:cNvSpPr>
            <p:nvPr/>
          </p:nvSpPr>
          <p:spPr bwMode="auto">
            <a:xfrm>
              <a:off x="7688263" y="3973513"/>
              <a:ext cx="0" cy="1560512"/>
            </a:xfrm>
            <a:prstGeom prst="line">
              <a:avLst/>
            </a:prstGeom>
            <a:noFill/>
            <a:ln w="9525">
              <a:solidFill>
                <a:srgbClr val="969696"/>
              </a:solidFill>
              <a:prstDash val="dash"/>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7698" name="Line 18"/>
            <p:cNvSpPr>
              <a:spLocks noChangeShapeType="1"/>
            </p:cNvSpPr>
            <p:nvPr/>
          </p:nvSpPr>
          <p:spPr bwMode="auto">
            <a:xfrm flipH="1">
              <a:off x="5473700" y="4919663"/>
              <a:ext cx="0" cy="822325"/>
            </a:xfrm>
            <a:prstGeom prst="line">
              <a:avLst/>
            </a:prstGeom>
            <a:noFill/>
            <a:ln w="9525">
              <a:solidFill>
                <a:srgbClr val="969696"/>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7699" name="Line 19"/>
            <p:cNvSpPr>
              <a:spLocks noChangeShapeType="1"/>
            </p:cNvSpPr>
            <p:nvPr/>
          </p:nvSpPr>
          <p:spPr bwMode="auto">
            <a:xfrm flipV="1">
              <a:off x="7237413" y="3143250"/>
              <a:ext cx="817562" cy="1588"/>
            </a:xfrm>
            <a:prstGeom prst="line">
              <a:avLst/>
            </a:prstGeom>
            <a:noFill/>
            <a:ln w="9525">
              <a:solidFill>
                <a:srgbClr val="969696"/>
              </a:solidFill>
              <a:prstDash val="dash"/>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7700" name="Line 20"/>
            <p:cNvSpPr>
              <a:spLocks noChangeShapeType="1"/>
            </p:cNvSpPr>
            <p:nvPr/>
          </p:nvSpPr>
          <p:spPr bwMode="auto">
            <a:xfrm>
              <a:off x="8770938" y="4062413"/>
              <a:ext cx="4762" cy="2541587"/>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7701" name="Line 21"/>
            <p:cNvSpPr>
              <a:spLocks noChangeShapeType="1"/>
            </p:cNvSpPr>
            <p:nvPr/>
          </p:nvSpPr>
          <p:spPr bwMode="auto">
            <a:xfrm rot="16200000" flipH="1" flipV="1">
              <a:off x="7643812" y="5199063"/>
              <a:ext cx="4763" cy="2541588"/>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7702" name="Line 22"/>
            <p:cNvSpPr>
              <a:spLocks noChangeShapeType="1"/>
            </p:cNvSpPr>
            <p:nvPr/>
          </p:nvSpPr>
          <p:spPr bwMode="auto">
            <a:xfrm>
              <a:off x="8174038" y="4922838"/>
              <a:ext cx="6350" cy="822325"/>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7703" name="Line 23"/>
            <p:cNvSpPr>
              <a:spLocks noChangeShapeType="1"/>
            </p:cNvSpPr>
            <p:nvPr/>
          </p:nvSpPr>
          <p:spPr bwMode="auto">
            <a:xfrm rot="16200000">
              <a:off x="7639844" y="5461794"/>
              <a:ext cx="6350" cy="823912"/>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7704" name="Text Box 24"/>
            <p:cNvSpPr txBox="1">
              <a:spLocks noChangeArrowheads="1"/>
            </p:cNvSpPr>
            <p:nvPr/>
          </p:nvSpPr>
          <p:spPr bwMode="auto">
            <a:xfrm>
              <a:off x="7337655" y="5946775"/>
              <a:ext cx="60914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Arial" pitchFamily="34" charset="0"/>
                  <a:ea typeface="+mn-ea"/>
                  <a:cs typeface="+mn-cs"/>
                </a:rPr>
                <a:t>Block_Size</a:t>
              </a:r>
            </a:p>
          </p:txBody>
        </p:sp>
        <p:sp>
          <p:nvSpPr>
            <p:cNvPr id="967705" name="Text Box 25"/>
            <p:cNvSpPr txBox="1">
              <a:spLocks noChangeArrowheads="1"/>
            </p:cNvSpPr>
            <p:nvPr/>
          </p:nvSpPr>
          <p:spPr bwMode="auto">
            <a:xfrm>
              <a:off x="7555663" y="6270625"/>
              <a:ext cx="173124"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Arial" pitchFamily="34" charset="0"/>
                  <a:ea typeface="+mn-ea"/>
                  <a:cs typeface="+mn-cs"/>
                </a:rPr>
                <a:t>wB</a:t>
              </a: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967706" name="Text Box 26"/>
            <p:cNvSpPr txBox="1">
              <a:spLocks noChangeArrowheads="1"/>
            </p:cNvSpPr>
            <p:nvPr/>
          </p:nvSpPr>
          <p:spPr bwMode="auto">
            <a:xfrm>
              <a:off x="5385551" y="6281738"/>
              <a:ext cx="173124"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Arial" pitchFamily="34" charset="0"/>
                  <a:ea typeface="+mn-ea"/>
                  <a:cs typeface="+mn-cs"/>
                </a:rPr>
                <a:t>wA</a:t>
              </a:r>
            </a:p>
          </p:txBody>
        </p:sp>
        <p:sp>
          <p:nvSpPr>
            <p:cNvPr id="967707" name="Line 27"/>
            <p:cNvSpPr>
              <a:spLocks noChangeShapeType="1"/>
            </p:cNvSpPr>
            <p:nvPr/>
          </p:nvSpPr>
          <p:spPr bwMode="auto">
            <a:xfrm rot="16200000">
              <a:off x="5879307" y="5458618"/>
              <a:ext cx="6350" cy="823913"/>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7708" name="Text Box 28"/>
            <p:cNvSpPr txBox="1">
              <a:spLocks noChangeArrowheads="1"/>
            </p:cNvSpPr>
            <p:nvPr/>
          </p:nvSpPr>
          <p:spPr bwMode="auto">
            <a:xfrm>
              <a:off x="5580293" y="5943600"/>
              <a:ext cx="60914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Arial" pitchFamily="34" charset="0"/>
                  <a:ea typeface="+mn-ea"/>
                  <a:cs typeface="+mn-cs"/>
                </a:rPr>
                <a:t>Block_Size</a:t>
              </a:r>
            </a:p>
          </p:txBody>
        </p:sp>
        <p:sp>
          <p:nvSpPr>
            <p:cNvPr id="967709" name="Line 29"/>
            <p:cNvSpPr>
              <a:spLocks noChangeShapeType="1"/>
            </p:cNvSpPr>
            <p:nvPr/>
          </p:nvSpPr>
          <p:spPr bwMode="auto">
            <a:xfrm rot="16200000">
              <a:off x="5057776" y="5459412"/>
              <a:ext cx="6350" cy="822325"/>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7710" name="Text Box 30"/>
            <p:cNvSpPr txBox="1">
              <a:spLocks noChangeArrowheads="1"/>
            </p:cNvSpPr>
            <p:nvPr/>
          </p:nvSpPr>
          <p:spPr bwMode="auto">
            <a:xfrm>
              <a:off x="4757968" y="5943600"/>
              <a:ext cx="60914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Arial" pitchFamily="34" charset="0"/>
                  <a:ea typeface="+mn-ea"/>
                  <a:cs typeface="+mn-cs"/>
                </a:rPr>
                <a:t>Block_Size</a:t>
              </a:r>
            </a:p>
          </p:txBody>
        </p:sp>
        <p:sp>
          <p:nvSpPr>
            <p:cNvPr id="967711" name="Line 31"/>
            <p:cNvSpPr>
              <a:spLocks noChangeShapeType="1"/>
            </p:cNvSpPr>
            <p:nvPr/>
          </p:nvSpPr>
          <p:spPr bwMode="auto">
            <a:xfrm>
              <a:off x="8178800" y="3155950"/>
              <a:ext cx="6350" cy="822325"/>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7712" name="Line 32"/>
            <p:cNvSpPr>
              <a:spLocks noChangeShapeType="1"/>
            </p:cNvSpPr>
            <p:nvPr/>
          </p:nvSpPr>
          <p:spPr bwMode="auto">
            <a:xfrm>
              <a:off x="8174038" y="2314575"/>
              <a:ext cx="6350" cy="823913"/>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7713" name="Text Box 33"/>
            <p:cNvSpPr txBox="1">
              <a:spLocks noChangeArrowheads="1"/>
            </p:cNvSpPr>
            <p:nvPr/>
          </p:nvSpPr>
          <p:spPr bwMode="auto">
            <a:xfrm>
              <a:off x="4648200" y="5541963"/>
              <a:ext cx="1646238" cy="55562"/>
            </a:xfrm>
            <a:prstGeom prst="rect">
              <a:avLst/>
            </a:prstGeom>
            <a:solidFill>
              <a:srgbClr val="FF66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967714" name="Text Box 34"/>
            <p:cNvSpPr txBox="1">
              <a:spLocks noChangeArrowheads="1"/>
            </p:cNvSpPr>
            <p:nvPr/>
          </p:nvSpPr>
          <p:spPr bwMode="auto">
            <a:xfrm>
              <a:off x="7688263" y="5541963"/>
              <a:ext cx="55562" cy="53975"/>
            </a:xfrm>
            <a:prstGeom prst="rect">
              <a:avLst/>
            </a:prstGeom>
            <a:solidFill>
              <a:srgbClr val="FF6600"/>
            </a:solidFill>
            <a:ln w="9525">
              <a:solidFill>
                <a:srgbClr val="969696"/>
              </a:solidFill>
              <a:miter lim="800000"/>
              <a:headEnd/>
              <a:tailEnd/>
            </a:ln>
          </p:spPr>
          <p:txBody>
            <a:bodyPr lIns="0" tIns="9144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967715" name="Line 35"/>
            <p:cNvSpPr>
              <a:spLocks noChangeShapeType="1"/>
            </p:cNvSpPr>
            <p:nvPr/>
          </p:nvSpPr>
          <p:spPr bwMode="auto">
            <a:xfrm>
              <a:off x="6291263" y="5541963"/>
              <a:ext cx="1379537" cy="0"/>
            </a:xfrm>
            <a:prstGeom prst="line">
              <a:avLst/>
            </a:prstGeom>
            <a:noFill/>
            <a:ln w="9525">
              <a:solidFill>
                <a:srgbClr val="969696"/>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7716" name="Line 36"/>
            <p:cNvSpPr>
              <a:spLocks noChangeShapeType="1"/>
            </p:cNvSpPr>
            <p:nvPr/>
          </p:nvSpPr>
          <p:spPr bwMode="auto">
            <a:xfrm>
              <a:off x="6291263" y="5595938"/>
              <a:ext cx="1379537" cy="0"/>
            </a:xfrm>
            <a:prstGeom prst="line">
              <a:avLst/>
            </a:prstGeom>
            <a:noFill/>
            <a:ln w="9525">
              <a:solidFill>
                <a:srgbClr val="969696"/>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7717" name="Line 37"/>
            <p:cNvSpPr>
              <a:spLocks noChangeShapeType="1"/>
            </p:cNvSpPr>
            <p:nvPr/>
          </p:nvSpPr>
          <p:spPr bwMode="auto">
            <a:xfrm rot="16200000">
              <a:off x="5460206" y="5614195"/>
              <a:ext cx="3175" cy="1719262"/>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7718" name="Line 38"/>
            <p:cNvSpPr>
              <a:spLocks noChangeShapeType="1"/>
            </p:cNvSpPr>
            <p:nvPr/>
          </p:nvSpPr>
          <p:spPr bwMode="auto">
            <a:xfrm rot="10800000">
              <a:off x="8763000" y="2293938"/>
              <a:ext cx="4763" cy="1719262"/>
            </a:xfrm>
            <a:prstGeom prst="line">
              <a:avLst/>
            </a:prstGeom>
            <a:noFill/>
            <a:ln w="6350">
              <a:solidFill>
                <a:srgbClr val="000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7719" name="Rectangle 39"/>
            <p:cNvSpPr>
              <a:spLocks noChangeArrowheads="1"/>
            </p:cNvSpPr>
            <p:nvPr/>
          </p:nvSpPr>
          <p:spPr bwMode="auto">
            <a:xfrm>
              <a:off x="4540250" y="5834063"/>
              <a:ext cx="182563" cy="182562"/>
            </a:xfrm>
            <a:prstGeom prst="rect">
              <a:avLst/>
            </a:prstGeom>
            <a:noFill/>
            <a:ln w="9525">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7720" name="Rectangle 40"/>
            <p:cNvSpPr>
              <a:spLocks noChangeArrowheads="1"/>
            </p:cNvSpPr>
            <p:nvPr/>
          </p:nvSpPr>
          <p:spPr bwMode="auto">
            <a:xfrm>
              <a:off x="6229350" y="4932363"/>
              <a:ext cx="182563" cy="182562"/>
            </a:xfrm>
            <a:prstGeom prst="rect">
              <a:avLst/>
            </a:prstGeom>
            <a:noFill/>
            <a:ln w="9525">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7721" name="Rectangle 41"/>
            <p:cNvSpPr>
              <a:spLocks noChangeArrowheads="1"/>
            </p:cNvSpPr>
            <p:nvPr/>
          </p:nvSpPr>
          <p:spPr bwMode="auto">
            <a:xfrm>
              <a:off x="7997825" y="2139950"/>
              <a:ext cx="182563" cy="182563"/>
            </a:xfrm>
            <a:prstGeom prst="rect">
              <a:avLst/>
            </a:prstGeom>
            <a:noFill/>
            <a:ln w="9525">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7738" name="Rectangle 58"/>
            <p:cNvSpPr>
              <a:spLocks noChangeArrowheads="1"/>
            </p:cNvSpPr>
            <p:nvPr/>
          </p:nvSpPr>
          <p:spPr bwMode="auto">
            <a:xfrm rot="16200000">
              <a:off x="4475162" y="6569076"/>
              <a:ext cx="182563" cy="182562"/>
            </a:xfrm>
            <a:prstGeom prst="rect">
              <a:avLst/>
            </a:prstGeom>
            <a:noFill/>
            <a:ln w="9525">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7742" name="Text Box 62"/>
            <p:cNvSpPr txBox="1">
              <a:spLocks noChangeArrowheads="1"/>
            </p:cNvSpPr>
            <p:nvPr/>
          </p:nvSpPr>
          <p:spPr bwMode="auto">
            <a:xfrm>
              <a:off x="4267200" y="5364163"/>
              <a:ext cx="365125" cy="336550"/>
            </a:xfrm>
            <a:prstGeom prst="rect">
              <a:avLst/>
            </a:prstGeom>
            <a:noFill/>
            <a:ln w="9525">
              <a:noFill/>
              <a:miter lim="800000"/>
              <a:headEnd/>
              <a:tailEnd/>
            </a:ln>
            <a:effectLst/>
          </p:spPr>
          <p:txBody>
            <a:bodyPr wrap="non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srgbClr val="FF6600"/>
                  </a:solidFill>
                  <a:effectLst/>
                  <a:uLnTx/>
                  <a:uFillTx/>
                  <a:latin typeface="Arial" pitchFamily="34" charset="0"/>
                  <a:ea typeface="+mn-ea"/>
                  <a:cs typeface="+mn-cs"/>
                </a:rPr>
                <a:t>ty</a:t>
              </a:r>
            </a:p>
          </p:txBody>
        </p:sp>
        <p:sp>
          <p:nvSpPr>
            <p:cNvPr id="967765" name="Text Box 85"/>
            <p:cNvSpPr txBox="1">
              <a:spLocks noChangeArrowheads="1"/>
            </p:cNvSpPr>
            <p:nvPr/>
          </p:nvSpPr>
          <p:spPr bwMode="auto">
            <a:xfrm rot="16200000">
              <a:off x="7998056" y="2646963"/>
              <a:ext cx="60914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Arial" pitchFamily="34" charset="0"/>
                  <a:ea typeface="+mn-ea"/>
                  <a:cs typeface="+mn-cs"/>
                </a:rPr>
                <a:t>Block_Size</a:t>
              </a:r>
            </a:p>
          </p:txBody>
        </p:sp>
        <p:sp>
          <p:nvSpPr>
            <p:cNvPr id="967766" name="Text Box 86"/>
            <p:cNvSpPr txBox="1">
              <a:spLocks noChangeArrowheads="1"/>
            </p:cNvSpPr>
            <p:nvPr/>
          </p:nvSpPr>
          <p:spPr bwMode="auto">
            <a:xfrm rot="16200000">
              <a:off x="8001231" y="3499450"/>
              <a:ext cx="60914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Arial" pitchFamily="34" charset="0"/>
                  <a:ea typeface="+mn-ea"/>
                  <a:cs typeface="+mn-cs"/>
                </a:rPr>
                <a:t>Block_Size</a:t>
              </a:r>
            </a:p>
          </p:txBody>
        </p:sp>
        <p:sp>
          <p:nvSpPr>
            <p:cNvPr id="967767" name="Text Box 87"/>
            <p:cNvSpPr txBox="1">
              <a:spLocks noChangeArrowheads="1"/>
            </p:cNvSpPr>
            <p:nvPr/>
          </p:nvSpPr>
          <p:spPr bwMode="auto">
            <a:xfrm rot="16200000">
              <a:off x="7996468" y="5252050"/>
              <a:ext cx="609141"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Arial" pitchFamily="34" charset="0"/>
                  <a:ea typeface="+mn-ea"/>
                  <a:cs typeface="+mn-cs"/>
                </a:rPr>
                <a:t>Block_Size</a:t>
              </a:r>
              <a:endParaRPr kumimoji="0" lang="en-US" sz="9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967768" name="Text Box 88"/>
            <p:cNvSpPr txBox="1">
              <a:spLocks noChangeArrowheads="1"/>
            </p:cNvSpPr>
            <p:nvPr/>
          </p:nvSpPr>
          <p:spPr bwMode="auto">
            <a:xfrm rot="16200000">
              <a:off x="8562232" y="5207600"/>
              <a:ext cx="153888"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Arial" pitchFamily="34" charset="0"/>
                  <a:ea typeface="+mn-ea"/>
                  <a:cs typeface="+mn-cs"/>
                </a:rPr>
                <a:t>hA</a:t>
              </a:r>
            </a:p>
          </p:txBody>
        </p:sp>
        <p:sp>
          <p:nvSpPr>
            <p:cNvPr id="967769" name="Text Box 89"/>
            <p:cNvSpPr txBox="1">
              <a:spLocks noChangeArrowheads="1"/>
            </p:cNvSpPr>
            <p:nvPr/>
          </p:nvSpPr>
          <p:spPr bwMode="auto">
            <a:xfrm rot="16200000">
              <a:off x="8547851" y="3069238"/>
              <a:ext cx="173124" cy="138499"/>
            </a:xfrm>
            <a:prstGeom prst="rect">
              <a:avLst/>
            </a:prstGeom>
            <a:noFill/>
            <a:ln w="9525" algn="ctr">
              <a:noFill/>
              <a:miter lim="800000"/>
              <a:headEnd/>
              <a:tailEnd/>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Arial" pitchFamily="34" charset="0"/>
                  <a:ea typeface="+mn-ea"/>
                  <a:cs typeface="+mn-cs"/>
                </a:rPr>
                <a:t>wA</a:t>
              </a:r>
            </a:p>
          </p:txBody>
        </p:sp>
      </p:grpSp>
      <p:sp>
        <p:nvSpPr>
          <p:cNvPr id="967771" name="Rectangle 91"/>
          <p:cNvSpPr>
            <a:spLocks noChangeArrowheads="1"/>
          </p:cNvSpPr>
          <p:nvPr/>
        </p:nvSpPr>
        <p:spPr bwMode="auto">
          <a:xfrm>
            <a:off x="125655" y="5969630"/>
            <a:ext cx="6452259" cy="646331"/>
          </a:xfrm>
          <a:prstGeom prst="rect">
            <a:avLst/>
          </a:prstGeom>
          <a:solidFill>
            <a:srgbClr val="EAEAEA"/>
          </a:solidFill>
          <a:ln w="9525">
            <a:no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rPr>
              <a:t>NOTE: A similar technique is used on CPUs to improve cache hits.  See slide “Blocking Example”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http://cseweb.ucsd.edu/classes/fa10/cse240a/pdf/08/CSE240A-MBT-L15-Cache.ppt.pdf</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51" name="Rectangle 3"/>
          <p:cNvSpPr txBox="1">
            <a:spLocks noChangeArrowheads="1"/>
          </p:cNvSpPr>
          <p:nvPr/>
        </p:nvSpPr>
        <p:spPr bwMode="auto">
          <a:xfrm>
            <a:off x="322263" y="2429831"/>
            <a:ext cx="6019800" cy="2667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39725" marR="0" lvl="0" indent="-339725" algn="l" defTabSz="914400" rtl="0" eaLnBrk="1" fontAlgn="base" latinLnBrk="0" hangingPunct="1">
              <a:lnSpc>
                <a:spcPct val="8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One </a:t>
            </a: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thread</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computes one entry of </a:t>
            </a:r>
            <a:r>
              <a:rPr kumimoji="0" lang="en-US" sz="2000" b="1" i="0" u="none" strike="noStrike" kern="1200" cap="none" spc="0" normalizeH="0" baseline="0" noProof="0" dirty="0" err="1">
                <a:ln>
                  <a:noFill/>
                </a:ln>
                <a:solidFill>
                  <a:prstClr val="black"/>
                </a:solidFill>
                <a:effectLst/>
                <a:uLnTx/>
                <a:uFillTx/>
                <a:latin typeface="Calibri" panose="020F0502020204030204"/>
                <a:ea typeface="+mn-ea"/>
                <a:cs typeface="+mn-cs"/>
              </a:rPr>
              <a:t>C</a:t>
            </a:r>
            <a:r>
              <a:rPr kumimoji="0" lang="en-US" sz="2000" b="0" i="0" u="none" strike="noStrike" kern="1200" cap="none" spc="0" normalizeH="0" baseline="-25000" noProof="0" dirty="0" err="1">
                <a:ln>
                  <a:noFill/>
                </a:ln>
                <a:solidFill>
                  <a:prstClr val="black"/>
                </a:solidFill>
                <a:effectLst/>
                <a:uLnTx/>
                <a:uFillTx/>
                <a:latin typeface="Calibri" panose="020F0502020204030204"/>
                <a:ea typeface="+mn-ea"/>
                <a:cs typeface="+mn-cs"/>
              </a:rPr>
              <a:t>sub</a:t>
            </a:r>
            <a:endPar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base" latinLnBrk="0" hangingPunct="1">
              <a:lnSpc>
                <a:spcPct val="80000"/>
              </a:lnSpc>
              <a:spcBef>
                <a:spcPct val="20000"/>
              </a:spcBef>
              <a:spcAft>
                <a:spcPct val="0"/>
              </a:spcAft>
              <a:buClr>
                <a:srgbClr val="44546A"/>
              </a:buClr>
              <a:buSzPct val="70000"/>
              <a:buFont typeface="Wingdings" pitchFamily="2" charset="2"/>
              <a:buChar char="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39725" marR="0" lvl="0" indent="-339725" algn="l" defTabSz="914400" rtl="0" eaLnBrk="1" fontAlgn="base" latinLnBrk="0" hangingPunct="1">
              <a:lnSpc>
                <a:spcPct val="8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Assumption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B</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are </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square matrices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and their dimensions of are </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multiples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en-US" sz="18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Block_Size</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74725" marR="0" lvl="1" indent="-403225" algn="l" defTabSz="914400" rtl="0" eaLnBrk="1" fontAlgn="base" latinLnBrk="0" hangingPunct="1">
              <a:lnSpc>
                <a:spcPct val="8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Doesn’t have to be like this, but keeps example simpler and focused on the concepts of interest</a:t>
            </a:r>
          </a:p>
          <a:p>
            <a:pPr marL="974725" marR="0" lvl="1" indent="-403225" algn="l" defTabSz="914400" rtl="0" eaLnBrk="1" fontAlgn="base" latinLnBrk="0" hangingPunct="1">
              <a:lnSpc>
                <a:spcPct val="80000"/>
              </a:lnSpc>
              <a:spcBef>
                <a:spcPct val="20000"/>
              </a:spcBef>
              <a:spcAft>
                <a:spcPct val="0"/>
              </a:spcAft>
              <a:buClr>
                <a:srgbClr val="ED7D31"/>
              </a:buClr>
              <a:buSzPct val="70000"/>
              <a:buFont typeface="Wingdings" pitchFamily="2" charset="2"/>
              <a:buChar char="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this example work with </a:t>
            </a:r>
            <a:r>
              <a:rPr kumimoji="0" lang="en-US" sz="1800" b="1"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Block_Size</a:t>
            </a:r>
            <a:r>
              <a:rPr kumimoji="0" lang="en-US" sz="1800" b="1"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=16x16</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541594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Registers, quick facts</a:t>
            </a:r>
          </a:p>
        </p:txBody>
      </p:sp>
      <p:sp>
        <p:nvSpPr>
          <p:cNvPr id="3" name="Content Placeholder 2"/>
          <p:cNvSpPr>
            <a:spLocks noGrp="1"/>
          </p:cNvSpPr>
          <p:nvPr>
            <p:ph idx="1"/>
          </p:nvPr>
        </p:nvSpPr>
        <p:spPr/>
        <p:txBody>
          <a:bodyPr>
            <a:normAutofit/>
          </a:bodyPr>
          <a:lstStyle/>
          <a:p>
            <a:r>
              <a:rPr lang="en-US" dirty="0"/>
              <a:t>A register is a hardware asset whose role is that of information storing</a:t>
            </a:r>
          </a:p>
          <a:p>
            <a:pPr lvl="1"/>
            <a:r>
              <a:rPr lang="en-US" dirty="0"/>
              <a:t>Information: data value or instruction</a:t>
            </a:r>
          </a:p>
          <a:p>
            <a:r>
              <a:rPr lang="en-US" dirty="0"/>
              <a:t>A register is the storage type with shortest latency – part of the CU &amp; ALU combo</a:t>
            </a:r>
          </a:p>
          <a:p>
            <a:pPr lvl="1"/>
            <a:r>
              <a:rPr lang="en-US" dirty="0"/>
              <a:t>Latency – can be of the order of hundreds of picoseconds</a:t>
            </a:r>
          </a:p>
          <a:p>
            <a:pPr lvl="1"/>
            <a:endParaRPr lang="en-US" dirty="0"/>
          </a:p>
          <a:p>
            <a:pPr lvl="1"/>
            <a:endParaRPr lang="en-US" dirty="0"/>
          </a:p>
          <a:p>
            <a:r>
              <a:rPr lang="en-US" dirty="0"/>
              <a:t>The </a:t>
            </a:r>
            <a:r>
              <a:rPr lang="en-US" dirty="0">
                <a:solidFill>
                  <a:srgbClr val="0070C0"/>
                </a:solidFill>
              </a:rPr>
              <a:t>size</a:t>
            </a:r>
            <a:r>
              <a:rPr lang="en-US" dirty="0"/>
              <a:t> and  </a:t>
            </a:r>
            <a:r>
              <a:rPr lang="en-US" dirty="0">
                <a:solidFill>
                  <a:srgbClr val="0070C0"/>
                </a:solidFill>
              </a:rPr>
              <a:t>number</a:t>
            </a:r>
            <a:r>
              <a:rPr lang="en-US" dirty="0"/>
              <a:t> of registers are specific to an ISA</a:t>
            </a:r>
          </a:p>
          <a:p>
            <a:pPr lvl="1"/>
            <a:r>
              <a:rPr lang="en-US" dirty="0"/>
              <a:t>To start off, the size of the register is 32 bits (used to be, now 64 bits)</a:t>
            </a:r>
          </a:p>
          <a:p>
            <a:pPr lvl="1"/>
            <a:r>
              <a:rPr lang="en-US" dirty="0"/>
              <a:t>Number of registers: Back in the day, for the MIPS ISA, there were 32 registers (no more, no less) </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6F47152-CA6B-8CB9-C868-CB5CBE37B84B}"/>
              </a:ext>
            </a:extLst>
          </p:cNvPr>
          <p:cNvPicPr>
            <a:picLocks noChangeAspect="1"/>
          </p:cNvPicPr>
          <p:nvPr/>
        </p:nvPicPr>
        <p:blipFill>
          <a:blip r:embed="rId3"/>
          <a:stretch>
            <a:fillRect/>
          </a:stretch>
        </p:blipFill>
        <p:spPr>
          <a:xfrm>
            <a:off x="1706859" y="5150287"/>
            <a:ext cx="8157155" cy="810838"/>
          </a:xfrm>
          <a:prstGeom prst="rect">
            <a:avLst/>
          </a:prstGeom>
        </p:spPr>
      </p:pic>
    </p:spTree>
    <p:extLst>
      <p:ext uri="{BB962C8B-B14F-4D97-AF65-F5344CB8AC3E}">
        <p14:creationId xmlns:p14="http://schemas.microsoft.com/office/powerpoint/2010/main" val="340822392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 Block of 16 X 16 Threads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303107" name="Object 3"/>
          <p:cNvGraphicFramePr>
            <a:graphicFrameLocks noChangeAspect="1"/>
          </p:cNvGraphicFramePr>
          <p:nvPr/>
        </p:nvGraphicFramePr>
        <p:xfrm>
          <a:off x="3200400" y="1279526"/>
          <a:ext cx="5384800" cy="5349875"/>
        </p:xfrm>
        <a:graphic>
          <a:graphicData uri="http://schemas.openxmlformats.org/presentationml/2006/ole">
            <mc:AlternateContent xmlns:mc="http://schemas.openxmlformats.org/markup-compatibility/2006">
              <mc:Choice xmlns:v="urn:schemas-microsoft-com:vml" Requires="v">
                <p:oleObj name="Visio" r:id="rId3" imgW="10749670" imgH="10678230" progId="Visio.Drawing.11">
                  <p:embed/>
                </p:oleObj>
              </mc:Choice>
              <mc:Fallback>
                <p:oleObj name="Visio" r:id="rId3" imgW="10749670" imgH="10678230" progId="Visio.Drawing.11">
                  <p:embed/>
                  <p:pic>
                    <p:nvPicPr>
                      <p:cNvPr id="30310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1279526"/>
                        <a:ext cx="5384800" cy="534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0370797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4" name="Rectangle 6"/>
          <p:cNvSpPr>
            <a:spLocks noChangeArrowheads="1"/>
          </p:cNvSpPr>
          <p:nvPr/>
        </p:nvSpPr>
        <p:spPr bwMode="auto">
          <a:xfrm>
            <a:off x="69476" y="797510"/>
            <a:ext cx="6351902" cy="5262979"/>
          </a:xfrm>
          <a:prstGeom prst="rect">
            <a:avLst/>
          </a:prstGeom>
          <a:solidFill>
            <a:schemeClr val="bg1">
              <a:lumMod val="95000"/>
            </a:schemeClr>
          </a:solidFill>
          <a:ln w="12700">
            <a:solidFill>
              <a:schemeClr val="tx1"/>
            </a:solid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6AB06A"/>
                </a:solidFill>
                <a:effectLst/>
                <a:uLnTx/>
                <a:uFillTx/>
                <a:latin typeface="Consolas" panose="020B0609020204030204" pitchFamily="49" charset="0"/>
                <a:ea typeface="+mn-ea"/>
                <a:cs typeface="Times New Roman" pitchFamily="18" charset="0"/>
              </a:rPr>
              <a:t>// Thread block 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#define BLOCK_SIZE 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6AB06A"/>
                </a:solidFill>
                <a:effectLst/>
                <a:uLnTx/>
                <a:uFillTx/>
                <a:latin typeface="Consolas" panose="020B0609020204030204" pitchFamily="49" charset="0"/>
                <a:ea typeface="+mn-ea"/>
                <a:cs typeface="Times New Roman" pitchFamily="18" charset="0"/>
              </a:rPr>
              <a:t>// Forward declaration of the device multiplication </a:t>
            </a:r>
            <a:r>
              <a:rPr kumimoji="0" lang="en-US" sz="1400" b="0" i="0" u="none" strike="noStrike" kern="1200" cap="none" spc="0" normalizeH="0" baseline="0" noProof="0" dirty="0" err="1">
                <a:ln>
                  <a:noFill/>
                </a:ln>
                <a:solidFill>
                  <a:srgbClr val="6AB06A"/>
                </a:solidFill>
                <a:effectLst/>
                <a:uLnTx/>
                <a:uFillTx/>
                <a:latin typeface="Consolas" panose="020B0609020204030204" pitchFamily="49" charset="0"/>
                <a:ea typeface="+mn-ea"/>
                <a:cs typeface="Times New Roman" pitchFamily="18" charset="0"/>
              </a:rPr>
              <a:t>func</a:t>
            </a:r>
            <a:r>
              <a:rPr kumimoji="0" lang="en-US" sz="1400" b="0" i="0" u="none" strike="noStrike" kern="1200" cap="none" spc="0" normalizeH="0" baseline="0" noProof="0" dirty="0">
                <a:ln>
                  <a:noFill/>
                </a:ln>
                <a:solidFill>
                  <a:srgbClr val="6AB06A"/>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__global__ void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Muld</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(float*, float*,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float*);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6AB06A"/>
                </a:solidFill>
                <a:effectLst/>
                <a:uLnTx/>
                <a:uFillTx/>
                <a:latin typeface="Consolas" panose="020B0609020204030204" pitchFamily="49" charset="0"/>
                <a:ea typeface="+mn-ea"/>
                <a:cs typeface="Times New Roman" pitchFamily="18" charset="0"/>
              </a:rPr>
              <a:t>// Host multiplication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6AB06A"/>
                </a:solidFill>
                <a:effectLst/>
                <a:uLnTx/>
                <a:uFillTx/>
                <a:latin typeface="Consolas" panose="020B0609020204030204" pitchFamily="49" charset="0"/>
                <a:ea typeface="+mn-ea"/>
                <a:cs typeface="Times New Roman" pitchFamily="18" charset="0"/>
              </a:rPr>
              <a:t>// Compute C = A *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6AB06A"/>
                </a:solidFill>
                <a:effectLst/>
                <a:uLnTx/>
                <a:uFillTx/>
                <a:latin typeface="Consolas" panose="020B0609020204030204" pitchFamily="49" charset="0"/>
                <a:ea typeface="+mn-ea"/>
                <a:cs typeface="Times New Roman" pitchFamily="18" charset="0"/>
              </a:rPr>
              <a:t>// </a:t>
            </a:r>
            <a:r>
              <a:rPr kumimoji="0" lang="en-US" sz="1400" b="0" i="0" u="none" strike="noStrike" kern="1200" cap="none" spc="0" normalizeH="0" baseline="0" noProof="0" dirty="0" err="1">
                <a:ln>
                  <a:noFill/>
                </a:ln>
                <a:solidFill>
                  <a:srgbClr val="6AB06A"/>
                </a:solidFill>
                <a:effectLst/>
                <a:uLnTx/>
                <a:uFillTx/>
                <a:latin typeface="Consolas" panose="020B0609020204030204" pitchFamily="49" charset="0"/>
                <a:ea typeface="+mn-ea"/>
                <a:cs typeface="Times New Roman" pitchFamily="18" charset="0"/>
              </a:rPr>
              <a:t>hA</a:t>
            </a:r>
            <a:r>
              <a:rPr kumimoji="0" lang="en-US" sz="1400" b="0" i="0" u="none" strike="noStrike" kern="1200" cap="none" spc="0" normalizeH="0" baseline="0" noProof="0" dirty="0">
                <a:ln>
                  <a:noFill/>
                </a:ln>
                <a:solidFill>
                  <a:srgbClr val="6AB06A"/>
                </a:solidFill>
                <a:effectLst/>
                <a:uLnTx/>
                <a:uFillTx/>
                <a:latin typeface="Consolas" panose="020B0609020204030204" pitchFamily="49" charset="0"/>
                <a:ea typeface="+mn-ea"/>
                <a:cs typeface="Times New Roman" pitchFamily="18" charset="0"/>
              </a:rPr>
              <a:t> is the height of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6AB06A"/>
                </a:solidFill>
                <a:effectLst/>
                <a:uLnTx/>
                <a:uFillTx/>
                <a:latin typeface="Consolas" panose="020B0609020204030204" pitchFamily="49" charset="0"/>
                <a:ea typeface="+mn-ea"/>
                <a:cs typeface="Times New Roman" pitchFamily="18" charset="0"/>
              </a:rPr>
              <a:t>// </a:t>
            </a:r>
            <a:r>
              <a:rPr kumimoji="0" lang="en-US" sz="1400" b="0" i="0" u="none" strike="noStrike" kern="1200" cap="none" spc="0" normalizeH="0" baseline="0" noProof="0" dirty="0" err="1">
                <a:ln>
                  <a:noFill/>
                </a:ln>
                <a:solidFill>
                  <a:srgbClr val="6AB06A"/>
                </a:solidFill>
                <a:effectLst/>
                <a:uLnTx/>
                <a:uFillTx/>
                <a:latin typeface="Consolas" panose="020B0609020204030204" pitchFamily="49" charset="0"/>
                <a:ea typeface="+mn-ea"/>
                <a:cs typeface="Times New Roman" pitchFamily="18" charset="0"/>
              </a:rPr>
              <a:t>wA</a:t>
            </a:r>
            <a:r>
              <a:rPr kumimoji="0" lang="en-US" sz="1400" b="0" i="0" u="none" strike="noStrike" kern="1200" cap="none" spc="0" normalizeH="0" baseline="0" noProof="0" dirty="0">
                <a:ln>
                  <a:noFill/>
                </a:ln>
                <a:solidFill>
                  <a:srgbClr val="6AB06A"/>
                </a:solidFill>
                <a:effectLst/>
                <a:uLnTx/>
                <a:uFillTx/>
                <a:latin typeface="Consolas" panose="020B0609020204030204" pitchFamily="49" charset="0"/>
                <a:ea typeface="+mn-ea"/>
                <a:cs typeface="Times New Roman" pitchFamily="18" charset="0"/>
              </a:rPr>
              <a:t> is the width of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6AB06A"/>
                </a:solidFill>
                <a:effectLst/>
                <a:uLnTx/>
                <a:uFillTx/>
                <a:latin typeface="Consolas" panose="020B0609020204030204" pitchFamily="49" charset="0"/>
                <a:ea typeface="+mn-ea"/>
                <a:cs typeface="Times New Roman" pitchFamily="18" charset="0"/>
              </a:rPr>
              <a:t>// </a:t>
            </a:r>
            <a:r>
              <a:rPr kumimoji="0" lang="en-US" sz="1400" b="0" i="0" u="none" strike="noStrike" kern="1200" cap="none" spc="0" normalizeH="0" baseline="0" noProof="0" dirty="0" err="1">
                <a:ln>
                  <a:noFill/>
                </a:ln>
                <a:solidFill>
                  <a:srgbClr val="6AB06A"/>
                </a:solidFill>
                <a:effectLst/>
                <a:uLnTx/>
                <a:uFillTx/>
                <a:latin typeface="Consolas" panose="020B0609020204030204" pitchFamily="49" charset="0"/>
                <a:ea typeface="+mn-ea"/>
                <a:cs typeface="Times New Roman" pitchFamily="18" charset="0"/>
              </a:rPr>
              <a:t>wB</a:t>
            </a:r>
            <a:r>
              <a:rPr kumimoji="0" lang="en-US" sz="1400" b="0" i="0" u="none" strike="noStrike" kern="1200" cap="none" spc="0" normalizeH="0" baseline="0" noProof="0" dirty="0">
                <a:ln>
                  <a:noFill/>
                </a:ln>
                <a:solidFill>
                  <a:srgbClr val="6AB06A"/>
                </a:solidFill>
                <a:effectLst/>
                <a:uLnTx/>
                <a:uFillTx/>
                <a:latin typeface="Consolas" panose="020B0609020204030204" pitchFamily="49" charset="0"/>
                <a:ea typeface="+mn-ea"/>
                <a:cs typeface="Times New Roman" pitchFamily="18" charset="0"/>
              </a:rPr>
              <a:t> is the width of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void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Mul</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(const float*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A,const</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float*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B,int</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hA,int</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wA,int</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float* 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400" b="0" i="0" u="none" strike="noStrike" kern="1200" cap="none" spc="0" normalizeH="0" baseline="0" noProof="0" dirty="0">
                <a:ln>
                  <a:noFill/>
                </a:ln>
                <a:solidFill>
                  <a:srgbClr val="6AB06A"/>
                </a:solidFill>
                <a:effectLst/>
                <a:uLnTx/>
                <a:uFillTx/>
                <a:latin typeface="Consolas" panose="020B0609020204030204" pitchFamily="49" charset="0"/>
                <a:ea typeface="+mn-ea"/>
                <a:cs typeface="Times New Roman" pitchFamily="18" charset="0"/>
              </a:rPr>
              <a:t>// Load A and B to the device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float* 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size =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hA</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wA</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sizeof</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(float);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cudaMalloc</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((void**)&amp;Ad, 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cudaMemcpy</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(Ad, A, size,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cudaMemcpyHostToDevice</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float*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Bd</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size =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wA</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sizeof</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(float);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cudaMalloc</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((void**)&amp;</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Bd</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cudaMemcpy</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Bd</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B, size,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cudaMemcpyHostToDevice</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p:txBody>
      </p:sp>
      <p:sp>
        <p:nvSpPr>
          <p:cNvPr id="969735" name="Rectangle 7"/>
          <p:cNvSpPr>
            <a:spLocks noChangeArrowheads="1"/>
          </p:cNvSpPr>
          <p:nvPr/>
        </p:nvSpPr>
        <p:spPr bwMode="auto">
          <a:xfrm>
            <a:off x="6493708" y="1036881"/>
            <a:ext cx="5618426" cy="4616648"/>
          </a:xfrm>
          <a:prstGeom prst="rect">
            <a:avLst/>
          </a:prstGeom>
          <a:solidFill>
            <a:schemeClr val="bg1">
              <a:lumMod val="95000"/>
            </a:schemeClr>
          </a:solidFill>
          <a:ln w="12700">
            <a:solidFill>
              <a:schemeClr val="tx1"/>
            </a:solid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400" b="0" i="0" u="none" strike="noStrike" kern="1200" cap="none" spc="0" normalizeH="0" baseline="0" noProof="0" dirty="0">
                <a:ln>
                  <a:noFill/>
                </a:ln>
                <a:solidFill>
                  <a:srgbClr val="6AB06A"/>
                </a:solidFill>
                <a:effectLst/>
                <a:uLnTx/>
                <a:uFillTx/>
                <a:latin typeface="Consolas" panose="020B0609020204030204" pitchFamily="49" charset="0"/>
                <a:ea typeface="+mn-ea"/>
                <a:cs typeface="Times New Roman" pitchFamily="18" charset="0"/>
              </a:rPr>
              <a:t>// Allocate C on the device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float*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Cd</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size =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hA</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sizeof</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(float);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cudaMalloc</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((void**)&amp;</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Cd</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400" b="0" i="0" u="none" strike="noStrike" kern="1200" cap="none" spc="0" normalizeH="0" baseline="0" noProof="0" dirty="0">
                <a:ln>
                  <a:noFill/>
                </a:ln>
                <a:solidFill>
                  <a:srgbClr val="6AB06A"/>
                </a:solidFill>
                <a:effectLst/>
                <a:uLnTx/>
                <a:uFillTx/>
                <a:latin typeface="Consolas" panose="020B0609020204030204" pitchFamily="49" charset="0"/>
                <a:ea typeface="+mn-ea"/>
                <a:cs typeface="Times New Roman" pitchFamily="18" charset="0"/>
              </a:rPr>
              <a:t>// Compute the execution configuration *</a:t>
            </a:r>
            <a:r>
              <a:rPr kumimoji="0" lang="en-US" sz="1400" b="1" i="0" u="none" strike="noStrike" kern="1200" cap="none" spc="0" normalizeH="0" baseline="0" noProof="0" dirty="0">
                <a:ln>
                  <a:noFill/>
                </a:ln>
                <a:solidFill>
                  <a:srgbClr val="6AB06A"/>
                </a:solidFill>
                <a:effectLst/>
                <a:uLnTx/>
                <a:uFillTx/>
                <a:latin typeface="Consolas" panose="020B0609020204030204" pitchFamily="49" charset="0"/>
                <a:ea typeface="+mn-ea"/>
                <a:cs typeface="Times New Roman" pitchFamily="18" charset="0"/>
              </a:rPr>
              <a:t>assuming</a:t>
            </a:r>
            <a:r>
              <a:rPr kumimoji="0" lang="en-US" sz="1400" b="0" i="0" u="none" strike="noStrike" kern="1200" cap="none" spc="0" normalizeH="0" baseline="0" noProof="0" dirty="0">
                <a:ln>
                  <a:noFill/>
                </a:ln>
                <a:solidFill>
                  <a:srgbClr val="6AB06A"/>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400" b="0" i="0" u="none" strike="noStrike" kern="1200" cap="none" spc="0" normalizeH="0" baseline="0" noProof="0" dirty="0">
                <a:ln>
                  <a:noFill/>
                </a:ln>
                <a:solidFill>
                  <a:srgbClr val="6AB06A"/>
                </a:solidFill>
                <a:effectLst/>
                <a:uLnTx/>
                <a:uFillTx/>
                <a:latin typeface="Consolas" panose="020B0609020204030204" pitchFamily="49" charset="0"/>
                <a:ea typeface="+mn-ea"/>
                <a:cs typeface="Times New Roman" pitchFamily="18" charset="0"/>
              </a:rPr>
              <a:t>// the matrix dimensions are multiples of BLOCK_SIZE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dim3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dimBlock</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(BLOCK_SIZE, BLOCK_SIZE);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dim3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dimGrid</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dimBlock.x</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hA</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dimBlock.y</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400" b="0" i="0" u="none" strike="noStrike" kern="1200" cap="none" spc="0" normalizeH="0" baseline="0" noProof="0" dirty="0">
                <a:ln>
                  <a:noFill/>
                </a:ln>
                <a:solidFill>
                  <a:srgbClr val="6AB06A"/>
                </a:solidFill>
                <a:effectLst/>
                <a:uLnTx/>
                <a:uFillTx/>
                <a:latin typeface="Consolas" panose="020B0609020204030204" pitchFamily="49" charset="0"/>
                <a:ea typeface="+mn-ea"/>
                <a:cs typeface="Times New Roman" pitchFamily="18" charset="0"/>
              </a:rPr>
              <a:t>// Launch the device computation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Muld</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&lt;&lt;&lt;</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dimGrid</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dimBlock</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&gt;&gt;&gt;(</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Ad,Bd,wA,wB,Cd</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400" b="0" i="0" u="none" strike="noStrike" kern="1200" cap="none" spc="0" normalizeH="0" baseline="0" noProof="0" dirty="0">
                <a:ln>
                  <a:noFill/>
                </a:ln>
                <a:solidFill>
                  <a:srgbClr val="6AB06A"/>
                </a:solidFill>
                <a:effectLst/>
                <a:uLnTx/>
                <a:uFillTx/>
                <a:latin typeface="Consolas" panose="020B0609020204030204" pitchFamily="49" charset="0"/>
                <a:ea typeface="+mn-ea"/>
                <a:cs typeface="Times New Roman" pitchFamily="18" charset="0"/>
              </a:rPr>
              <a:t>// Read C from the device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cudaMemcpy</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(C, Cd, size,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cudaMemcpyDeviceToHost</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400" b="0" i="0" u="none" strike="noStrike" kern="1200" cap="none" spc="0" normalizeH="0" baseline="0" noProof="0" dirty="0">
                <a:ln>
                  <a:noFill/>
                </a:ln>
                <a:solidFill>
                  <a:srgbClr val="6AB06A"/>
                </a:solidFill>
                <a:effectLst/>
                <a:uLnTx/>
                <a:uFillTx/>
                <a:latin typeface="Consolas" panose="020B0609020204030204" pitchFamily="49" charset="0"/>
                <a:ea typeface="+mn-ea"/>
                <a:cs typeface="Times New Roman" pitchFamily="18" charset="0"/>
              </a:rPr>
              <a:t>// Free global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cudaFree</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cudaFree</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Bd</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cudaFree</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Cd</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571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2086" name="Object 6"/>
          <p:cNvGraphicFramePr>
            <a:graphicFrameLocks noChangeAspect="1"/>
          </p:cNvGraphicFramePr>
          <p:nvPr/>
        </p:nvGraphicFramePr>
        <p:xfrm>
          <a:off x="2362200" y="215901"/>
          <a:ext cx="6946900" cy="6227763"/>
        </p:xfrm>
        <a:graphic>
          <a:graphicData uri="http://schemas.openxmlformats.org/presentationml/2006/ole">
            <mc:AlternateContent xmlns:mc="http://schemas.openxmlformats.org/markup-compatibility/2006">
              <mc:Choice xmlns:v="urn:schemas-microsoft-com:vml" Requires="v">
                <p:oleObj name="Visio" r:id="rId3" imgW="9189112" imgH="8237430" progId="Visio.Drawing.11">
                  <p:embed/>
                </p:oleObj>
              </mc:Choice>
              <mc:Fallback>
                <p:oleObj name="Visio" r:id="rId3" imgW="9189112" imgH="8237430" progId="Visio.Drawing.11">
                  <p:embed/>
                  <p:pic>
                    <p:nvPicPr>
                      <p:cNvPr id="30208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215901"/>
                        <a:ext cx="6946900" cy="622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34196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CF0989-ACCA-4213-BA55-3B0C2CB4E14B}"/>
              </a:ext>
            </a:extLst>
          </p:cNvPr>
          <p:cNvSpPr/>
          <p:nvPr/>
        </p:nvSpPr>
        <p:spPr>
          <a:xfrm>
            <a:off x="6252115" y="158513"/>
            <a:ext cx="5880407" cy="6555641"/>
          </a:xfrm>
          <a:prstGeom prst="rect">
            <a:avLst/>
          </a:prstGeom>
          <a:solidFill>
            <a:schemeClr val="bg1">
              <a:lumMod val="95000"/>
            </a:schemeClr>
          </a:solidFill>
          <a:ln>
            <a:solidFill>
              <a:srgbClr val="0304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Shared memory for the sub-matrices (tiles) of  A and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__shared__ float As[BLOCK_SIZE][BLOCK_SIZE];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__shared__ float Bs[BLOCK_SIZE][BLOCK_SIZE];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Loop over all the sub-matrices (tiles) of A and B required 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compute the block sub-matrix; moving in A left to right 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 row, and in B from top to bottom in a column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for (int a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b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 &lt;=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aEnd</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aStep</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b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bStep</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Load tiles from global memory into shared memory; each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thread loads one element of the two tiles from A &amp;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As[ty][</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A[a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wA</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ty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Bs[ty][</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B[b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ty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Synchronize to make sure the matrices are loaded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__</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syncthreads</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Each thread in this block computes one element</a:t>
            </a: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of the block sub-matrix (tile).  Thread with indexes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ty and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tx</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computes in this tile the entry [ty][</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tx</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for (int k = 0; k &lt; BLOCK_SIZE; ++k)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Csub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As[ty][k] * Bs[k][</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Synchronize to make sure that the preceding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computation is done before loading two new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sub-matrices of A and B in the next iteration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__</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syncthreads</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Write the block sub-matrix to global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each thread writes one element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int c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 * by + BLOCK_SIZE * bx;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C[c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ty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Csub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p:txBody>
      </p:sp>
      <p:sp>
        <p:nvSpPr>
          <p:cNvPr id="971780" name="Rectangle 4"/>
          <p:cNvSpPr>
            <a:spLocks noChangeArrowheads="1"/>
          </p:cNvSpPr>
          <p:nvPr/>
        </p:nvSpPr>
        <p:spPr bwMode="auto">
          <a:xfrm>
            <a:off x="59478" y="370545"/>
            <a:ext cx="6055190" cy="6186309"/>
          </a:xfrm>
          <a:prstGeom prst="rect">
            <a:avLst/>
          </a:prstGeom>
          <a:solidFill>
            <a:srgbClr val="EAEAEA"/>
          </a:solidFill>
          <a:ln w="12700">
            <a:solidFill>
              <a:schemeClr val="tx1"/>
            </a:solid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Device multiplication function called by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Mul</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Compute C = A *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wA</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is the width of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wB</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is the width of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__global__ void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Muld</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(float* A, float* B,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wA</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float* 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Block index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int bx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blockIdx.x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//the B (and C) matrix sub-block column index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int by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blockIdx.y</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//the A (and C) matrix sub-block row index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Thread index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int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threadIdx.x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//the column index in the sub-block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int ty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threadIdx.y</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//the row index in the sub-block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Index of the first sub-matrix of A processed by the 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wA</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 * by;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Index of the last sub-matrix of A processed by the 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aEnd</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wA</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Step size used to iterate through the sub-matrices of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aStep</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Index of the first sub-matrix of B processed by the 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bBegin</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bx</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Step size used to iterate through the sub-matrices of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int</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bStep</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BLOCK_SIZE *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wB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The element of the block sub-matrix that is computed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63C1"/>
                </a:solidFill>
                <a:effectLst/>
                <a:uLnTx/>
                <a:uFillTx/>
                <a:latin typeface="Consolas" panose="020B0609020204030204" pitchFamily="49" charset="0"/>
                <a:ea typeface="+mn-ea"/>
                <a:cs typeface="Times New Roman" pitchFamily="18" charset="0"/>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by the thread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float </a:t>
            </a:r>
            <a:r>
              <a:rPr kumimoji="0" lang="en-US" sz="12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Times New Roman" pitchFamily="18" charset="0"/>
              </a:rPr>
              <a:t>Csub</a:t>
            </a:r>
            <a:r>
              <a:rPr kumimoji="0" lang="en-US" sz="1200" b="1" i="0" u="none" strike="noStrike" kern="1200" cap="none" spc="0" normalizeH="0" baseline="0" noProof="0" dirty="0">
                <a:ln>
                  <a:noFill/>
                </a:ln>
                <a:solidFill>
                  <a:prstClr val="black"/>
                </a:solidFill>
                <a:effectLst/>
                <a:uLnTx/>
                <a:uFillTx/>
                <a:latin typeface="Consolas" panose="020B0609020204030204" pitchFamily="49" charset="0"/>
                <a:ea typeface="+mn-ea"/>
                <a:cs typeface="Times New Roman" pitchFamily="18" charset="0"/>
              </a:rPr>
              <a:t> = 0;</a:t>
            </a:r>
          </a:p>
        </p:txBody>
      </p:sp>
      <p:sp>
        <p:nvSpPr>
          <p:cNvPr id="971785" name="Line 9"/>
          <p:cNvSpPr>
            <a:spLocks noChangeShapeType="1"/>
          </p:cNvSpPr>
          <p:nvPr/>
        </p:nvSpPr>
        <p:spPr bwMode="auto">
          <a:xfrm>
            <a:off x="6359912" y="509936"/>
            <a:ext cx="304800" cy="0"/>
          </a:xfrm>
          <a:prstGeom prst="line">
            <a:avLst/>
          </a:prstGeom>
          <a:noFill/>
          <a:ln w="57150">
            <a:solidFill>
              <a:srgbClr val="CC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1788" name="Line 12"/>
          <p:cNvSpPr>
            <a:spLocks noChangeShapeType="1"/>
          </p:cNvSpPr>
          <p:nvPr/>
        </p:nvSpPr>
        <p:spPr bwMode="auto">
          <a:xfrm>
            <a:off x="6724185" y="3429000"/>
            <a:ext cx="304800" cy="0"/>
          </a:xfrm>
          <a:prstGeom prst="line">
            <a:avLst/>
          </a:prstGeom>
          <a:noFill/>
          <a:ln w="57150">
            <a:solidFill>
              <a:srgbClr val="CC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1789" name="Line 13"/>
          <p:cNvSpPr>
            <a:spLocks noChangeShapeType="1"/>
          </p:cNvSpPr>
          <p:nvPr/>
        </p:nvSpPr>
        <p:spPr bwMode="auto">
          <a:xfrm>
            <a:off x="6724185" y="5428786"/>
            <a:ext cx="304800" cy="0"/>
          </a:xfrm>
          <a:prstGeom prst="line">
            <a:avLst/>
          </a:prstGeom>
          <a:noFill/>
          <a:ln w="57150">
            <a:solidFill>
              <a:srgbClr val="CC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859237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en-US" sz="3200" dirty="0"/>
              <a:t>Synchronization Function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4627" name="Rectangle 3"/>
          <p:cNvSpPr>
            <a:spLocks noGrp="1" noChangeArrowheads="1"/>
          </p:cNvSpPr>
          <p:nvPr>
            <p:ph idx="4294967295"/>
          </p:nvPr>
        </p:nvSpPr>
        <p:spPr>
          <a:xfrm>
            <a:off x="387457" y="1393799"/>
            <a:ext cx="11236271" cy="4910137"/>
          </a:xfrm>
        </p:spPr>
        <p:txBody>
          <a:bodyPr>
            <a:normAutofit/>
          </a:bodyPr>
          <a:lstStyle/>
          <a:p>
            <a:pPr marL="457200" indent="-457200"/>
            <a:endParaRPr lang="en-US" sz="2000" dirty="0"/>
          </a:p>
          <a:p>
            <a:pPr marL="457200" indent="-457200"/>
            <a:endParaRPr lang="en-US" sz="2000" dirty="0"/>
          </a:p>
          <a:p>
            <a:pPr marL="457200" indent="-457200"/>
            <a:r>
              <a:rPr lang="en-US" sz="2000" dirty="0"/>
              <a:t>Synchronization accomplished through a device lightweight function</a:t>
            </a:r>
          </a:p>
          <a:p>
            <a:pPr marL="974725" lvl="1" indent="-403225"/>
            <a:r>
              <a:rPr lang="en-US" b="1" dirty="0">
                <a:solidFill>
                  <a:srgbClr val="0070C0"/>
                </a:solidFill>
                <a:latin typeface="Consolas" pitchFamily="49" charset="0"/>
                <a:cs typeface="Consolas" pitchFamily="49" charset="0"/>
              </a:rPr>
              <a:t>void __</a:t>
            </a:r>
            <a:r>
              <a:rPr lang="en-US" b="1" dirty="0" err="1">
                <a:solidFill>
                  <a:srgbClr val="0070C0"/>
                </a:solidFill>
                <a:latin typeface="Consolas" pitchFamily="49" charset="0"/>
                <a:cs typeface="Consolas" pitchFamily="49" charset="0"/>
              </a:rPr>
              <a:t>syncthreads</a:t>
            </a:r>
            <a:r>
              <a:rPr lang="en-US" b="1" dirty="0">
                <a:solidFill>
                  <a:srgbClr val="0070C0"/>
                </a:solidFill>
                <a:latin typeface="Consolas" pitchFamily="49" charset="0"/>
                <a:cs typeface="Consolas" pitchFamily="49" charset="0"/>
              </a:rPr>
              <a:t>();</a:t>
            </a:r>
          </a:p>
          <a:p>
            <a:pPr marL="457200" indent="-457200"/>
            <a:endParaRPr lang="en-US" sz="2000" dirty="0">
              <a:solidFill>
                <a:schemeClr val="accent2"/>
              </a:solidFill>
            </a:endParaRPr>
          </a:p>
          <a:p>
            <a:pPr marL="457200" indent="-457200"/>
            <a:r>
              <a:rPr lang="en-US" sz="2000" dirty="0"/>
              <a:t>Synchronizes all threads</a:t>
            </a:r>
            <a:r>
              <a:rPr lang="en-US" sz="2000" dirty="0">
                <a:solidFill>
                  <a:schemeClr val="accent2"/>
                </a:solidFill>
              </a:rPr>
              <a:t> </a:t>
            </a:r>
            <a:r>
              <a:rPr lang="en-US" sz="2000" b="1" u="sng" dirty="0">
                <a:solidFill>
                  <a:srgbClr val="0070C0"/>
                </a:solidFill>
              </a:rPr>
              <a:t>in a block</a:t>
            </a:r>
            <a:r>
              <a:rPr lang="en-US" sz="2000" dirty="0">
                <a:solidFill>
                  <a:srgbClr val="C00000"/>
                </a:solidFill>
              </a:rPr>
              <a:t> </a:t>
            </a:r>
            <a:r>
              <a:rPr lang="en-US" sz="2000" dirty="0"/>
              <a:t>(acts as barrier for all block threads)</a:t>
            </a:r>
          </a:p>
          <a:p>
            <a:pPr marL="806450" lvl="1" indent="-457200"/>
            <a:r>
              <a:rPr lang="en-US" sz="1600" dirty="0"/>
              <a:t>Does </a:t>
            </a:r>
            <a:r>
              <a:rPr lang="en-US" sz="1600" b="1" dirty="0">
                <a:solidFill>
                  <a:srgbClr val="C00000"/>
                </a:solidFill>
              </a:rPr>
              <a:t>not</a:t>
            </a:r>
            <a:r>
              <a:rPr lang="en-US" sz="1600" dirty="0"/>
              <a:t> synchronize threads from two blocks</a:t>
            </a:r>
          </a:p>
          <a:p>
            <a:pPr marL="806450" lvl="1" indent="-457200"/>
            <a:endParaRPr lang="en-US" sz="1600" dirty="0"/>
          </a:p>
          <a:p>
            <a:pPr marL="457200" indent="-457200"/>
            <a:r>
              <a:rPr lang="en-US" sz="2000" dirty="0">
                <a:solidFill>
                  <a:srgbClr val="C00000"/>
                </a:solidFill>
              </a:rPr>
              <a:t>One more condition</a:t>
            </a:r>
            <a:r>
              <a:rPr lang="en-US" sz="2000" dirty="0"/>
              <a:t> for execution to commence once all threads in a block reached the sync point:</a:t>
            </a:r>
          </a:p>
          <a:p>
            <a:pPr marL="914400" lvl="1" indent="-457200"/>
            <a:r>
              <a:rPr lang="en-US" sz="1600" dirty="0"/>
              <a:t>All global &amp; shared mem. transactions made by these threads prior to </a:t>
            </a:r>
            <a:r>
              <a:rPr lang="en-US" sz="1600" dirty="0">
                <a:latin typeface="Consolas" panose="020B0609020204030204" pitchFamily="49" charset="0"/>
              </a:rPr>
              <a:t>__</a:t>
            </a:r>
            <a:r>
              <a:rPr lang="en-US" sz="1600" dirty="0" err="1">
                <a:latin typeface="Consolas" panose="020B0609020204030204" pitchFamily="49" charset="0"/>
              </a:rPr>
              <a:t>syncthreads</a:t>
            </a:r>
            <a:r>
              <a:rPr lang="en-US" sz="1600" dirty="0">
                <a:latin typeface="Consolas" panose="020B0609020204030204" pitchFamily="49" charset="0"/>
              </a:rPr>
              <a:t>()</a:t>
            </a:r>
            <a:r>
              <a:rPr lang="en-US" sz="1600" dirty="0"/>
              <a:t> are visible to all block threads</a:t>
            </a:r>
          </a:p>
          <a:p>
            <a:pPr marL="914400" lvl="1" indent="-457200"/>
            <a:r>
              <a:rPr lang="en-US" sz="1600" dirty="0"/>
              <a:t>Used to avoid RAW/WAR/WAW hazards when accessing shared or global memory (more later)</a:t>
            </a:r>
          </a:p>
        </p:txBody>
      </p:sp>
    </p:spTree>
    <p:extLst>
      <p:ext uri="{BB962C8B-B14F-4D97-AF65-F5344CB8AC3E}">
        <p14:creationId xmlns:p14="http://schemas.microsoft.com/office/powerpoint/2010/main" val="2950064835"/>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[warning]</a:t>
            </a:r>
            <a:r>
              <a:rPr lang="en-US" sz="1800" dirty="0">
                <a:solidFill>
                  <a:srgbClr val="0070C0"/>
                </a:solidFill>
              </a:rPr>
              <a:t> </a:t>
            </a:r>
            <a:r>
              <a:rPr lang="en-US" sz="3200" dirty="0"/>
              <a:t> </a:t>
            </a:r>
            <a:r>
              <a:rPr lang="en-US" sz="3200" dirty="0">
                <a:solidFill>
                  <a:srgbClr val="FFC000"/>
                </a:solidFill>
                <a:latin typeface="Consolas" panose="020B0609020204030204" pitchFamily="49" charset="0"/>
              </a:rPr>
              <a:t>__</a:t>
            </a:r>
            <a:r>
              <a:rPr lang="en-US" sz="3200" dirty="0" err="1">
                <a:solidFill>
                  <a:srgbClr val="FFC000"/>
                </a:solidFill>
                <a:latin typeface="Consolas" panose="020B0609020204030204" pitchFamily="49" charset="0"/>
              </a:rPr>
              <a:t>syncthreads</a:t>
            </a:r>
            <a:r>
              <a:rPr lang="en-US" sz="3200" dirty="0">
                <a:solidFill>
                  <a:srgbClr val="FFC000"/>
                </a:solidFill>
                <a:latin typeface="Consolas" panose="020B0609020204030204" pitchFamily="49" charset="0"/>
              </a:rPr>
              <a:t>()</a:t>
            </a:r>
            <a:r>
              <a:rPr lang="en-US" sz="3200" dirty="0"/>
              <a:t> &amp; thread divergence</a:t>
            </a:r>
            <a:endParaRPr lang="en-US" sz="3200" dirty="0">
              <a:solidFill>
                <a:srgbClr val="0070C0"/>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07EFA3-406F-4E56-9DD2-4C036976C4CD}"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6003152" y="2378090"/>
            <a:ext cx="6096000" cy="2362199"/>
          </a:xfrm>
          <a:solidFill>
            <a:schemeClr val="bg1"/>
          </a:solidFill>
          <a:ln>
            <a:solidFill>
              <a:srgbClr val="C00000"/>
            </a:solidFill>
          </a:ln>
        </p:spPr>
        <p:txBody>
          <a:bodyPr/>
          <a:lstStyle/>
          <a:p>
            <a:r>
              <a:rPr lang="en-US" sz="1600" dirty="0"/>
              <a:t>Be </a:t>
            </a:r>
            <a:r>
              <a:rPr lang="en-US" sz="1600" u="sng" dirty="0"/>
              <a:t>very</a:t>
            </a:r>
            <a:r>
              <a:rPr lang="en-US" sz="1600" dirty="0"/>
              <a:t> cautious when using a </a:t>
            </a:r>
            <a:r>
              <a:rPr lang="en-US" sz="1600" dirty="0">
                <a:latin typeface="Courier New" panose="02070309020205020404" pitchFamily="49" charset="0"/>
                <a:cs typeface="Courier New" panose="02070309020205020404" pitchFamily="49" charset="0"/>
              </a:rPr>
              <a:t>__</a:t>
            </a:r>
            <a:r>
              <a:rPr lang="en-US" sz="1600" dirty="0" err="1">
                <a:latin typeface="Courier New" panose="02070309020205020404" pitchFamily="49" charset="0"/>
                <a:cs typeface="Courier New" panose="02070309020205020404" pitchFamily="49" charset="0"/>
              </a:rPr>
              <a:t>syncthreads</a:t>
            </a:r>
            <a:r>
              <a:rPr lang="en-US" sz="1600" dirty="0">
                <a:latin typeface="Courier New" panose="02070309020205020404" pitchFamily="49" charset="0"/>
                <a:cs typeface="Courier New" panose="02070309020205020404" pitchFamily="49" charset="0"/>
              </a:rPr>
              <a:t>()</a:t>
            </a:r>
            <a:r>
              <a:rPr lang="en-US" sz="1600" dirty="0"/>
              <a:t> in a conditional</a:t>
            </a:r>
          </a:p>
          <a:p>
            <a:r>
              <a:rPr lang="en-US" sz="1600" dirty="0"/>
              <a:t>The actual behavior is not clear</a:t>
            </a:r>
          </a:p>
          <a:p>
            <a:pPr lvl="1"/>
            <a:r>
              <a:rPr lang="en-US" sz="1200" dirty="0"/>
              <a:t>Some difference between the Programming Guide and what happens in reality</a:t>
            </a:r>
          </a:p>
          <a:p>
            <a:r>
              <a:rPr lang="en-US" sz="1600" dirty="0"/>
              <a:t>See here for discussion of how/when code deadlocks:</a:t>
            </a:r>
          </a:p>
          <a:p>
            <a:pPr lvl="1"/>
            <a:r>
              <a:rPr lang="en-US" sz="1200" dirty="0">
                <a:hlinkClick r:id="rId2"/>
              </a:rPr>
              <a:t>https://stackoverflow.com/questions/6666382/can-i-use-syncthreads-after-having-dropped-threads</a:t>
            </a:r>
            <a:r>
              <a:rPr lang="en-US" sz="1200" dirty="0"/>
              <a:t> </a:t>
            </a:r>
          </a:p>
          <a:p>
            <a:pPr lvl="1"/>
            <a:r>
              <a:rPr lang="en-US" sz="1200" dirty="0">
                <a:hlinkClick r:id="rId3"/>
              </a:rPr>
              <a:t>https://stackoverflow.com/questions/15146886/conditional-syncthreads-deadlock-or-not</a:t>
            </a:r>
            <a:r>
              <a:rPr lang="en-US" sz="1200" dirty="0"/>
              <a:t> </a:t>
            </a:r>
          </a:p>
        </p:txBody>
      </p:sp>
      <p:sp>
        <p:nvSpPr>
          <p:cNvPr id="8" name="Rectangle 7">
            <a:extLst>
              <a:ext uri="{FF2B5EF4-FFF2-40B4-BE49-F238E27FC236}">
                <a16:creationId xmlns:a16="http://schemas.microsoft.com/office/drawing/2014/main" id="{AADE5FA8-D9A8-418A-9ACB-E292904FC78F}"/>
              </a:ext>
            </a:extLst>
          </p:cNvPr>
          <p:cNvSpPr/>
          <p:nvPr/>
        </p:nvSpPr>
        <p:spPr>
          <a:xfrm>
            <a:off x="154325" y="906841"/>
            <a:ext cx="5708432" cy="5770811"/>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#include</a:t>
            </a:r>
            <a:r>
              <a:rPr kumimoji="0" lang="en-US" sz="9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a:t>
            </a:r>
            <a:r>
              <a:rPr kumimoji="0" lang="en-US" sz="900" b="1"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cuda.h</a:t>
            </a:r>
            <a:r>
              <a:rPr kumimoji="0" lang="en-US" sz="9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&gt;</a:t>
            </a:r>
            <a:endPar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#include</a:t>
            </a:r>
            <a:r>
              <a:rPr kumimoji="0" lang="en-US" sz="9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&lt;iostream&gt;</a:t>
            </a:r>
            <a:endPar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__global__</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badIdeaSynchronization</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a:t>
            </a:r>
            <a:r>
              <a:rPr kumimoji="0" lang="en-US" sz="900" b="1"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threadIdx</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blockDim.x</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900" b="1"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blockIdx</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.x</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if</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&amp; 0x01)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data[i] = data[i] + i; </a:t>
            </a:r>
            <a:r>
              <a:rPr kumimoji="0" lang="en-US" sz="900"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if not odd, come here</a:t>
            </a:r>
            <a:endPar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else</a:t>
            </a:r>
            <a:endPar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data[i] = data[i] + 2 * i; </a:t>
            </a:r>
            <a:r>
              <a:rPr kumimoji="0" lang="en-US" sz="900"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come here if you're odd</a:t>
            </a:r>
            <a:endPar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__</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syncthreads</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const</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numElems</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hostArray</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numElems</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devArray</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//allocate memory on the device (GPU); zero out all entries in this device array </a:t>
            </a:r>
            <a:endPar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cudaMalloc</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**)&amp;</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devArray</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sizeof</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numElems</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cudaMemset</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devArray</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 </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numElems</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900" b="1"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sizeof</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//invoke GPU kernel, with one block that has four threads</a:t>
            </a:r>
            <a:endPar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hangs&lt;&lt;&lt;1, </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numElems</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&gt;&gt;&gt;(</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devArray</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//bring the result back from the GPU into the </a:t>
            </a:r>
            <a:r>
              <a:rPr kumimoji="0" lang="en-US" sz="900" b="1"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hostArray</a:t>
            </a:r>
            <a:r>
              <a:rPr kumimoji="0" lang="en-US" sz="900"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t>
            </a:r>
            <a:endPar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cudaMemcpy</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(&amp;</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hostArray</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devArray</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sizeof</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numElems</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cudaMemcpyDeviceToHost</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//print out the result to confirm that things are looking good </a:t>
            </a:r>
            <a:endPar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std</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900" b="1"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cout</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&lt;&lt; </a:t>
            </a:r>
            <a:r>
              <a:rPr kumimoji="0" lang="en-US" sz="9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"Values stored in </a:t>
            </a:r>
            <a:r>
              <a:rPr kumimoji="0" lang="en-US" sz="900" b="1"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hostArray</a:t>
            </a:r>
            <a:r>
              <a:rPr kumimoji="0" lang="en-US" sz="9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&lt;&lt;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std</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900" b="1"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endl</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nn-NO"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nn-NO"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nn-NO"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 = 0; i &lt; numElems;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std</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900" b="1"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cout</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&lt;&lt; </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hostArray</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 &lt;&lt;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std</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900" b="1"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endl</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//release the memory allocated on the GPU </a:t>
            </a:r>
            <a:endPar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cudaFree</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9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devArray</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2374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Types (1/2)</a:t>
            </a:r>
          </a:p>
        </p:txBody>
      </p:sp>
      <p:sp>
        <p:nvSpPr>
          <p:cNvPr id="3" name="Content Placeholder 2"/>
          <p:cNvSpPr>
            <a:spLocks noGrp="1"/>
          </p:cNvSpPr>
          <p:nvPr>
            <p:ph idx="1"/>
          </p:nvPr>
        </p:nvSpPr>
        <p:spPr/>
        <p:txBody>
          <a:bodyPr>
            <a:normAutofit/>
          </a:bodyPr>
          <a:lstStyle/>
          <a:p>
            <a:r>
              <a:rPr lang="en-US" sz="2000" dirty="0">
                <a:solidFill>
                  <a:srgbClr val="0070C0"/>
                </a:solidFill>
              </a:rPr>
              <a:t>Current Instruction Register</a:t>
            </a:r>
            <a:r>
              <a:rPr lang="en-US" sz="2000" dirty="0"/>
              <a:t> (CIR) – holds the instruction that is executed </a:t>
            </a:r>
          </a:p>
          <a:p>
            <a:pPr lvl="1"/>
            <a:r>
              <a:rPr lang="en-US" sz="1800" dirty="0"/>
              <a:t>Sometimes known as “instruction register” IR</a:t>
            </a:r>
            <a:endParaRPr lang="en-US" sz="2000" dirty="0"/>
          </a:p>
          <a:p>
            <a:r>
              <a:rPr lang="en-US" sz="2000" dirty="0">
                <a:solidFill>
                  <a:srgbClr val="0070C0"/>
                </a:solidFill>
              </a:rPr>
              <a:t>Program Counter</a:t>
            </a:r>
            <a:r>
              <a:rPr lang="en-US" sz="2000" dirty="0"/>
              <a:t> (PC) – holds address of the instruction executed next </a:t>
            </a:r>
          </a:p>
          <a:p>
            <a:pPr lvl="1"/>
            <a:r>
              <a:rPr lang="en-US" sz="1800" dirty="0"/>
              <a:t>NOTE: unlike CIR, PC contains *address* of the instruction, not actual instruction</a:t>
            </a:r>
          </a:p>
          <a:p>
            <a:pPr lvl="1"/>
            <a:r>
              <a:rPr lang="en-US" sz="1800" dirty="0"/>
              <a:t>Sometimes called IAR: Instruction Address Register</a:t>
            </a:r>
            <a:endParaRPr lang="en-US" sz="2000" dirty="0"/>
          </a:p>
          <a:p>
            <a:r>
              <a:rPr lang="en-US" sz="2000" dirty="0">
                <a:solidFill>
                  <a:srgbClr val="0070C0"/>
                </a:solidFill>
              </a:rPr>
              <a:t>Memory Data Register</a:t>
            </a:r>
            <a:r>
              <a:rPr lang="en-US" sz="2000" dirty="0"/>
              <a:t> (MDR) – holds data read in from memory or, alternatively, produced by the ALU and waiting to be stored in memory </a:t>
            </a:r>
          </a:p>
          <a:p>
            <a:r>
              <a:rPr lang="en-US" sz="2000" dirty="0">
                <a:solidFill>
                  <a:srgbClr val="0070C0"/>
                </a:solidFill>
              </a:rPr>
              <a:t>Memory Address Register</a:t>
            </a:r>
            <a:r>
              <a:rPr lang="en-US" sz="2000" dirty="0"/>
              <a:t> (MAR) – holds address of RAM memory location where input/output data is supposed to be read in/written out</a:t>
            </a:r>
          </a:p>
          <a:p>
            <a:pPr lvl="1"/>
            <a:r>
              <a:rPr lang="en-US" sz="1800" dirty="0"/>
              <a:t>NOTE: unlike MDR, MAR contains *address* of a mem location, not actual data</a:t>
            </a:r>
            <a:endParaRPr lang="en-US" sz="2000" dirty="0"/>
          </a:p>
          <a:p>
            <a:r>
              <a:rPr lang="en-US" sz="2000" dirty="0">
                <a:solidFill>
                  <a:srgbClr val="0070C0"/>
                </a:solidFill>
              </a:rPr>
              <a:t>Return Address</a:t>
            </a:r>
            <a:r>
              <a:rPr lang="en-US" sz="2000" dirty="0"/>
              <a:t> (RA) – the address where upon finishing a sequence of instructions, the execution should jump and commence with the execution of subsequent instruction</a:t>
            </a:r>
          </a:p>
          <a:p>
            <a:pPr lvl="1"/>
            <a:endParaRPr lang="en-US" sz="18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550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Register Types (2/2)</a:t>
            </a:r>
          </a:p>
        </p:txBody>
      </p:sp>
      <p:sp>
        <p:nvSpPr>
          <p:cNvPr id="3" name="Content Placeholder 2"/>
          <p:cNvSpPr>
            <a:spLocks noGrp="1"/>
          </p:cNvSpPr>
          <p:nvPr>
            <p:ph idx="1"/>
          </p:nvPr>
        </p:nvSpPr>
        <p:spPr/>
        <p:txBody>
          <a:bodyPr>
            <a:normAutofit fontScale="92500" lnSpcReduction="10000"/>
          </a:bodyPr>
          <a:lstStyle/>
          <a:p>
            <a:endParaRPr lang="en-US" sz="2000" dirty="0"/>
          </a:p>
          <a:p>
            <a:r>
              <a:rPr lang="en-US" sz="2000" dirty="0"/>
              <a:t>There are several other registers common to many chip designs</a:t>
            </a:r>
          </a:p>
          <a:p>
            <a:pPr lvl="1"/>
            <a:r>
              <a:rPr lang="en-US" sz="1800" dirty="0"/>
              <a:t>These are encountered in different numbers (also depending on ISA)</a:t>
            </a:r>
          </a:p>
          <a:p>
            <a:r>
              <a:rPr lang="en-US" sz="2000" dirty="0"/>
              <a:t>Since they come in larger numbers they don’t have an acronym </a:t>
            </a:r>
          </a:p>
          <a:p>
            <a:pPr lvl="1"/>
            <a:r>
              <a:rPr lang="en-US" sz="1800" dirty="0"/>
              <a:t>Registers for </a:t>
            </a:r>
            <a:r>
              <a:rPr lang="en-US" sz="1800" dirty="0">
                <a:solidFill>
                  <a:srgbClr val="0070C0"/>
                </a:solidFill>
              </a:rPr>
              <a:t>Subroutine Arguments</a:t>
            </a:r>
            <a:r>
              <a:rPr lang="en-US" sz="1800" dirty="0"/>
              <a:t> (4) – </a:t>
            </a:r>
            <a:r>
              <a:rPr lang="en-US" sz="1800" dirty="0">
                <a:latin typeface="Consolas" panose="020B0609020204030204" pitchFamily="49" charset="0"/>
              </a:rPr>
              <a:t>a0</a:t>
            </a:r>
            <a:r>
              <a:rPr lang="en-US" sz="1800" dirty="0"/>
              <a:t> through </a:t>
            </a:r>
            <a:r>
              <a:rPr lang="en-US" sz="1800" dirty="0">
                <a:latin typeface="Consolas" panose="020B0609020204030204" pitchFamily="49" charset="0"/>
              </a:rPr>
              <a:t>a3</a:t>
            </a:r>
          </a:p>
          <a:p>
            <a:pPr lvl="1"/>
            <a:r>
              <a:rPr lang="en-US" sz="1800" dirty="0"/>
              <a:t>Registers for </a:t>
            </a:r>
            <a:r>
              <a:rPr lang="en-US" sz="1800" dirty="0">
                <a:solidFill>
                  <a:srgbClr val="0070C0"/>
                </a:solidFill>
              </a:rPr>
              <a:t>Temporary Variables</a:t>
            </a:r>
            <a:r>
              <a:rPr lang="en-US" sz="1800" dirty="0"/>
              <a:t> (10) – </a:t>
            </a:r>
            <a:r>
              <a:rPr lang="en-US" sz="1800" dirty="0">
                <a:latin typeface="Consolas" panose="020B0609020204030204" pitchFamily="49" charset="0"/>
              </a:rPr>
              <a:t>t0</a:t>
            </a:r>
            <a:r>
              <a:rPr lang="en-US" sz="1800" dirty="0"/>
              <a:t> through </a:t>
            </a:r>
            <a:r>
              <a:rPr lang="en-US" sz="1800" dirty="0">
                <a:latin typeface="Consolas" panose="020B0609020204030204" pitchFamily="49" charset="0"/>
              </a:rPr>
              <a:t>t9</a:t>
            </a:r>
          </a:p>
          <a:p>
            <a:pPr lvl="1"/>
            <a:r>
              <a:rPr lang="en-US" sz="1800" dirty="0"/>
              <a:t>Registers for </a:t>
            </a:r>
            <a:r>
              <a:rPr lang="en-US" sz="1800" dirty="0">
                <a:solidFill>
                  <a:srgbClr val="0070C0"/>
                </a:solidFill>
              </a:rPr>
              <a:t>Saved Temporary Variables</a:t>
            </a:r>
            <a:r>
              <a:rPr lang="en-US" sz="1800" dirty="0"/>
              <a:t> (8) – </a:t>
            </a:r>
            <a:r>
              <a:rPr lang="en-US" sz="1800" dirty="0">
                <a:latin typeface="Consolas" panose="020B0609020204030204" pitchFamily="49" charset="0"/>
              </a:rPr>
              <a:t>s0</a:t>
            </a:r>
            <a:r>
              <a:rPr lang="en-US" sz="1800" dirty="0"/>
              <a:t> through </a:t>
            </a:r>
            <a:r>
              <a:rPr lang="en-US" sz="1800" dirty="0">
                <a:latin typeface="Consolas" panose="020B0609020204030204" pitchFamily="49" charset="0"/>
              </a:rPr>
              <a:t>s7</a:t>
            </a:r>
          </a:p>
          <a:p>
            <a:pPr lvl="2"/>
            <a:r>
              <a:rPr lang="en-US" sz="1600" dirty="0"/>
              <a:t>Saved between function calls</a:t>
            </a:r>
            <a:endParaRPr lang="en-US" sz="2000" dirty="0"/>
          </a:p>
          <a:p>
            <a:r>
              <a:rPr lang="en-US" sz="2000" dirty="0"/>
              <a:t>Several other registers are involved in handling function calls</a:t>
            </a:r>
          </a:p>
          <a:p>
            <a:pPr marL="0" indent="0">
              <a:buNone/>
            </a:pPr>
            <a:endParaRPr lang="en-US" sz="1900" dirty="0"/>
          </a:p>
          <a:p>
            <a:r>
              <a:rPr lang="en-US" sz="2000" dirty="0"/>
              <a:t>Summarized below, their meaning only apparent in conjunction with the organization of the virtual memory</a:t>
            </a:r>
          </a:p>
          <a:p>
            <a:pPr lvl="1"/>
            <a:r>
              <a:rPr lang="en-US" sz="1600" dirty="0">
                <a:solidFill>
                  <a:srgbClr val="0070C0"/>
                </a:solidFill>
              </a:rPr>
              <a:t>Stack Pointer</a:t>
            </a:r>
            <a:r>
              <a:rPr lang="en-US" sz="1600" dirty="0"/>
              <a:t> (</a:t>
            </a:r>
            <a:r>
              <a:rPr lang="en-US" sz="1600" dirty="0" err="1"/>
              <a:t>sp</a:t>
            </a:r>
            <a:r>
              <a:rPr lang="en-US" sz="1600" dirty="0"/>
              <a:t>) – a register that holds an address that points to the top of the stack</a:t>
            </a:r>
            <a:endParaRPr lang="en-US" sz="1000" dirty="0"/>
          </a:p>
          <a:p>
            <a:pPr lvl="1"/>
            <a:r>
              <a:rPr lang="en-US" sz="1600" dirty="0">
                <a:solidFill>
                  <a:srgbClr val="0070C0"/>
                </a:solidFill>
              </a:rPr>
              <a:t>Global Pointer</a:t>
            </a:r>
            <a:r>
              <a:rPr lang="en-US" sz="1600" dirty="0"/>
              <a:t> (</a:t>
            </a:r>
            <a:r>
              <a:rPr lang="en-US" sz="1600" dirty="0" err="1"/>
              <a:t>gp</a:t>
            </a:r>
            <a:r>
              <a:rPr lang="en-US" sz="1600" dirty="0"/>
              <a:t>) –  register that holds on to a global pointer that points into the middle of a 64KB block of memory in the heap that holds constants and global variables (these objects can be quickly accessed with a single load or store instruction)</a:t>
            </a:r>
            <a:endParaRPr lang="en-US" sz="1000" dirty="0"/>
          </a:p>
          <a:p>
            <a:pPr lvl="1"/>
            <a:r>
              <a:rPr lang="en-US" sz="1600" dirty="0">
                <a:solidFill>
                  <a:srgbClr val="0070C0"/>
                </a:solidFill>
              </a:rPr>
              <a:t>Frame Pointer</a:t>
            </a:r>
            <a:r>
              <a:rPr lang="en-US" sz="1600" dirty="0"/>
              <a:t> (</a:t>
            </a:r>
            <a:r>
              <a:rPr lang="en-US" sz="1600" dirty="0" err="1"/>
              <a:t>fp</a:t>
            </a:r>
            <a:r>
              <a:rPr lang="en-US" sz="1600" dirty="0"/>
              <a:t>) - a register that holds an address that points to the beginning of the procedure frame (for instance, the previous </a:t>
            </a:r>
            <a:r>
              <a:rPr lang="en-US" sz="1600" b="1" dirty="0" err="1">
                <a:latin typeface="Courier New" panose="02070309020205020404" pitchFamily="49" charset="0"/>
                <a:cs typeface="Courier New" panose="02070309020205020404" pitchFamily="49" charset="0"/>
              </a:rPr>
              <a:t>sp</a:t>
            </a:r>
            <a:r>
              <a:rPr lang="en-US" sz="1600" dirty="0"/>
              <a:t> before this function changed its value)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9890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The Hardware-Software Interplay </a:t>
            </a:r>
            <a:r>
              <a:rPr lang="en-US" sz="1800" dirty="0"/>
              <a:t>[Big Segment]</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4505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520" y="4100363"/>
            <a:ext cx="5539339" cy="823393"/>
          </a:xfrm>
        </p:spPr>
        <p:txBody>
          <a:bodyPr/>
          <a:lstStyle/>
          <a:p>
            <a:r>
              <a:rPr lang="en-US" dirty="0"/>
              <a:t>Pipelining</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Rectangle 1"/>
          <p:cNvSpPr/>
          <p:nvPr/>
        </p:nvSpPr>
        <p:spPr>
          <a:xfrm>
            <a:off x="144378" y="4923756"/>
            <a:ext cx="6169793" cy="584775"/>
          </a:xfrm>
          <a:prstGeom prst="rect">
            <a:avLst/>
          </a:prstGeom>
        </p:spPr>
        <p:txBody>
          <a:bodyPr wrap="square">
            <a:spAutoFit/>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“Nothing is particularly hard if you divide it into small jobs.”</a:t>
            </a:r>
          </a:p>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--Henry Ford, founder of Ford Motor Company [1863 –1947]</a:t>
            </a:r>
          </a:p>
        </p:txBody>
      </p:sp>
    </p:spTree>
    <p:extLst>
      <p:ext uri="{BB962C8B-B14F-4D97-AF65-F5344CB8AC3E}">
        <p14:creationId xmlns:p14="http://schemas.microsoft.com/office/powerpoint/2010/main" val="3406884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Clock Cycle: time before the assembly line move again</a:t>
            </a:r>
          </a:p>
        </p:txBody>
      </p:sp>
      <p:sp>
        <p:nvSpPr>
          <p:cNvPr id="3" name="Content Placeholder 2"/>
          <p:cNvSpPr>
            <a:spLocks noGrp="1"/>
          </p:cNvSpPr>
          <p:nvPr>
            <p:ph idx="1"/>
          </p:nvPr>
        </p:nvSpPr>
        <p:spPr>
          <a:xfrm>
            <a:off x="147344" y="1145406"/>
            <a:ext cx="11960872" cy="5282865"/>
          </a:xfrm>
        </p:spPr>
        <p:txBody>
          <a:bodyPr>
            <a:normAutofit fontScale="85000" lnSpcReduction="10000"/>
          </a:bodyPr>
          <a:lstStyle/>
          <a:p>
            <a:endParaRPr lang="en-US" dirty="0"/>
          </a:p>
          <a:p>
            <a:r>
              <a:rPr lang="en-US" sz="2800" dirty="0"/>
              <a:t>The processor</a:t>
            </a:r>
          </a:p>
          <a:p>
            <a:pPr lvl="1"/>
            <a:r>
              <a:rPr lang="en-US" sz="2400" dirty="0"/>
              <a:t>“clock cycle”: the amount of time between two ticks of the internal clock of the microprocessor (chip)</a:t>
            </a:r>
          </a:p>
          <a:p>
            <a:pPr lvl="1"/>
            <a:r>
              <a:rPr lang="en-US" sz="2400" dirty="0"/>
              <a:t>Microprocessor clock speed typically measured in Hertz (pulses per second): number of pulses per second</a:t>
            </a:r>
          </a:p>
          <a:p>
            <a:pPr marL="344487" lvl="1" indent="0">
              <a:buNone/>
            </a:pPr>
            <a:endParaRPr lang="en-US" sz="2800" dirty="0"/>
          </a:p>
          <a:p>
            <a:r>
              <a:rPr lang="en-US" sz="2800" dirty="0"/>
              <a:t>FDX “Generic” process -- these stages can represent any instruction (though not all needed):</a:t>
            </a:r>
          </a:p>
          <a:p>
            <a:pPr lvl="1"/>
            <a:r>
              <a:rPr lang="en-US" sz="2400" dirty="0"/>
              <a:t>Stage 1: Fetch an instruction</a:t>
            </a:r>
          </a:p>
          <a:p>
            <a:pPr lvl="1"/>
            <a:r>
              <a:rPr lang="en-US" sz="2400" dirty="0"/>
              <a:t>Stage 2: Decode the instruction</a:t>
            </a:r>
          </a:p>
          <a:p>
            <a:pPr lvl="1"/>
            <a:r>
              <a:rPr lang="en-US" sz="2400" dirty="0"/>
              <a:t>Stage 3: Data access</a:t>
            </a:r>
          </a:p>
          <a:p>
            <a:pPr lvl="1"/>
            <a:r>
              <a:rPr lang="en-US" sz="2400" dirty="0"/>
              <a:t>Stage 4: Execute the operation (e.g., might be a request to calculate an address)</a:t>
            </a:r>
          </a:p>
          <a:p>
            <a:pPr lvl="1"/>
            <a:r>
              <a:rPr lang="en-US" sz="2400" dirty="0"/>
              <a:t>Stage 5: Write-back into register file</a:t>
            </a:r>
          </a:p>
          <a:p>
            <a:pPr lvl="1"/>
            <a:endParaRPr lang="en-US" sz="2400" dirty="0"/>
          </a:p>
          <a:p>
            <a:r>
              <a:rPr lang="en-US" sz="2800" dirty="0"/>
              <a:t>Tasks can be worked upon simultaneously when they are in different stages (at most 5)</a:t>
            </a: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6632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 name="TextShape 1"/>
          <p:cNvSpPr txBox="1"/>
          <p:nvPr/>
        </p:nvSpPr>
        <p:spPr>
          <a:xfrm>
            <a:off x="0" y="0"/>
            <a:ext cx="12191760" cy="822960"/>
          </a:xfrm>
          <a:prstGeom prst="rect">
            <a:avLst/>
          </a:prstGeom>
          <a:solidFill>
            <a:srgbClr val="1F4E79"/>
          </a:solidFill>
          <a:ln>
            <a:noFill/>
          </a:ln>
        </p:spPr>
        <p:txBody>
          <a:bodyPr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600" b="0" i="0" u="none" strike="noStrike" kern="1200" cap="none" spc="-1" normalizeH="0" baseline="0" noProof="0" dirty="0">
                <a:ln>
                  <a:noFill/>
                </a:ln>
                <a:solidFill>
                  <a:srgbClr val="FFFFFF"/>
                </a:solidFill>
                <a:effectLst/>
                <a:uLnTx/>
                <a:uFillTx/>
                <a:latin typeface="Calibri Light"/>
                <a:ea typeface="+mn-ea"/>
                <a:cs typeface="+mn-cs"/>
              </a:rPr>
              <a:t>Rules of thumb: costs to </a:t>
            </a:r>
            <a:r>
              <a:rPr kumimoji="0" lang="en-US" sz="3600" b="0" i="0" u="none" strike="noStrike" kern="1200" cap="none" spc="-1" normalizeH="0" baseline="0" noProof="0" dirty="0" err="1">
                <a:ln>
                  <a:noFill/>
                </a:ln>
                <a:solidFill>
                  <a:srgbClr val="FFC000"/>
                </a:solidFill>
                <a:effectLst/>
                <a:uLnTx/>
                <a:uFillTx/>
                <a:latin typeface="Calibri Light"/>
                <a:ea typeface="+mn-ea"/>
                <a:cs typeface="+mn-cs"/>
              </a:rPr>
              <a:t>eXecute</a:t>
            </a:r>
            <a:r>
              <a:rPr kumimoji="0" lang="en-US" sz="3600" b="0" i="0" u="none" strike="noStrike" kern="1200" cap="none" spc="-1" normalizeH="0" baseline="0" noProof="0" dirty="0">
                <a:ln>
                  <a:noFill/>
                </a:ln>
                <a:solidFill>
                  <a:srgbClr val="FFFFFF"/>
                </a:solidFill>
                <a:effectLst/>
                <a:uLnTx/>
                <a:uFillTx/>
                <a:latin typeface="Calibri Light"/>
                <a:ea typeface="+mn-ea"/>
                <a:cs typeface="+mn-cs"/>
              </a:rPr>
              <a:t> an operation &gt; 1 clock cycle </a:t>
            </a:r>
            <a:br>
              <a:rPr kumimoji="0" lang="en-US" sz="3600" b="0" i="0" u="none" strike="noStrike" kern="1200" cap="none" spc="-1" normalizeH="0" baseline="0" noProof="0" dirty="0">
                <a:ln>
                  <a:noFill/>
                </a:ln>
                <a:solidFill>
                  <a:srgbClr val="FFFFFF"/>
                </a:solidFill>
                <a:effectLst/>
                <a:uLnTx/>
                <a:uFillTx/>
                <a:latin typeface="Calibri Light"/>
                <a:ea typeface="+mn-ea"/>
                <a:cs typeface="+mn-cs"/>
              </a:rPr>
            </a:br>
            <a:r>
              <a:rPr kumimoji="0" lang="en-US" sz="1800" b="0" i="0" u="none" strike="noStrike" kern="1200" cap="none" spc="-1" normalizeH="0" baseline="0" noProof="0" dirty="0">
                <a:ln>
                  <a:noFill/>
                </a:ln>
                <a:solidFill>
                  <a:srgbClr val="FFFFFF"/>
                </a:solidFill>
                <a:effectLst/>
                <a:uLnTx/>
                <a:uFillTx/>
                <a:latin typeface="Calibri Light"/>
                <a:ea typeface="+mn-ea"/>
                <a:cs typeface="+mn-cs"/>
              </a:rPr>
              <a:t>[refers to older MIPS ISA; cost of </a:t>
            </a:r>
            <a:r>
              <a:rPr kumimoji="0" lang="en-US" sz="1800" b="0" i="0" u="none" strike="noStrike" kern="1200" cap="none" spc="-1" normalizeH="0" baseline="0" noProof="0" dirty="0">
                <a:ln>
                  <a:noFill/>
                </a:ln>
                <a:solidFill>
                  <a:srgbClr val="FFC000"/>
                </a:solidFill>
                <a:effectLst/>
                <a:uLnTx/>
                <a:uFillTx/>
                <a:latin typeface="Calibri Light"/>
                <a:ea typeface="+mn-ea"/>
                <a:cs typeface="+mn-cs"/>
              </a:rPr>
              <a:t>X</a:t>
            </a:r>
            <a:r>
              <a:rPr kumimoji="0" lang="en-US" sz="1800" b="0" i="0" u="none" strike="noStrike" kern="1200" cap="none" spc="-1" normalizeH="0" baseline="0" noProof="0" dirty="0">
                <a:ln>
                  <a:noFill/>
                </a:ln>
                <a:solidFill>
                  <a:srgbClr val="FFFFFF"/>
                </a:solidFill>
                <a:effectLst/>
                <a:uLnTx/>
                <a:uFillTx/>
                <a:latin typeface="Calibri Light"/>
                <a:ea typeface="+mn-ea"/>
                <a:cs typeface="+mn-cs"/>
              </a:rPr>
              <a:t> in FD</a:t>
            </a:r>
            <a:r>
              <a:rPr kumimoji="0" lang="en-US" sz="1800" b="0" i="0" u="none" strike="noStrike" kern="1200" cap="none" spc="-1" normalizeH="0" baseline="0" noProof="0" dirty="0">
                <a:ln>
                  <a:noFill/>
                </a:ln>
                <a:solidFill>
                  <a:srgbClr val="FFC000"/>
                </a:solidFill>
                <a:effectLst/>
                <a:uLnTx/>
                <a:uFillTx/>
                <a:latin typeface="Calibri Light"/>
                <a:ea typeface="+mn-ea"/>
                <a:cs typeface="+mn-cs"/>
              </a:rPr>
              <a:t>X</a:t>
            </a:r>
            <a:r>
              <a:rPr kumimoji="0" lang="en-US" sz="1800" b="0" i="0" u="none" strike="noStrike" kern="1200" cap="none" spc="-1" normalizeH="0" baseline="0" noProof="0" dirty="0">
                <a:ln>
                  <a:noFill/>
                </a:ln>
                <a:solidFill>
                  <a:srgbClr val="FFFFFF"/>
                </a:solidFill>
                <a:effectLst/>
                <a:uLnTx/>
                <a:uFillTx/>
                <a:latin typeface="Calibri Light"/>
                <a:ea typeface="+mn-ea"/>
                <a:cs typeface="+mn-cs"/>
              </a:rPr>
              <a:t>]</a:t>
            </a:r>
            <a:endParaRPr kumimoji="0" lang="en-US" sz="1800" b="0" i="0" u="none" strike="noStrike" kern="1200" cap="none" spc="-1" normalizeH="0" baseline="0" noProof="0" dirty="0">
              <a:ln>
                <a:noFill/>
              </a:ln>
              <a:solidFill>
                <a:srgbClr val="000000"/>
              </a:solidFill>
              <a:effectLst/>
              <a:uLnTx/>
              <a:uFillTx/>
              <a:latin typeface="Calibri"/>
              <a:ea typeface="+mn-ea"/>
              <a:cs typeface="+mn-cs"/>
            </a:endParaRPr>
          </a:p>
        </p:txBody>
      </p:sp>
      <p:sp>
        <p:nvSpPr>
          <p:cNvPr id="798" name="TextShape 3"/>
          <p:cNvSpPr txBox="1"/>
          <p:nvPr/>
        </p:nvSpPr>
        <p:spPr>
          <a:xfrm>
            <a:off x="11458080" y="6522120"/>
            <a:ext cx="692640" cy="268200"/>
          </a:xfrm>
          <a:prstGeom prst="rect">
            <a:avLst/>
          </a:prstGeom>
          <a:noFill/>
          <a:ln>
            <a:noFill/>
          </a:ln>
        </p:spPr>
        <p:txBody>
          <a:bodyPr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D44433-82B9-4C36-AB71-BC7123E1B75D}" type="slidenum">
              <a:rPr kumimoji="0" lang="en-US" sz="1200" b="0" i="0" u="none" strike="noStrike" kern="1200" cap="none" spc="-1" normalizeH="0" baseline="0" noProof="0">
                <a:ln>
                  <a:noFill/>
                </a:ln>
                <a:solidFill>
                  <a:srgbClr val="8B8B8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1" normalizeH="0" baseline="0" noProof="0">
              <a:ln>
                <a:noFill/>
              </a:ln>
              <a:solidFill>
                <a:prstClr val="black"/>
              </a:solidFill>
              <a:effectLst/>
              <a:uLnTx/>
              <a:uFillTx/>
              <a:latin typeface="Times New Roman"/>
              <a:ea typeface="+mn-ea"/>
              <a:cs typeface="+mn-cs"/>
            </a:endParaRPr>
          </a:p>
        </p:txBody>
      </p:sp>
      <p:sp>
        <p:nvSpPr>
          <p:cNvPr id="6" name="Content Placeholder 2">
            <a:extLst>
              <a:ext uri="{FF2B5EF4-FFF2-40B4-BE49-F238E27FC236}">
                <a16:creationId xmlns:a16="http://schemas.microsoft.com/office/drawing/2014/main" id="{514D4ECB-B44F-F7C6-4CC0-88B3F2EC0AB1}"/>
              </a:ext>
            </a:extLst>
          </p:cNvPr>
          <p:cNvSpPr txBox="1">
            <a:spLocks/>
          </p:cNvSpPr>
          <p:nvPr/>
        </p:nvSpPr>
        <p:spPr>
          <a:xfrm>
            <a:off x="147344" y="1145406"/>
            <a:ext cx="11960872" cy="54767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err="1"/>
              <a:t>Eg.</a:t>
            </a:r>
            <a:r>
              <a:rPr lang="en-US" dirty="0"/>
              <a:t> 4 clock cycles for SW, 5 clock cycles for LW, 4 clock cycles for add, etc.</a:t>
            </a:r>
          </a:p>
          <a:p>
            <a:endParaRPr lang="en-US" dirty="0"/>
          </a:p>
          <a:p>
            <a:r>
              <a:rPr lang="en-US" dirty="0"/>
              <a:t>Each stage takes a certain number of cycles</a:t>
            </a:r>
          </a:p>
          <a:p>
            <a:pPr lvl="1"/>
            <a:r>
              <a:rPr lang="en-US" dirty="0"/>
              <a:t>A stage has substages</a:t>
            </a:r>
          </a:p>
          <a:p>
            <a:pPr lvl="1"/>
            <a:r>
              <a:rPr lang="en-US" dirty="0"/>
              <a:t>This sequence of substages present the opportunity to pipeline</a:t>
            </a:r>
          </a:p>
        </p:txBody>
      </p:sp>
    </p:spTree>
    <p:extLst>
      <p:ext uri="{BB962C8B-B14F-4D97-AF65-F5344CB8AC3E}">
        <p14:creationId xmlns:p14="http://schemas.microsoft.com/office/powerpoint/2010/main" val="4164434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Pipelining Benefits: </a:t>
            </a:r>
            <a:r>
              <a:rPr lang="en-US" dirty="0">
                <a:solidFill>
                  <a:srgbClr val="FFC000"/>
                </a:solidFill>
              </a:rPr>
              <a:t>faster execution</a:t>
            </a:r>
            <a:r>
              <a:rPr lang="en-US" dirty="0"/>
              <a:t> &amp; </a:t>
            </a:r>
            <a:r>
              <a:rPr lang="en-US" dirty="0">
                <a:solidFill>
                  <a:srgbClr val="FFC000"/>
                </a:solidFill>
              </a:rPr>
              <a:t>no code rewrite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sz="2000" dirty="0"/>
              </a:p>
              <a:p>
                <a:r>
                  <a:rPr lang="en-US" sz="2000" dirty="0">
                    <a:solidFill>
                      <a:srgbClr val="0070C0"/>
                    </a:solidFill>
                  </a:rPr>
                  <a:t>Benefit 1</a:t>
                </a:r>
                <a:r>
                  <a:rPr lang="en-US" sz="2000" dirty="0"/>
                  <a:t>: </a:t>
                </a:r>
                <a:r>
                  <a:rPr lang="en-US" sz="2000" dirty="0">
                    <a:solidFill>
                      <a:srgbClr val="0070C0"/>
                    </a:solidFill>
                  </a:rPr>
                  <a:t>faster execution</a:t>
                </a:r>
                <a:r>
                  <a:rPr lang="en-US" sz="2000" dirty="0"/>
                  <a:t>, owing to simultaneously working on multiple instructions </a:t>
                </a:r>
              </a:p>
              <a:p>
                <a:pPr lvl="1"/>
                <a:r>
                  <a:rPr lang="en-US" sz="1600" dirty="0"/>
                  <a:t>Assume that you have</a:t>
                </a:r>
              </a:p>
              <a:p>
                <a:pPr marL="1144587" lvl="2" indent="-342900">
                  <a:buFont typeface="+mj-lt"/>
                  <a:buAutoNum type="arabicPeriod"/>
                </a:pPr>
                <a:r>
                  <a:rPr lang="en-US" sz="1600" dirty="0"/>
                  <a:t>A very large number of instructions</a:t>
                </a:r>
              </a:p>
              <a:p>
                <a:pPr marL="1144587" lvl="2" indent="-342900">
                  <a:buFont typeface="+mj-lt"/>
                  <a:buAutoNum type="arabicPeriod"/>
                </a:pPr>
                <a:r>
                  <a:rPr lang="en-US" sz="1600" dirty="0"/>
                  <a:t>Balanced stages</a:t>
                </a:r>
              </a:p>
              <a:p>
                <a:pPr marL="1144587" lvl="2" indent="-342900">
                  <a:buFont typeface="+mj-lt"/>
                  <a:buAutoNum type="arabicPeriod"/>
                </a:pPr>
                <a:r>
                  <a:rPr lang="en-US" sz="1600" dirty="0"/>
                  <a:t>A pipeline that is larger than or equal to the number “</a:t>
                </a:r>
                <a14:m>
                  <m:oMath xmlns:m="http://schemas.openxmlformats.org/officeDocument/2006/math">
                    <m:r>
                      <a:rPr lang="en-US" sz="1600" i="1" dirty="0" smtClean="0">
                        <a:latin typeface="Cambria Math" panose="02040503050406030204" pitchFamily="18" charset="0"/>
                      </a:rPr>
                      <m:t>𝑝</m:t>
                    </m:r>
                  </m:oMath>
                </a14:m>
                <a:r>
                  <a:rPr lang="en-US" sz="1600" dirty="0"/>
                  <a:t>” of stages associated with the typical ISA instruction</a:t>
                </a:r>
              </a:p>
              <a:p>
                <a:pPr marL="801687" lvl="2" indent="0">
                  <a:buNone/>
                </a:pPr>
                <a:endParaRPr lang="en-US" sz="2200" dirty="0"/>
              </a:p>
              <a:p>
                <a:pPr lvl="1"/>
                <a:r>
                  <a:rPr lang="en-US" sz="1600" dirty="0"/>
                  <a:t>If 1 through 3 above hold, in a first order approximation, speed-up you get out of pipelining is approximately “</a:t>
                </a:r>
                <a14:m>
                  <m:oMath xmlns:m="http://schemas.openxmlformats.org/officeDocument/2006/math">
                    <m:r>
                      <a:rPr lang="en-US" sz="1600" i="1" dirty="0" smtClean="0">
                        <a:latin typeface="Cambria Math" panose="02040503050406030204" pitchFamily="18" charset="0"/>
                      </a:rPr>
                      <m:t>𝑝</m:t>
                    </m:r>
                  </m:oMath>
                </a14:m>
                <a:r>
                  <a:rPr lang="en-US" sz="1600" dirty="0"/>
                  <a:t>”</a:t>
                </a:r>
              </a:p>
              <a:p>
                <a:endParaRPr lang="en-US" sz="2000" dirty="0"/>
              </a:p>
              <a:p>
                <a:endParaRPr lang="en-US" sz="2000" dirty="0"/>
              </a:p>
              <a:p>
                <a:r>
                  <a:rPr lang="en-US" sz="2000" dirty="0">
                    <a:solidFill>
                      <a:srgbClr val="0070C0"/>
                    </a:solidFill>
                  </a:rPr>
                  <a:t>Benefit 2</a:t>
                </a:r>
                <a:r>
                  <a:rPr lang="en-US" sz="2000" dirty="0"/>
                  <a:t>: </a:t>
                </a:r>
                <a:r>
                  <a:rPr lang="en-US" sz="2000" dirty="0">
                    <a:solidFill>
                      <a:srgbClr val="0070C0"/>
                    </a:solidFill>
                  </a:rPr>
                  <a:t>no code rewrite </a:t>
                </a:r>
                <a:r>
                  <a:rPr lang="en-US" sz="2000" dirty="0"/>
                  <a:t>required on the user’s part; no effort needed to reap benefits</a:t>
                </a:r>
              </a:p>
              <a:p>
                <a:pPr lvl="1"/>
                <a:r>
                  <a:rPr lang="en-US" sz="1800" dirty="0"/>
                  <a:t>This kind of parallel processing of stages is transparent to the user</a:t>
                </a:r>
              </a:p>
              <a:p>
                <a:pPr lvl="1"/>
                <a:r>
                  <a:rPr lang="en-US" sz="1800" dirty="0"/>
                  <a:t>Unlike GPU or multicore parallel computing, you don’t have to do anything to benefit from it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5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3843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Pipelining, Good to Remember</a:t>
            </a:r>
          </a:p>
        </p:txBody>
      </p:sp>
      <p:sp>
        <p:nvSpPr>
          <p:cNvPr id="3" name="Content Placeholder 2"/>
          <p:cNvSpPr>
            <a:spLocks noGrp="1"/>
          </p:cNvSpPr>
          <p:nvPr>
            <p:ph idx="1"/>
          </p:nvPr>
        </p:nvSpPr>
        <p:spPr/>
        <p:txBody>
          <a:bodyPr>
            <a:normAutofit/>
          </a:bodyPr>
          <a:lstStyle/>
          <a:p>
            <a:r>
              <a:rPr lang="en-US" sz="2000" dirty="0"/>
              <a:t>Balanced pipeline: each of pipeline stage takes the same amount of time to complete</a:t>
            </a:r>
          </a:p>
          <a:p>
            <a:r>
              <a:rPr lang="en-US" sz="2000" dirty="0"/>
              <a:t>Non-balanced: will be stations that wait for the laggard station at every single cycle</a:t>
            </a:r>
          </a:p>
          <a:p>
            <a:r>
              <a:rPr lang="en-US" sz="2000" dirty="0"/>
              <a:t>Common sense: If there is a station that takes a significantly longer time since it does significantly more than other stations, it should be broken into two and the length of the pipeline increases by one station</a:t>
            </a:r>
          </a:p>
          <a:p>
            <a:pPr lvl="1"/>
            <a:r>
              <a:rPr lang="en-US" sz="1600" dirty="0"/>
              <a:t>Leads to deeper pipelines</a:t>
            </a:r>
          </a:p>
          <a:p>
            <a:pPr lvl="1"/>
            <a:r>
              <a:rPr lang="en-US" sz="1600" dirty="0"/>
              <a:t>Typical pipeline depth today: 12-15 stages</a:t>
            </a:r>
          </a:p>
          <a:p>
            <a:endParaRPr lang="en-US" sz="2000" dirty="0"/>
          </a:p>
          <a:p>
            <a:r>
              <a:rPr lang="en-US" sz="2000" dirty="0"/>
              <a:t>The amount of time required to complete one stage of the pipeline: one clock cycle</a:t>
            </a:r>
          </a:p>
          <a:p>
            <a:r>
              <a:rPr lang="en-US" sz="2000" dirty="0"/>
              <a:t>Pipelined processor: one instruction retired at each clock cycle</a:t>
            </a:r>
          </a:p>
          <a:p>
            <a:r>
              <a:rPr lang="en-US" sz="2000" dirty="0"/>
              <a:t>Non-pipelined processor: no overlap when executing instructions</a:t>
            </a:r>
          </a:p>
          <a:p>
            <a:r>
              <a:rPr lang="en-US" sz="2000" dirty="0"/>
              <a:t>Important Remark:</a:t>
            </a:r>
          </a:p>
          <a:p>
            <a:pPr lvl="1"/>
            <a:r>
              <a:rPr lang="en-US" sz="1800" dirty="0"/>
              <a:t>Pipelining does not decrease the time to complete one instruction but rather it increases the throughput of the processor by overlapping different stages of processing of different instructions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4007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sz="3600" dirty="0"/>
              <a:t>eep </a:t>
            </a:r>
            <a:r>
              <a:rPr lang="en-US" dirty="0"/>
              <a:t>P</a:t>
            </a:r>
            <a:r>
              <a:rPr lang="en-US" sz="3600" dirty="0"/>
              <a:t>ipelines </a:t>
            </a:r>
            <a:r>
              <a:rPr lang="en-US" dirty="0"/>
              <a:t>P</a:t>
            </a:r>
            <a:r>
              <a:rPr lang="en-US" sz="3600" dirty="0"/>
              <a:t>lagued by </a:t>
            </a:r>
            <a:r>
              <a:rPr lang="en-US" dirty="0">
                <a:solidFill>
                  <a:srgbClr val="FFC000"/>
                </a:solidFill>
              </a:rPr>
              <a:t>Pipelining Hazards</a:t>
            </a:r>
          </a:p>
        </p:txBody>
      </p:sp>
      <p:sp>
        <p:nvSpPr>
          <p:cNvPr id="3" name="Content Placeholder 2"/>
          <p:cNvSpPr>
            <a:spLocks noGrp="1"/>
          </p:cNvSpPr>
          <p:nvPr>
            <p:ph idx="1"/>
          </p:nvPr>
        </p:nvSpPr>
        <p:spPr>
          <a:xfrm>
            <a:off x="147344" y="1857676"/>
            <a:ext cx="11960872" cy="4570595"/>
          </a:xfrm>
        </p:spPr>
        <p:txBody>
          <a:bodyPr>
            <a:normAutofit/>
          </a:bodyPr>
          <a:lstStyle/>
          <a:p>
            <a:r>
              <a:rPr lang="en-US" dirty="0"/>
              <a:t>Structural hazards: the possibility of having a combination of instructions in the pipeline </a:t>
            </a:r>
            <a:r>
              <a:rPr lang="en-US" dirty="0">
                <a:solidFill>
                  <a:srgbClr val="C00000"/>
                </a:solidFill>
              </a:rPr>
              <a:t>contending</a:t>
            </a:r>
            <a:r>
              <a:rPr lang="en-US" dirty="0"/>
              <a:t> for the same hardware asset</a:t>
            </a:r>
          </a:p>
          <a:p>
            <a:endParaRPr lang="en-US" dirty="0"/>
          </a:p>
          <a:p>
            <a:r>
              <a:rPr lang="en-US" dirty="0"/>
              <a:t>Data hazards [</a:t>
            </a:r>
            <a:r>
              <a:rPr lang="en-US" dirty="0">
                <a:solidFill>
                  <a:srgbClr val="C00000"/>
                </a:solidFill>
              </a:rPr>
              <a:t>very common</a:t>
            </a:r>
            <a:r>
              <a:rPr lang="en-US" dirty="0"/>
              <a:t>]: value used in the instruction is unavailable</a:t>
            </a:r>
          </a:p>
          <a:p>
            <a:endParaRPr lang="en-US" dirty="0"/>
          </a:p>
          <a:p>
            <a:r>
              <a:rPr lang="en-US" dirty="0"/>
              <a:t>Control hazards: a corresponding machine instruction decides the program flow</a:t>
            </a:r>
          </a:p>
          <a:p>
            <a:endParaRPr lang="en-US" dirty="0"/>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47344" y="6642556"/>
            <a:ext cx="1630469" cy="215444"/>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[Patterson, 4</a:t>
            </a:r>
            <a:r>
              <a:rPr kumimoji="0" lang="en-US" sz="800" b="0" i="0" u="none" strike="noStrike" kern="1200" cap="none" spc="0" normalizeH="0" baseline="30000" noProof="0" dirty="0">
                <a:ln>
                  <a:noFill/>
                </a:ln>
                <a:solidFill>
                  <a:prstClr val="black"/>
                </a:solidFill>
                <a:effectLst/>
                <a:uLnTx/>
                <a:uFillTx/>
                <a:latin typeface="Calibri Light" panose="020F0302020204030204"/>
                <a:ea typeface="+mn-ea"/>
                <a:cs typeface="+mn-cs"/>
              </a:rPr>
              <a:t>th</a:t>
            </a: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 edition]</a:t>
            </a:r>
            <a:r>
              <a:rPr kumimoji="0" lang="en-US" sz="800" b="0" i="0" u="none" strike="noStrike" kern="1200" cap="none" spc="0" normalizeH="0" baseline="0" noProof="0" dirty="0">
                <a:ln>
                  <a:noFill/>
                </a:ln>
                <a:solidFill>
                  <a:prstClr val="black"/>
                </a:solidFill>
                <a:effectLst/>
                <a:uLnTx/>
                <a:uFillTx/>
                <a:latin typeface="Times New Roman" pitchFamily="18" charset="0"/>
                <a:ea typeface="+mn-ea"/>
                <a:cs typeface="+mn-cs"/>
              </a:rPr>
              <a:t>→</a:t>
            </a:r>
          </a:p>
        </p:txBody>
      </p:sp>
    </p:spTree>
    <p:extLst>
      <p:ext uri="{BB962C8B-B14F-4D97-AF65-F5344CB8AC3E}">
        <p14:creationId xmlns:p14="http://schemas.microsoft.com/office/powerpoint/2010/main" val="3973836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 </a:t>
            </a:r>
            <a:r>
              <a:rPr lang="en-US" u="sng" dirty="0"/>
              <a:t>Structural</a:t>
            </a:r>
            <a:r>
              <a:rPr lang="en-US" dirty="0"/>
              <a:t> Hazards</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Content Placeholder 2"/>
          <p:cNvSpPr txBox="1">
            <a:spLocks/>
          </p:cNvSpPr>
          <p:nvPr/>
        </p:nvSpPr>
        <p:spPr bwMode="auto">
          <a:xfrm>
            <a:off x="365759" y="1617044"/>
            <a:ext cx="11593629" cy="49361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Solution 1: perhaps a register can be commandeered somehow, for temporary use</a:t>
            </a:r>
          </a:p>
          <a:p>
            <a:pPr lvl="1" indent="-342900">
              <a:buClr>
                <a:srgbClr val="44546A"/>
              </a:buClr>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Fortuitous, a matter of serendipity </a:t>
            </a:r>
          </a:p>
          <a:p>
            <a:pPr lvl="1" indent="-342900">
              <a:buClr>
                <a:srgbClr val="44546A"/>
              </a:buClr>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Increase number of registers?</a:t>
            </a:r>
          </a:p>
          <a:p>
            <a:pPr lvl="2" indent="-342900">
              <a:buClr>
                <a:srgbClr val="44546A"/>
              </a:buClr>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Brute force solution; expensive and consequential (requires a chip design change, perhaps even ISA)</a:t>
            </a:r>
          </a:p>
          <a:p>
            <a:pPr lvl="2" indent="-342900">
              <a:buClr>
                <a:srgbClr val="44546A"/>
              </a:buClr>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Note that “needing one extra register” is just one possible scenarios; there are might be other contention scenarios lurking</a:t>
            </a:r>
          </a:p>
          <a:p>
            <a:pPr lvl="2" indent="-342900">
              <a:buClr>
                <a:srgbClr val="44546A"/>
              </a:buClr>
              <a:defRPr/>
            </a:pP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Solution 2: serialize the access, basically introduce a bubble in the pipeline so that there is no contention</a:t>
            </a:r>
          </a:p>
          <a:p>
            <a:pPr lvl="1" indent="-342900">
              <a:buClr>
                <a:srgbClr val="44546A"/>
              </a:buClr>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“bubble in the pipeline” – think of it as a skipped issue slot (the scheduler can’t issue anything)</a:t>
            </a:r>
          </a:p>
          <a:p>
            <a:pPr lvl="1" indent="-342900">
              <a:buClr>
                <a:srgbClr val="44546A"/>
              </a:buClr>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Introducing bubbles into the pipeline at run time slows down the execution</a:t>
            </a:r>
          </a:p>
          <a:p>
            <a:pPr lvl="1" indent="-342900">
              <a:buClr>
                <a:srgbClr val="44546A"/>
              </a:buClr>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Solution 3: Out of order execution (OOOE) done statically (at compile time) or dynamically (at run time)</a:t>
            </a:r>
          </a:p>
          <a:p>
            <a:pPr lvl="1" indent="-342900">
              <a:buClr>
                <a:srgbClr val="44546A"/>
              </a:buClr>
              <a:defRPr/>
            </a:pPr>
            <a:r>
              <a:rPr lang="en-US" sz="1600" dirty="0">
                <a:solidFill>
                  <a:prstClr val="black"/>
                </a:solidFill>
                <a:latin typeface="Calibri" panose="020F0502020204030204"/>
              </a:rPr>
              <a:t>Good compromise</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1982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 </a:t>
            </a:r>
            <a:r>
              <a:rPr lang="en-US" u="sng" dirty="0"/>
              <a:t>Data</a:t>
            </a:r>
            <a:r>
              <a:rPr lang="en-US" dirty="0"/>
              <a:t> Hazards (2/2)</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Content Placeholder 2"/>
          <p:cNvSpPr txBox="1">
            <a:spLocks/>
          </p:cNvSpPr>
          <p:nvPr/>
        </p:nvSpPr>
        <p:spPr bwMode="auto">
          <a:xfrm>
            <a:off x="299185" y="1353357"/>
            <a:ext cx="11593629" cy="51687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lang="en-US" sz="2000" dirty="0">
                <a:solidFill>
                  <a:prstClr val="black"/>
                </a:solidFill>
                <a:latin typeface="Calibri" panose="020F0502020204030204"/>
              </a:rPr>
              <a:t>Resolution [less than ideal]: Put bubbles in the pipeline to wait for the first instruction to fully complete</a:t>
            </a: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Alternative [the good] Resolution: use “</a:t>
            </a: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forwarding</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or “</a:t>
            </a: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bypassing</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1281113" marR="0" lvl="3" indent="-292100" algn="l" defTabSz="914400" rtl="0" eaLnBrk="1" fontAlgn="base" latinLnBrk="0" hangingPunct="1">
              <a:lnSpc>
                <a:spcPct val="100000"/>
              </a:lnSpc>
              <a:spcBef>
                <a:spcPct val="20000"/>
              </a:spcBef>
              <a:spcAft>
                <a:spcPct val="0"/>
              </a:spcAft>
              <a:buClr>
                <a:srgbClr val="44546A"/>
              </a:buClr>
              <a:buSzPct val="75000"/>
              <a:buFont typeface="Wingdings" pitchFamily="2" charset="2"/>
              <a:buChar char="§"/>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Key observation: the value that will eventually be placed in </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$t0</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is available after stage 3 of the pipeline (where the ALU actually computes this value)</a:t>
            </a:r>
          </a:p>
          <a:p>
            <a:pPr marL="987425" marR="0" lvl="2" indent="-293688" algn="l" defTabSz="914400" rtl="0" eaLnBrk="1" fontAlgn="base" latinLnBrk="0" hangingPunct="1">
              <a:lnSpc>
                <a:spcPct val="100000"/>
              </a:lnSpc>
              <a:spcBef>
                <a:spcPct val="20000"/>
              </a:spcBef>
              <a:spcAft>
                <a:spcPct val="0"/>
              </a:spcAft>
              <a:buClr>
                <a:srgbClr val="5B9BD5"/>
              </a:buClr>
              <a:buSzPct val="70000"/>
              <a:buFont typeface="Wingdings" pitchFamily="2" charset="2"/>
              <a:buChar char="l"/>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Analogy: we finished eating well before the dinner table is clean, the plates are in the dishwasher, and the floor is swept</a:t>
            </a:r>
          </a:p>
          <a:p>
            <a:pPr marL="1281113" marR="0" lvl="3" indent="-292100" algn="l" defTabSz="914400" rtl="0" eaLnBrk="1" fontAlgn="base" latinLnBrk="0" hangingPunct="1">
              <a:lnSpc>
                <a:spcPct val="100000"/>
              </a:lnSpc>
              <a:spcBef>
                <a:spcPct val="20000"/>
              </a:spcBef>
              <a:spcAft>
                <a:spcPct val="0"/>
              </a:spcAft>
              <a:buClr>
                <a:srgbClr val="44546A"/>
              </a:buClr>
              <a:buSzPct val="75000"/>
              <a:buFont typeface="Wingdings" pitchFamily="2" charset="2"/>
              <a:buChar char="§"/>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Provide the means for that value in the ALU to be made available to other stages of the pipeline right away</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Avoids bubbling - don’t have to wait several cycles before the value made its way into </a:t>
            </a: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$t0</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This process is called “</a:t>
            </a: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rPr>
              <a:t>intermediate result forwarding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1281113" marR="0" lvl="3" indent="-292100" algn="l" defTabSz="914400" rtl="0" eaLnBrk="1" fontAlgn="base" latinLnBrk="0" hangingPunct="1">
              <a:lnSpc>
                <a:spcPct val="100000"/>
              </a:lnSpc>
              <a:spcBef>
                <a:spcPct val="20000"/>
              </a:spcBef>
              <a:spcAft>
                <a:spcPct val="0"/>
              </a:spcAft>
              <a:buClr>
                <a:srgbClr val="44546A"/>
              </a:buClr>
              <a:buSzPct val="75000"/>
              <a:buFont typeface="Wingdings" pitchFamily="2" charset="2"/>
              <a:buChar char="§"/>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Supporting forwarding does not guarantee resolution of all scenarios</a:t>
            </a:r>
          </a:p>
          <a:p>
            <a:pPr marL="692150" marR="0" lvl="1" indent="-347663" algn="l" defTabSz="914400" rtl="0" eaLnBrk="1" fontAlgn="base" latinLnBrk="0" hangingPunct="1">
              <a:lnSpc>
                <a:spcPct val="100000"/>
              </a:lnSpc>
              <a:spcBef>
                <a:spcPct val="20000"/>
              </a:spcBef>
              <a:spcAft>
                <a:spcPct val="0"/>
              </a:spcAft>
              <a:buClr>
                <a:srgbClr val="ED7D31"/>
              </a:buClr>
              <a:buSzPct val="70000"/>
              <a:buFont typeface="Wingdings" pitchFamily="2" charset="2"/>
              <a:buChar char="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Occasionally the pipeline ends up with bubbles for a couple of cycles</a:t>
            </a:r>
          </a:p>
          <a:p>
            <a:pPr marL="987425" marR="0" lvl="2" indent="-293688" algn="l" defTabSz="914400" rtl="0" eaLnBrk="1" fontAlgn="base" latinLnBrk="0" hangingPunct="1">
              <a:lnSpc>
                <a:spcPct val="100000"/>
              </a:lnSpc>
              <a:spcBef>
                <a:spcPct val="20000"/>
              </a:spcBef>
              <a:spcAft>
                <a:spcPct val="0"/>
              </a:spcAft>
              <a:buClr>
                <a:srgbClr val="5B9BD5"/>
              </a:buClr>
              <a:buSzPct val="70000"/>
              <a:buFont typeface="Wingdings" pitchFamily="2" charset="2"/>
              <a:buChar char="l"/>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44546A"/>
              </a:buClr>
              <a:buSzPct val="70000"/>
              <a:buFont typeface="Wingdings" pitchFamily="2" charset="2"/>
              <a:buChar char="l"/>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OOOE helps (insert unrelated instruction, wedged between two instructions that depend on each other)</a:t>
            </a:r>
          </a:p>
        </p:txBody>
      </p:sp>
      <p:sp>
        <p:nvSpPr>
          <p:cNvPr id="3" name="Title 1">
            <a:extLst>
              <a:ext uri="{FF2B5EF4-FFF2-40B4-BE49-F238E27FC236}">
                <a16:creationId xmlns:a16="http://schemas.microsoft.com/office/drawing/2014/main" id="{A0A03597-C656-8BDD-2DD9-25CF452A8EA4}"/>
              </a:ext>
            </a:extLst>
          </p:cNvPr>
          <p:cNvSpPr txBox="1">
            <a:spLocks/>
          </p:cNvSpPr>
          <p:nvPr/>
        </p:nvSpPr>
        <p:spPr>
          <a:xfrm>
            <a:off x="0" y="-77002"/>
            <a:ext cx="12192000" cy="823393"/>
          </a:xfrm>
          <a:prstGeom prst="rect">
            <a:avLst/>
          </a:prstGeom>
          <a:solidFill>
            <a:schemeClr val="accent1">
              <a:lumMod val="50000"/>
            </a:schemeClr>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dirty="0"/>
              <a:t>Pipeline </a:t>
            </a:r>
            <a:r>
              <a:rPr lang="en-US" u="sng" dirty="0"/>
              <a:t>Data</a:t>
            </a:r>
            <a:r>
              <a:rPr lang="en-US" dirty="0"/>
              <a:t> Hazards</a:t>
            </a:r>
          </a:p>
          <a:p>
            <a:r>
              <a:rPr lang="en-US" sz="2000" dirty="0"/>
              <a:t>[very common]</a:t>
            </a:r>
          </a:p>
        </p:txBody>
      </p:sp>
    </p:spTree>
    <p:extLst>
      <p:ext uri="{BB962C8B-B14F-4D97-AF65-F5344CB8AC3E}">
        <p14:creationId xmlns:p14="http://schemas.microsoft.com/office/powerpoint/2010/main" val="529696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Pipeline </a:t>
            </a:r>
            <a:r>
              <a:rPr lang="en-US" u="sng" dirty="0"/>
              <a:t>Control</a:t>
            </a:r>
            <a:r>
              <a:rPr lang="en-US" dirty="0"/>
              <a:t> Hazards: Branch Prediction</a:t>
            </a:r>
          </a:p>
        </p:txBody>
      </p:sp>
      <p:sp>
        <p:nvSpPr>
          <p:cNvPr id="3" name="Content Placeholder 2"/>
          <p:cNvSpPr>
            <a:spLocks noGrp="1"/>
          </p:cNvSpPr>
          <p:nvPr>
            <p:ph idx="1"/>
          </p:nvPr>
        </p:nvSpPr>
        <p:spPr>
          <a:xfrm>
            <a:off x="147344" y="1097280"/>
            <a:ext cx="11960872" cy="5330991"/>
          </a:xfrm>
        </p:spPr>
        <p:txBody>
          <a:bodyPr>
            <a:normAutofit/>
          </a:bodyPr>
          <a:lstStyle/>
          <a:p>
            <a:r>
              <a:rPr lang="en-US" sz="2000" dirty="0"/>
              <a:t>Should we bubble the pipeline while this instruction is fully processed and branching decision becomes clear?</a:t>
            </a:r>
          </a:p>
          <a:p>
            <a:pPr lvl="1"/>
            <a:r>
              <a:rPr lang="en-US" sz="1600" dirty="0"/>
              <a:t>If yes: strategy always works, but slows down execution</a:t>
            </a:r>
          </a:p>
          <a:p>
            <a:pPr lvl="1"/>
            <a:r>
              <a:rPr lang="en-US" sz="1600" dirty="0"/>
              <a:t>If no: rely on branch prediction and proceed fast but cautiously </a:t>
            </a:r>
          </a:p>
          <a:p>
            <a:pPr lvl="1"/>
            <a:endParaRPr lang="en-US" sz="1600" dirty="0"/>
          </a:p>
          <a:p>
            <a:r>
              <a:rPr lang="en-US" sz="2000" dirty="0">
                <a:solidFill>
                  <a:srgbClr val="C00000"/>
                </a:solidFill>
              </a:rPr>
              <a:t>Static Branch Prediction </a:t>
            </a:r>
            <a:r>
              <a:rPr lang="en-US" sz="2000" dirty="0"/>
              <a:t>: </a:t>
            </a:r>
          </a:p>
          <a:p>
            <a:pPr lvl="1"/>
            <a:r>
              <a:rPr lang="en-US" sz="1800" dirty="0"/>
              <a:t>Several heuristics for proceeding: for instance, for a </a:t>
            </a:r>
            <a:r>
              <a:rPr lang="en-US" sz="1800" dirty="0">
                <a:latin typeface="Courier New" panose="02070309020205020404" pitchFamily="49" charset="0"/>
                <a:cs typeface="Courier New" panose="02070309020205020404" pitchFamily="49" charset="0"/>
              </a:rPr>
              <a:t>do-while</a:t>
            </a:r>
            <a:r>
              <a:rPr lang="en-US" sz="1800" dirty="0"/>
              <a:t> construct it makes sense to always be jumping back at the beginning of the loop</a:t>
            </a:r>
          </a:p>
          <a:p>
            <a:pPr lvl="2"/>
            <a:r>
              <a:rPr lang="en-US" sz="1600" dirty="0"/>
              <a:t>Similar heuristics can be produced in other scenarios (a “</a:t>
            </a:r>
            <a:r>
              <a:rPr lang="en-US" sz="1600" dirty="0">
                <a:latin typeface="Courier New" panose="02070309020205020404" pitchFamily="49" charset="0"/>
                <a:cs typeface="Courier New" panose="02070309020205020404" pitchFamily="49" charset="0"/>
              </a:rPr>
              <a:t>for</a:t>
            </a:r>
            <a:r>
              <a:rPr lang="en-US" sz="1600" dirty="0"/>
              <a:t>” loop, for instance)</a:t>
            </a:r>
          </a:p>
          <a:p>
            <a:pPr lvl="2"/>
            <a:endParaRPr lang="en-US" sz="1500" dirty="0"/>
          </a:p>
          <a:p>
            <a:r>
              <a:rPr lang="en-US" sz="2000" dirty="0">
                <a:solidFill>
                  <a:srgbClr val="C00000"/>
                </a:solidFill>
              </a:rPr>
              <a:t>Dynamic Branch Prediction </a:t>
            </a:r>
            <a:r>
              <a:rPr lang="en-US" sz="2000" dirty="0"/>
              <a:t>:</a:t>
            </a:r>
          </a:p>
          <a:p>
            <a:pPr lvl="1"/>
            <a:r>
              <a:rPr lang="en-US" sz="1800" dirty="0"/>
              <a:t>At a branching point, the branch/no-branch decision can change during the life of a program based on recent history</a:t>
            </a:r>
          </a:p>
          <a:p>
            <a:pPr lvl="1"/>
            <a:r>
              <a:rPr lang="en-US" sz="1800" dirty="0"/>
              <a:t>In some cases, branch prediction accuracy hits 90%</a:t>
            </a:r>
          </a:p>
          <a:p>
            <a:pPr lvl="1"/>
            <a:r>
              <a:rPr lang="en-US" sz="1800" dirty="0"/>
              <a:t>Use with </a:t>
            </a:r>
            <a:r>
              <a:rPr lang="en-US" sz="1800" dirty="0">
                <a:latin typeface="Consolas" panose="020B0609020204030204" pitchFamily="49" charset="0"/>
              </a:rPr>
              <a:t>if</a:t>
            </a:r>
            <a:r>
              <a:rPr lang="en-US" sz="1800" dirty="0"/>
              <a:t>-</a:t>
            </a:r>
            <a:r>
              <a:rPr lang="en-US" sz="1800" dirty="0">
                <a:latin typeface="Consolas" panose="020B0609020204030204" pitchFamily="49" charset="0"/>
              </a:rPr>
              <a:t>then</a:t>
            </a:r>
            <a:r>
              <a:rPr lang="en-US" sz="1800" dirty="0"/>
              <a:t>-</a:t>
            </a:r>
            <a:r>
              <a:rPr lang="en-US" sz="1800" dirty="0">
                <a:latin typeface="Consolas" panose="020B0609020204030204" pitchFamily="49" charset="0"/>
              </a:rPr>
              <a:t>else</a:t>
            </a:r>
            <a:r>
              <a:rPr lang="en-US" sz="1800" dirty="0"/>
              <a:t> statements</a:t>
            </a:r>
          </a:p>
          <a:p>
            <a:endParaRPr lang="en-US" sz="2200" dirty="0"/>
          </a:p>
          <a:p>
            <a:r>
              <a:rPr lang="en-US" sz="2200" dirty="0"/>
              <a:t>Note: when your prediction is wrong you have to discard the [micro]instruction[s] executed speculatively and take the correct execution path</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34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[New topic]</a:t>
            </a:r>
            <a:r>
              <a:rPr lang="en-US" dirty="0"/>
              <a:t>Pipelining vs. Multiple-Issue</a:t>
            </a:r>
          </a:p>
        </p:txBody>
      </p:sp>
      <p:sp>
        <p:nvSpPr>
          <p:cNvPr id="3" name="Content Placeholder 2"/>
          <p:cNvSpPr>
            <a:spLocks noGrp="1"/>
          </p:cNvSpPr>
          <p:nvPr>
            <p:ph idx="1"/>
          </p:nvPr>
        </p:nvSpPr>
        <p:spPr>
          <a:xfrm>
            <a:off x="147344" y="904126"/>
            <a:ext cx="11960872" cy="5712431"/>
          </a:xfrm>
        </p:spPr>
        <p:txBody>
          <a:bodyPr>
            <a:normAutofit/>
          </a:bodyPr>
          <a:lstStyle/>
          <a:p>
            <a:r>
              <a:rPr lang="en-US" sz="2000" dirty="0"/>
              <a:t>Multiple-issue: In sequential computing, a multiple-issue processor core has the hardware chops to issue more than one instruction per cycle</a:t>
            </a:r>
          </a:p>
          <a:p>
            <a:pPr marL="0" indent="0">
              <a:buNone/>
            </a:pPr>
            <a:endParaRPr lang="en-US" sz="1600" dirty="0"/>
          </a:p>
          <a:p>
            <a:r>
              <a:rPr lang="en-US" sz="2000" dirty="0"/>
              <a:t>Pipelining different than “Multiple-Issue,” which is another way of speeding up execution</a:t>
            </a:r>
          </a:p>
          <a:p>
            <a:pPr lvl="1"/>
            <a:r>
              <a:rPr lang="en-US" sz="1600" dirty="0">
                <a:solidFill>
                  <a:srgbClr val="C00000"/>
                </a:solidFill>
              </a:rPr>
              <a:t>Pipelining: the next step is dependent on the previous step</a:t>
            </a:r>
          </a:p>
          <a:p>
            <a:pPr lvl="1"/>
            <a:r>
              <a:rPr lang="en-US" sz="1600" dirty="0">
                <a:solidFill>
                  <a:srgbClr val="C00000"/>
                </a:solidFill>
              </a:rPr>
              <a:t>Multiple-Issue: the steps next to each other are independent (see code snippet below)</a:t>
            </a:r>
          </a:p>
          <a:p>
            <a:pPr marL="0" indent="0">
              <a:buNone/>
            </a:pPr>
            <a:endParaRPr lang="en-US" sz="2000" dirty="0"/>
          </a:p>
          <a:p>
            <a:r>
              <a:rPr lang="en-US" sz="2000" dirty="0"/>
              <a:t>On average, more than one instruction is processed by the </a:t>
            </a:r>
            <a:r>
              <a:rPr lang="en-US" sz="2000" dirty="0">
                <a:solidFill>
                  <a:srgbClr val="C00000"/>
                </a:solidFill>
              </a:rPr>
              <a:t>same core </a:t>
            </a:r>
            <a:r>
              <a:rPr lang="en-US" sz="2000" dirty="0"/>
              <a:t>in the </a:t>
            </a:r>
            <a:r>
              <a:rPr lang="en-US" sz="2000" dirty="0">
                <a:solidFill>
                  <a:srgbClr val="C00000"/>
                </a:solidFill>
              </a:rPr>
              <a:t>same clock cycle</a:t>
            </a:r>
            <a:endParaRPr lang="en-US" sz="2000" dirty="0"/>
          </a:p>
          <a:p>
            <a:pPr marL="0" indent="0">
              <a:buNone/>
            </a:pPr>
            <a:endParaRPr lang="en-US" sz="2000" dirty="0"/>
          </a:p>
          <a:p>
            <a:r>
              <a:rPr lang="en-US" sz="2000" dirty="0"/>
              <a:t>Multiple-Issue can be done statically or dynamically</a:t>
            </a:r>
          </a:p>
          <a:p>
            <a:pPr lvl="1"/>
            <a:r>
              <a:rPr lang="en-US" sz="1800" dirty="0">
                <a:solidFill>
                  <a:srgbClr val="0070C0"/>
                </a:solidFill>
              </a:rPr>
              <a:t>Static</a:t>
            </a:r>
            <a:r>
              <a:rPr lang="en-US" sz="1800" dirty="0"/>
              <a:t> multiple-issue: </a:t>
            </a:r>
          </a:p>
          <a:p>
            <a:pPr lvl="2"/>
            <a:r>
              <a:rPr lang="en-US" sz="1600" dirty="0"/>
              <a:t>Predefined, doesn’t change at run time</a:t>
            </a:r>
          </a:p>
          <a:p>
            <a:pPr lvl="2"/>
            <a:r>
              <a:rPr lang="en-US" sz="1600" dirty="0"/>
              <a:t>Who uses it: Intel, in AVX512 (but not only)</a:t>
            </a:r>
            <a:endParaRPr lang="en-US" sz="1800" dirty="0"/>
          </a:p>
          <a:p>
            <a:pPr lvl="1"/>
            <a:r>
              <a:rPr lang="en-US" sz="1800" dirty="0">
                <a:solidFill>
                  <a:srgbClr val="0070C0"/>
                </a:solidFill>
              </a:rPr>
              <a:t>Dynamic</a:t>
            </a:r>
            <a:r>
              <a:rPr lang="en-US" sz="1800" dirty="0"/>
              <a:t> multiple-issue: </a:t>
            </a:r>
          </a:p>
          <a:p>
            <a:pPr lvl="2"/>
            <a:r>
              <a:rPr lang="en-US" sz="1600" dirty="0"/>
              <a:t>Determined at run time, the chip has dedicated hardware resources that can identify and execute additional work</a:t>
            </a:r>
          </a:p>
          <a:p>
            <a:pPr lvl="2"/>
            <a:r>
              <a:rPr lang="en-US" sz="1600" dirty="0"/>
              <a:t>Who uses it: Intel, AMD, IBM, NVIDIA, etc.</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6886167" y="3794625"/>
            <a:ext cx="4572000" cy="1477328"/>
          </a:xfrm>
          <a:prstGeom prst="rect">
            <a:avLst/>
          </a:prstGeom>
          <a:solidFill>
            <a:schemeClr val="bg1">
              <a:lumMod val="85000"/>
            </a:schemeClr>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FF"/>
                </a:solidFill>
                <a:effectLst/>
                <a:uLnTx/>
                <a:uFillTx/>
                <a:latin typeface="Consolas" pitchFamily="49" charset="0"/>
                <a:ea typeface="+mn-ea"/>
                <a:cs typeface="Consolas" pitchFamily="49" charset="0"/>
              </a:rPr>
              <a:t>int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float</a:t>
            </a: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c, 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itchFamily="49" charset="0"/>
                <a:ea typeface="+mn-ea"/>
                <a:cs typeface="Consolas" pitchFamily="49" charset="0"/>
              </a:rPr>
              <a:t>//some code setting up a, b, c, 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 +=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c += d;</a:t>
            </a:r>
          </a:p>
        </p:txBody>
      </p:sp>
    </p:spTree>
    <p:extLst>
      <p:ext uri="{BB962C8B-B14F-4D97-AF65-F5344CB8AC3E}">
        <p14:creationId xmlns:p14="http://schemas.microsoft.com/office/powerpoint/2010/main" val="4241669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normAutofit/>
          </a:bodyPr>
          <a:lstStyle/>
          <a:p>
            <a:r>
              <a:rPr lang="en-US" dirty="0"/>
              <a:t>The ISA. The FDX cycle. </a:t>
            </a:r>
            <a:r>
              <a:rPr lang="en-US" dirty="0" err="1"/>
              <a:t>Microarchicture</a:t>
            </a:r>
            <a:r>
              <a:rPr lang="en-US" dirty="0"/>
              <a:t> aspects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9139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Pipelining vs. Multiple Issue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8" name="Group 7"/>
          <p:cNvGrpSpPr/>
          <p:nvPr/>
        </p:nvGrpSpPr>
        <p:grpSpPr>
          <a:xfrm>
            <a:off x="773444" y="1589851"/>
            <a:ext cx="3703971" cy="3124200"/>
            <a:chOff x="160632" y="2286000"/>
            <a:chExt cx="3703971" cy="3124200"/>
          </a:xfrm>
        </p:grpSpPr>
        <p:pic>
          <p:nvPicPr>
            <p:cNvPr id="6" name="Picture 5"/>
            <p:cNvPicPr>
              <a:picLocks noChangeAspect="1"/>
            </p:cNvPicPr>
            <p:nvPr/>
          </p:nvPicPr>
          <p:blipFill rotWithShape="1">
            <a:blip r:embed="rId2"/>
            <a:srcRect r="56558" b="18474"/>
            <a:stretch/>
          </p:blipFill>
          <p:spPr>
            <a:xfrm>
              <a:off x="160632" y="2286000"/>
              <a:ext cx="3703971" cy="2584280"/>
            </a:xfrm>
            <a:prstGeom prst="rect">
              <a:avLst/>
            </a:prstGeom>
          </p:spPr>
        </p:pic>
        <p:sp>
          <p:nvSpPr>
            <p:cNvPr id="7" name="Rectangle 6"/>
            <p:cNvSpPr/>
            <p:nvPr/>
          </p:nvSpPr>
          <p:spPr>
            <a:xfrm>
              <a:off x="1981200" y="5105400"/>
              <a:ext cx="990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 name="Rectangle 8"/>
          <p:cNvSpPr/>
          <p:nvPr/>
        </p:nvSpPr>
        <p:spPr>
          <a:xfrm>
            <a:off x="179899" y="6522143"/>
            <a:ext cx="1899879"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Light" panose="020F0302020204030204"/>
                <a:ea typeface="+mn-ea"/>
                <a:cs typeface="+mn-cs"/>
              </a:rPr>
              <a:t>[Modern Operating System, </a:t>
            </a:r>
            <a:r>
              <a:rPr kumimoji="0" lang="en-US" sz="700" b="0" i="0" u="none" strike="noStrike" kern="1200" cap="none" spc="0" normalizeH="0" baseline="0" noProof="0" dirty="0" err="1">
                <a:ln>
                  <a:noFill/>
                </a:ln>
                <a:solidFill>
                  <a:prstClr val="black"/>
                </a:solidFill>
                <a:effectLst/>
                <a:uLnTx/>
                <a:uFillTx/>
                <a:latin typeface="Calibri Light" panose="020F0302020204030204"/>
                <a:ea typeface="+mn-ea"/>
                <a:cs typeface="+mn-cs"/>
              </a:rPr>
              <a:t>Tanenbaum-Bos</a:t>
            </a:r>
            <a:r>
              <a:rPr kumimoji="0" lang="en-US" sz="700" b="0" i="0" u="none" strike="noStrike" kern="1200" cap="none" spc="0" normalizeH="0" baseline="0" noProof="0" dirty="0">
                <a:ln>
                  <a:noFill/>
                </a:ln>
                <a:solidFill>
                  <a:prstClr val="black"/>
                </a:solidFill>
                <a:effectLst/>
                <a:uLnTx/>
                <a:uFillTx/>
                <a:latin typeface="Calibri Light" panose="020F0302020204030204"/>
                <a:ea typeface="+mn-ea"/>
                <a:cs typeface="+mn-cs"/>
              </a:rPr>
              <a:t>]→</a:t>
            </a:r>
          </a:p>
        </p:txBody>
      </p:sp>
      <p:sp>
        <p:nvSpPr>
          <p:cNvPr id="3" name="Rectangle 2"/>
          <p:cNvSpPr/>
          <p:nvPr/>
        </p:nvSpPr>
        <p:spPr>
          <a:xfrm>
            <a:off x="1381987" y="4529385"/>
            <a:ext cx="23864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Three-stage pipeline</a:t>
            </a:r>
          </a:p>
        </p:txBody>
      </p:sp>
      <p:sp>
        <p:nvSpPr>
          <p:cNvPr id="11" name="Rectangle 10"/>
          <p:cNvSpPr/>
          <p:nvPr/>
        </p:nvSpPr>
        <p:spPr>
          <a:xfrm>
            <a:off x="1005628" y="1106985"/>
            <a:ext cx="3357529" cy="40634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 name="Group 15"/>
          <p:cNvGrpSpPr/>
          <p:nvPr/>
        </p:nvGrpSpPr>
        <p:grpSpPr>
          <a:xfrm>
            <a:off x="6221775" y="1106985"/>
            <a:ext cx="4933848" cy="4063457"/>
            <a:chOff x="6221775" y="1106985"/>
            <a:chExt cx="4933848" cy="4063457"/>
          </a:xfrm>
        </p:grpSpPr>
        <p:sp>
          <p:nvSpPr>
            <p:cNvPr id="10" name="Rectangle 9"/>
            <p:cNvSpPr/>
            <p:nvPr/>
          </p:nvSpPr>
          <p:spPr>
            <a:xfrm>
              <a:off x="7259080" y="4529385"/>
              <a:ext cx="278262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 Multiple issue processor</a:t>
              </a:r>
            </a:p>
          </p:txBody>
        </p:sp>
        <p:sp>
          <p:nvSpPr>
            <p:cNvPr id="5" name="Rectangle 4"/>
            <p:cNvSpPr/>
            <p:nvPr/>
          </p:nvSpPr>
          <p:spPr>
            <a:xfrm>
              <a:off x="6221775" y="1106985"/>
              <a:ext cx="4933848" cy="40634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p:cNvPicPr>
              <a:picLocks noChangeAspect="1"/>
            </p:cNvPicPr>
            <p:nvPr/>
          </p:nvPicPr>
          <p:blipFill rotWithShape="1">
            <a:blip r:embed="rId2"/>
            <a:srcRect l="47028" b="18474"/>
            <a:stretch/>
          </p:blipFill>
          <p:spPr>
            <a:xfrm>
              <a:off x="6466268" y="1683166"/>
              <a:ext cx="4516498" cy="2584280"/>
            </a:xfrm>
            <a:prstGeom prst="rect">
              <a:avLst/>
            </a:prstGeom>
          </p:spPr>
        </p:pic>
      </p:grpSp>
      <p:sp>
        <p:nvSpPr>
          <p:cNvPr id="12" name="Rectangle 11"/>
          <p:cNvSpPr/>
          <p:nvPr/>
        </p:nvSpPr>
        <p:spPr>
          <a:xfrm>
            <a:off x="2355464" y="3761164"/>
            <a:ext cx="454729" cy="41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8340253" y="3967647"/>
            <a:ext cx="454729" cy="41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Content Placeholder 7"/>
          <p:cNvPicPr>
            <a:picLocks noChangeAspect="1"/>
          </p:cNvPicPr>
          <p:nvPr/>
        </p:nvPicPr>
        <p:blipFill>
          <a:blip r:embed="rId3"/>
          <a:stretch>
            <a:fillRect/>
          </a:stretch>
        </p:blipFill>
        <p:spPr>
          <a:xfrm>
            <a:off x="4606346" y="4714051"/>
            <a:ext cx="2652734" cy="1918954"/>
          </a:xfrm>
          <a:prstGeom prst="rect">
            <a:avLst/>
          </a:prstGeom>
        </p:spPr>
      </p:pic>
    </p:spTree>
    <p:extLst>
      <p:ext uri="{BB962C8B-B14F-4D97-AF65-F5344CB8AC3E}">
        <p14:creationId xmlns:p14="http://schemas.microsoft.com/office/powerpoint/2010/main" val="2635910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Attributes of </a:t>
            </a:r>
            <a:r>
              <a:rPr lang="en-US" sz="3200" u="sng" dirty="0"/>
              <a:t>Dynamic</a:t>
            </a:r>
            <a:r>
              <a:rPr lang="en-US" sz="3200" dirty="0"/>
              <a:t> Multiple-Issue</a:t>
            </a:r>
          </a:p>
        </p:txBody>
      </p:sp>
      <p:sp>
        <p:nvSpPr>
          <p:cNvPr id="3" name="Content Placeholder 2"/>
          <p:cNvSpPr>
            <a:spLocks noGrp="1"/>
          </p:cNvSpPr>
          <p:nvPr>
            <p:ph idx="1"/>
          </p:nvPr>
        </p:nvSpPr>
        <p:spPr/>
        <p:txBody>
          <a:bodyPr/>
          <a:lstStyle/>
          <a:p>
            <a:endParaRPr lang="en-US" dirty="0"/>
          </a:p>
          <a:p>
            <a:r>
              <a:rPr lang="en-US" dirty="0"/>
              <a:t>The data dependencies between instruction being processed takes place at run time</a:t>
            </a:r>
          </a:p>
          <a:p>
            <a:endParaRPr lang="en-US" dirty="0"/>
          </a:p>
          <a:p>
            <a:r>
              <a:rPr lang="en-US" dirty="0"/>
              <a:t>Checking for dependencies is complex, requires high cost in time and energy</a:t>
            </a:r>
          </a:p>
          <a:p>
            <a:endParaRPr lang="en-US" dirty="0"/>
          </a:p>
          <a:p>
            <a:r>
              <a:rPr lang="en-US" dirty="0"/>
              <a:t>Checks in place to make sure result is ok</a:t>
            </a:r>
          </a:p>
          <a:p>
            <a:pPr lvl="1"/>
            <a:r>
              <a:rPr lang="en-US" dirty="0"/>
              <a:t>“ok”: no difference if the instructions are executed “multiple-issue” or “single issue”</a:t>
            </a:r>
          </a:p>
          <a:p>
            <a:endParaRPr lang="en-US" dirty="0"/>
          </a:p>
          <a:p>
            <a:r>
              <a:rPr lang="en-US" dirty="0"/>
              <a:t>NOTE: a chip that can do multiple-issue is also called a </a:t>
            </a:r>
            <a:r>
              <a:rPr lang="en-US" dirty="0">
                <a:solidFill>
                  <a:srgbClr val="C00000"/>
                </a:solidFill>
              </a:rPr>
              <a:t>superscalar</a:t>
            </a:r>
            <a:r>
              <a:rPr lang="en-US" dirty="0"/>
              <a:t> architecture</a:t>
            </a:r>
          </a:p>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1192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Instruction-Level Parallelism (ILP) </a:t>
            </a:r>
            <a:r>
              <a:rPr kumimoji="0" lang="en-US" sz="2400" b="0" i="0" u="none" strike="noStrike" kern="1200" cap="none" spc="0" normalizeH="0" baseline="0" noProof="0" dirty="0">
                <a:ln>
                  <a:noFill/>
                </a:ln>
                <a:solidFill>
                  <a:srgbClr val="FFC000"/>
                </a:solidFill>
                <a:effectLst/>
                <a:uLnTx/>
                <a:uFillTx/>
                <a:latin typeface="Calibri Light" panose="020F0302020204030204"/>
                <a:ea typeface="+mj-ea"/>
                <a:cs typeface="+mj-cs"/>
              </a:rPr>
              <a:t>[belongs to a single specific thread of a process]</a:t>
            </a:r>
            <a:r>
              <a:rPr lang="en-US" dirty="0"/>
              <a:t> &amp; </a:t>
            </a:r>
            <a:br>
              <a:rPr lang="en-US" dirty="0"/>
            </a:br>
            <a:r>
              <a:rPr lang="en-US" dirty="0"/>
              <a:t>Thread Level Parallelism (TLP</a:t>
            </a:r>
            <a:r>
              <a:rPr kumimoji="0" lang="en-US" sz="3600" b="0" i="0"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US" sz="2400" b="0" i="0" u="none" strike="noStrike" kern="1200" cap="none" spc="0" normalizeH="0" baseline="0" noProof="0" dirty="0">
                <a:ln>
                  <a:noFill/>
                </a:ln>
                <a:solidFill>
                  <a:srgbClr val="FFC000"/>
                </a:solidFill>
                <a:effectLst/>
                <a:uLnTx/>
                <a:uFillTx/>
                <a:latin typeface="Calibri Light" panose="020F0302020204030204"/>
                <a:ea typeface="+mj-ea"/>
                <a:cs typeface="+mj-cs"/>
              </a:rPr>
              <a:t>[happens on a single core]</a:t>
            </a:r>
            <a:endParaRPr lang="en-US" dirty="0"/>
          </a:p>
        </p:txBody>
      </p:sp>
      <p:sp>
        <p:nvSpPr>
          <p:cNvPr id="3" name="Content Placeholder 2"/>
          <p:cNvSpPr>
            <a:spLocks noGrp="1"/>
          </p:cNvSpPr>
          <p:nvPr>
            <p:ph idx="1"/>
          </p:nvPr>
        </p:nvSpPr>
        <p:spPr>
          <a:xfrm>
            <a:off x="147344" y="996593"/>
            <a:ext cx="11960872" cy="5431678"/>
          </a:xfrm>
        </p:spPr>
        <p:txBody>
          <a:bodyPr>
            <a:normAutofit lnSpcReduction="10000"/>
          </a:bodyPr>
          <a:lstStyle/>
          <a:p>
            <a:r>
              <a:rPr lang="en-US" dirty="0"/>
              <a:t>ILP:</a:t>
            </a:r>
          </a:p>
          <a:p>
            <a:pPr lvl="1"/>
            <a:r>
              <a:rPr lang="en-US" dirty="0"/>
              <a:t>Including Pipelining, OOOE, and multiple-issue</a:t>
            </a:r>
          </a:p>
          <a:p>
            <a:pPr lvl="1"/>
            <a:r>
              <a:rPr lang="en-US" dirty="0"/>
              <a:t>ILP is </a:t>
            </a:r>
            <a:r>
              <a:rPr lang="en-US" dirty="0">
                <a:solidFill>
                  <a:srgbClr val="C00000"/>
                </a:solidFill>
              </a:rPr>
              <a:t>a property of a program</a:t>
            </a:r>
          </a:p>
          <a:p>
            <a:pPr lvl="1"/>
            <a:r>
              <a:rPr lang="en-US" dirty="0"/>
              <a:t>ILP is an IPC (Instruction Per Cycle) that:</a:t>
            </a:r>
          </a:p>
          <a:p>
            <a:pPr lvl="2"/>
            <a:r>
              <a:rPr lang="en-US" dirty="0"/>
              <a:t>Processor does the </a:t>
            </a:r>
            <a:r>
              <a:rPr lang="en-US" dirty="0">
                <a:solidFill>
                  <a:srgbClr val="C00000"/>
                </a:solidFill>
              </a:rPr>
              <a:t>entire instruction in one cycle</a:t>
            </a:r>
          </a:p>
          <a:p>
            <a:pPr lvl="2"/>
            <a:r>
              <a:rPr lang="en-US" dirty="0"/>
              <a:t>Processor can do </a:t>
            </a:r>
            <a:r>
              <a:rPr lang="en-US" dirty="0">
                <a:solidFill>
                  <a:srgbClr val="C00000"/>
                </a:solidFill>
              </a:rPr>
              <a:t>any number of instructions in the same cycle</a:t>
            </a:r>
          </a:p>
          <a:p>
            <a:pPr lvl="1"/>
            <a:r>
              <a:rPr lang="en-US" dirty="0"/>
              <a:t>Important: these instructions belong to the same program or process; i.e., </a:t>
            </a:r>
            <a:r>
              <a:rPr lang="en-US" dirty="0">
                <a:solidFill>
                  <a:srgbClr val="C00000"/>
                </a:solidFill>
              </a:rPr>
              <a:t>belong to </a:t>
            </a:r>
            <a:r>
              <a:rPr lang="en-US" b="1" dirty="0">
                <a:solidFill>
                  <a:srgbClr val="C00000"/>
                </a:solidFill>
              </a:rPr>
              <a:t>one</a:t>
            </a:r>
            <a:r>
              <a:rPr lang="en-US" dirty="0">
                <a:solidFill>
                  <a:srgbClr val="C00000"/>
                </a:solidFill>
              </a:rPr>
              <a:t> thread</a:t>
            </a:r>
          </a:p>
          <a:p>
            <a:pPr lvl="2"/>
            <a:r>
              <a:rPr lang="en-US" dirty="0"/>
              <a:t>“process” – how the operating systems calls your program</a:t>
            </a:r>
          </a:p>
          <a:p>
            <a:r>
              <a:rPr lang="en-US" dirty="0"/>
              <a:t>TLP:</a:t>
            </a:r>
          </a:p>
          <a:p>
            <a:pPr lvl="1"/>
            <a:r>
              <a:rPr lang="en-US" dirty="0"/>
              <a:t>chip executes simultaneously instructions from </a:t>
            </a:r>
            <a:r>
              <a:rPr lang="en-US" dirty="0">
                <a:solidFill>
                  <a:srgbClr val="0070C0"/>
                </a:solidFill>
              </a:rPr>
              <a:t>different</a:t>
            </a:r>
            <a:r>
              <a:rPr lang="en-US" dirty="0"/>
              <a:t> </a:t>
            </a:r>
            <a:r>
              <a:rPr lang="en-US" dirty="0">
                <a:solidFill>
                  <a:srgbClr val="0070C0"/>
                </a:solidFill>
              </a:rPr>
              <a:t>processes </a:t>
            </a:r>
            <a:r>
              <a:rPr lang="en-US" dirty="0"/>
              <a:t>or</a:t>
            </a:r>
            <a:r>
              <a:rPr lang="en-US" dirty="0">
                <a:solidFill>
                  <a:srgbClr val="0070C0"/>
                </a:solidFill>
              </a:rPr>
              <a:t> different threads</a:t>
            </a:r>
          </a:p>
          <a:p>
            <a:pPr lvl="1"/>
            <a:r>
              <a:rPr lang="en-US" dirty="0"/>
              <a:t>Important to keep in mind: we are talking about parallelism on one hardware core, not multicore</a:t>
            </a:r>
          </a:p>
          <a:p>
            <a:endParaRPr lang="en-US" dirty="0"/>
          </a:p>
          <a:p>
            <a:r>
              <a:rPr lang="en-US" dirty="0"/>
              <a:t>Difference:</a:t>
            </a:r>
          </a:p>
          <a:p>
            <a:pPr lvl="1"/>
            <a:r>
              <a:rPr lang="en-US" dirty="0"/>
              <a:t>Recall concept of “Program Counter” (PC): a register that holds address of next instruction</a:t>
            </a:r>
          </a:p>
          <a:p>
            <a:pPr lvl="1"/>
            <a:r>
              <a:rPr lang="en-US" dirty="0"/>
              <a:t>ILP == all instructions executed by the chip in parallel are associated with </a:t>
            </a:r>
            <a:r>
              <a:rPr lang="en-US" dirty="0">
                <a:solidFill>
                  <a:srgbClr val="C00000"/>
                </a:solidFill>
              </a:rPr>
              <a:t>one PC</a:t>
            </a:r>
          </a:p>
          <a:p>
            <a:pPr lvl="1"/>
            <a:r>
              <a:rPr lang="en-US" dirty="0"/>
              <a:t>TLP == the stream of instructions simultaneously processed by the chip associated with </a:t>
            </a:r>
            <a:r>
              <a:rPr lang="en-US" dirty="0">
                <a:solidFill>
                  <a:srgbClr val="C00000"/>
                </a:solidFill>
              </a:rPr>
              <a:t>more than one PC</a:t>
            </a:r>
          </a:p>
          <a:p>
            <a:endParaRPr lang="en-US" sz="2000" dirty="0"/>
          </a:p>
          <a:p>
            <a:pPr marL="0" indent="0">
              <a:buNone/>
            </a:pPr>
            <a:endParaRPr lang="en-US" sz="2000" dirty="0"/>
          </a:p>
          <a:p>
            <a:endParaRPr lang="en-US" sz="20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1474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vs. thread – getting a bit into the weeds</a:t>
            </a:r>
          </a:p>
        </p:txBody>
      </p:sp>
      <p:sp>
        <p:nvSpPr>
          <p:cNvPr id="3" name="Content Placeholder 2"/>
          <p:cNvSpPr>
            <a:spLocks noGrp="1"/>
          </p:cNvSpPr>
          <p:nvPr>
            <p:ph idx="1"/>
          </p:nvPr>
        </p:nvSpPr>
        <p:spPr>
          <a:xfrm>
            <a:off x="147344" y="1150706"/>
            <a:ext cx="11960872" cy="5277565"/>
          </a:xfrm>
        </p:spPr>
        <p:txBody>
          <a:bodyPr>
            <a:normAutofit lnSpcReduction="10000"/>
          </a:bodyPr>
          <a:lstStyle/>
          <a:p>
            <a:pPr lvl="1"/>
            <a:endParaRPr lang="en-US" dirty="0"/>
          </a:p>
          <a:p>
            <a:r>
              <a:rPr lang="en-US" dirty="0"/>
              <a:t>There is a subtle difference between processes &amp; threads:</a:t>
            </a:r>
          </a:p>
          <a:p>
            <a:pPr lvl="1"/>
            <a:r>
              <a:rPr lang="en-US" dirty="0"/>
              <a:t>TLP is what happens when two </a:t>
            </a:r>
            <a:r>
              <a:rPr lang="en-US" dirty="0">
                <a:solidFill>
                  <a:srgbClr val="0070C0"/>
                </a:solidFill>
              </a:rPr>
              <a:t>processes</a:t>
            </a:r>
            <a:r>
              <a:rPr lang="en-US" dirty="0"/>
              <a:t> such as </a:t>
            </a:r>
            <a:r>
              <a:rPr lang="en-US" dirty="0" err="1"/>
              <a:t>Matlab</a:t>
            </a:r>
            <a:r>
              <a:rPr lang="en-US" dirty="0"/>
              <a:t> and Microsoft Word run on the chip</a:t>
            </a:r>
          </a:p>
          <a:p>
            <a:pPr lvl="2"/>
            <a:r>
              <a:rPr lang="en-US" dirty="0"/>
              <a:t>Because two different processes, there are two different PCs</a:t>
            </a:r>
          </a:p>
          <a:p>
            <a:pPr lvl="1"/>
            <a:endParaRPr lang="en-US" dirty="0"/>
          </a:p>
          <a:p>
            <a:pPr lvl="1"/>
            <a:r>
              <a:rPr lang="en-US" dirty="0"/>
              <a:t>TLP: two (or even more) OpenMP or POSIX </a:t>
            </a:r>
            <a:r>
              <a:rPr lang="en-US" dirty="0">
                <a:solidFill>
                  <a:srgbClr val="0070C0"/>
                </a:solidFill>
              </a:rPr>
              <a:t>threads</a:t>
            </a:r>
            <a:r>
              <a:rPr lang="en-US" dirty="0"/>
              <a:t> simultaneously run on the chip</a:t>
            </a:r>
          </a:p>
          <a:p>
            <a:pPr lvl="2"/>
            <a:r>
              <a:rPr lang="en-US" dirty="0"/>
              <a:t>Because two different threads, there are </a:t>
            </a:r>
            <a:r>
              <a:rPr lang="en-US" dirty="0">
                <a:solidFill>
                  <a:srgbClr val="00B050"/>
                </a:solidFill>
              </a:rPr>
              <a:t>two different PCs</a:t>
            </a:r>
          </a:p>
          <a:p>
            <a:pPr lvl="2"/>
            <a:endParaRPr lang="en-US" dirty="0">
              <a:solidFill>
                <a:srgbClr val="00B050"/>
              </a:solidFill>
            </a:endParaRPr>
          </a:p>
          <a:p>
            <a:r>
              <a:rPr lang="en-US" dirty="0"/>
              <a:t>How similar: Both processes and threads are independent sequences of execution </a:t>
            </a:r>
          </a:p>
          <a:p>
            <a:pPr lvl="1"/>
            <a:endParaRPr lang="en-US" dirty="0"/>
          </a:p>
          <a:p>
            <a:r>
              <a:rPr lang="en-US" dirty="0"/>
              <a:t>How different: </a:t>
            </a:r>
          </a:p>
          <a:p>
            <a:pPr lvl="1"/>
            <a:r>
              <a:rPr lang="en-US" dirty="0"/>
              <a:t>Threads (of the same process) run in a </a:t>
            </a:r>
            <a:r>
              <a:rPr lang="en-US" dirty="0">
                <a:solidFill>
                  <a:srgbClr val="0070C0"/>
                </a:solidFill>
              </a:rPr>
              <a:t>shared memory space</a:t>
            </a:r>
          </a:p>
          <a:p>
            <a:pPr lvl="2"/>
            <a:r>
              <a:rPr lang="en-US" dirty="0"/>
              <a:t>This is how shared-memory parallel computing takes place. Like OpenMP</a:t>
            </a:r>
          </a:p>
          <a:p>
            <a:pPr lvl="1"/>
            <a:r>
              <a:rPr lang="en-US" dirty="0"/>
              <a:t>Processes run in </a:t>
            </a:r>
            <a:r>
              <a:rPr lang="en-US" dirty="0">
                <a:solidFill>
                  <a:srgbClr val="0070C0"/>
                </a:solidFill>
              </a:rPr>
              <a:t>separate memory spaces</a:t>
            </a:r>
          </a:p>
          <a:p>
            <a:pPr lvl="2"/>
            <a:r>
              <a:rPr lang="en-US" dirty="0"/>
              <a:t>This is how distributed-memory parallel computing takes place. Like MPI</a:t>
            </a:r>
            <a:r>
              <a:rPr lang="en-US" b="1" baseline="30000" dirty="0"/>
              <a:t>*</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069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A3814C0-D3F4-0F5F-35FC-643839CD3C82}"/>
              </a:ext>
            </a:extLst>
          </p:cNvPr>
          <p:cNvSpPr>
            <a:spLocks noGrp="1"/>
          </p:cNvSpPr>
          <p:nvPr>
            <p:ph type="title"/>
          </p:nvPr>
        </p:nvSpPr>
        <p:spPr/>
        <p:txBody>
          <a:bodyPr>
            <a:normAutofit fontScale="90000"/>
          </a:bodyPr>
          <a:lstStyle/>
          <a:p>
            <a:r>
              <a:rPr lang="en-US" dirty="0"/>
              <a:t>Each thread has its own register file, stack; but not memory space</a:t>
            </a:r>
          </a:p>
        </p:txBody>
      </p:sp>
      <p:sp>
        <p:nvSpPr>
          <p:cNvPr id="4" name="Slide Number Placeholder 3">
            <a:extLst>
              <a:ext uri="{FF2B5EF4-FFF2-40B4-BE49-F238E27FC236}">
                <a16:creationId xmlns:a16="http://schemas.microsoft.com/office/drawing/2014/main" id="{91FFA93C-67D1-FF66-D63B-A8CDD4DA0C0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9D1F9E0B-0F82-4C27-83E3-06FD13640CB8}"/>
                  </a:ext>
                </a:extLst>
              </p:cNvPr>
              <p:cNvSpPr>
                <a:spLocks noGrp="1"/>
              </p:cNvSpPr>
              <p:nvPr>
                <p:ph type="body" sz="quarter" idx="13"/>
              </p:nvPr>
            </p:nvSpPr>
            <p:spPr/>
            <p:txBody>
              <a:bodyPr/>
              <a:lstStyle/>
              <a:p>
                <a:r>
                  <a:rPr lang="en-US" dirty="0"/>
                  <a:t>[</a:t>
                </a:r>
                <a:r>
                  <a:rPr lang="en-US" dirty="0">
                    <a:hlinkClick r:id="rId2"/>
                  </a:rPr>
                  <a:t>Mirela Damian</a:t>
                </a:r>
                <a:r>
                  <a:rPr lang="en-US" dirty="0"/>
                  <a:t>]</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9D1F9E0B-0F82-4C27-83E3-06FD13640CB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D49D959-FE5C-FBDE-7010-C910194B41BF}"/>
              </a:ext>
            </a:extLst>
          </p:cNvPr>
          <p:cNvPicPr>
            <a:picLocks noChangeAspect="1"/>
          </p:cNvPicPr>
          <p:nvPr/>
        </p:nvPicPr>
        <p:blipFill rotWithShape="1">
          <a:blip r:embed="rId4"/>
          <a:srcRect l="4357" t="6638" r="57572" b="6310"/>
          <a:stretch/>
        </p:blipFill>
        <p:spPr>
          <a:xfrm>
            <a:off x="2010385" y="1798826"/>
            <a:ext cx="2621757" cy="3747884"/>
          </a:xfrm>
          <a:prstGeom prst="rect">
            <a:avLst/>
          </a:prstGeom>
        </p:spPr>
      </p:pic>
      <p:pic>
        <p:nvPicPr>
          <p:cNvPr id="6" name="Picture 5">
            <a:extLst>
              <a:ext uri="{FF2B5EF4-FFF2-40B4-BE49-F238E27FC236}">
                <a16:creationId xmlns:a16="http://schemas.microsoft.com/office/drawing/2014/main" id="{15181E17-73F2-EF8B-0248-7FA49813FAA2}"/>
              </a:ext>
            </a:extLst>
          </p:cNvPr>
          <p:cNvPicPr>
            <a:picLocks noChangeAspect="1"/>
          </p:cNvPicPr>
          <p:nvPr/>
        </p:nvPicPr>
        <p:blipFill rotWithShape="1">
          <a:blip r:embed="rId4"/>
          <a:srcRect l="47615" t="6638" r="4011" b="6749"/>
          <a:stretch/>
        </p:blipFill>
        <p:spPr>
          <a:xfrm>
            <a:off x="7705725" y="1752600"/>
            <a:ext cx="3331369" cy="3729038"/>
          </a:xfrm>
          <a:prstGeom prst="rect">
            <a:avLst/>
          </a:prstGeom>
        </p:spPr>
      </p:pic>
      <p:sp>
        <p:nvSpPr>
          <p:cNvPr id="9" name="Left Brace 8">
            <a:extLst>
              <a:ext uri="{FF2B5EF4-FFF2-40B4-BE49-F238E27FC236}">
                <a16:creationId xmlns:a16="http://schemas.microsoft.com/office/drawing/2014/main" id="{98F6EFD2-2901-6E19-5A42-2D05A57E6279}"/>
              </a:ext>
            </a:extLst>
          </p:cNvPr>
          <p:cNvSpPr/>
          <p:nvPr/>
        </p:nvSpPr>
        <p:spPr>
          <a:xfrm rot="16200000">
            <a:off x="3181834" y="4389989"/>
            <a:ext cx="278857" cy="2734693"/>
          </a:xfrm>
          <a:prstGeom prst="leftBrace">
            <a:avLst>
              <a:gd name="adj1" fmla="val 43254"/>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1EFD8758-1C99-2BD4-5A3A-FC41D70956F6}"/>
              </a:ext>
            </a:extLst>
          </p:cNvPr>
          <p:cNvSpPr txBox="1"/>
          <p:nvPr/>
        </p:nvSpPr>
        <p:spPr>
          <a:xfrm>
            <a:off x="1537547" y="5841888"/>
            <a:ext cx="356446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Physically, it runs on one core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(one CU, one ALU, one register file)</a:t>
            </a:r>
          </a:p>
        </p:txBody>
      </p:sp>
      <p:sp>
        <p:nvSpPr>
          <p:cNvPr id="12" name="Left Brace 11">
            <a:extLst>
              <a:ext uri="{FF2B5EF4-FFF2-40B4-BE49-F238E27FC236}">
                <a16:creationId xmlns:a16="http://schemas.microsoft.com/office/drawing/2014/main" id="{FFF6B6C6-0B76-EA91-C972-99E9D9BDE3A3}"/>
              </a:ext>
            </a:extLst>
          </p:cNvPr>
          <p:cNvSpPr/>
          <p:nvPr/>
        </p:nvSpPr>
        <p:spPr>
          <a:xfrm rot="16200000">
            <a:off x="8901914" y="4389988"/>
            <a:ext cx="278857" cy="2734693"/>
          </a:xfrm>
          <a:prstGeom prst="leftBrace">
            <a:avLst>
              <a:gd name="adj1" fmla="val 43254"/>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6AF5BC5D-4F3A-E353-E050-8C2490ADAB39}"/>
              </a:ext>
            </a:extLst>
          </p:cNvPr>
          <p:cNvSpPr txBox="1"/>
          <p:nvPr/>
        </p:nvSpPr>
        <p:spPr>
          <a:xfrm>
            <a:off x="7257627" y="5841887"/>
            <a:ext cx="356446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Physically, it runs on one core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(one CU, one ALU, one register file)</a:t>
            </a:r>
          </a:p>
        </p:txBody>
      </p:sp>
    </p:spTree>
    <p:extLst>
      <p:ext uri="{BB962C8B-B14F-4D97-AF65-F5344CB8AC3E}">
        <p14:creationId xmlns:p14="http://schemas.microsoft.com/office/powerpoint/2010/main" val="3543450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Multi-threading makes the full use of TLP</a:t>
            </a:r>
          </a:p>
        </p:txBody>
      </p:sp>
      <p:sp>
        <p:nvSpPr>
          <p:cNvPr id="3" name="Content Placeholder 2"/>
          <p:cNvSpPr>
            <a:spLocks noGrp="1"/>
          </p:cNvSpPr>
          <p:nvPr>
            <p:ph sz="half" idx="1"/>
          </p:nvPr>
        </p:nvSpPr>
        <p:spPr>
          <a:xfrm>
            <a:off x="380673" y="1500028"/>
            <a:ext cx="11414059" cy="4818358"/>
          </a:xfrm>
        </p:spPr>
        <p:txBody>
          <a:bodyPr>
            <a:normAutofit/>
          </a:bodyPr>
          <a:lstStyle/>
          <a:p>
            <a:r>
              <a:rPr lang="en-US" dirty="0"/>
              <a:t>Multi-threading, a possible taxonomy (Hennessey &amp; Paterson)</a:t>
            </a:r>
          </a:p>
          <a:p>
            <a:pPr lvl="1"/>
            <a:r>
              <a:rPr lang="en-US" dirty="0">
                <a:solidFill>
                  <a:srgbClr val="00B050"/>
                </a:solidFill>
              </a:rPr>
              <a:t>Coarse</a:t>
            </a:r>
            <a:r>
              <a:rPr lang="en-US" dirty="0"/>
              <a:t> grain multi-threading</a:t>
            </a:r>
          </a:p>
          <a:p>
            <a:pPr lvl="2"/>
            <a:r>
              <a:rPr lang="en-US" dirty="0"/>
              <a:t>The Instruction Control issues instructions </a:t>
            </a:r>
            <a:r>
              <a:rPr lang="en-US" dirty="0">
                <a:solidFill>
                  <a:srgbClr val="0070C0"/>
                </a:solidFill>
              </a:rPr>
              <a:t>from one thread for many cycles</a:t>
            </a:r>
          </a:p>
          <a:p>
            <a:pPr lvl="2"/>
            <a:r>
              <a:rPr lang="en-US" dirty="0"/>
              <a:t>Instruction Control switches to issuing from another thread </a:t>
            </a:r>
            <a:r>
              <a:rPr lang="en-US" dirty="0">
                <a:solidFill>
                  <a:srgbClr val="C00000"/>
                </a:solidFill>
              </a:rPr>
              <a:t>only when the first thread runs into a long-latency operation </a:t>
            </a:r>
          </a:p>
          <a:p>
            <a:pPr lvl="3"/>
            <a:r>
              <a:rPr lang="en-US" dirty="0"/>
              <a:t>Examples: cache miss, interrupt, etc.</a:t>
            </a:r>
          </a:p>
          <a:p>
            <a:pPr lvl="3"/>
            <a:r>
              <a:rPr lang="en-US" dirty="0"/>
              <a:t>“long-latency”: Hundreds of cycles or so</a:t>
            </a:r>
          </a:p>
          <a:p>
            <a:pPr lvl="1"/>
            <a:r>
              <a:rPr lang="en-US" dirty="0">
                <a:solidFill>
                  <a:srgbClr val="00B050"/>
                </a:solidFill>
              </a:rPr>
              <a:t>Fine grain</a:t>
            </a:r>
            <a:r>
              <a:rPr lang="en-US" dirty="0"/>
              <a:t> multi-threading</a:t>
            </a:r>
          </a:p>
          <a:p>
            <a:pPr lvl="2"/>
            <a:r>
              <a:rPr lang="en-US" dirty="0"/>
              <a:t>Instruction Control can issue instructions </a:t>
            </a:r>
            <a:r>
              <a:rPr lang="en-US" dirty="0">
                <a:solidFill>
                  <a:srgbClr val="0070C0"/>
                </a:solidFill>
              </a:rPr>
              <a:t>from a different thread each cycle</a:t>
            </a:r>
          </a:p>
          <a:p>
            <a:pPr lvl="2"/>
            <a:r>
              <a:rPr lang="en-US" dirty="0"/>
              <a:t>“</a:t>
            </a:r>
            <a:r>
              <a:rPr lang="en-US" dirty="0">
                <a:solidFill>
                  <a:srgbClr val="0070C0"/>
                </a:solidFill>
              </a:rPr>
              <a:t>Barrel-gun style</a:t>
            </a:r>
            <a:r>
              <a:rPr lang="en-US" dirty="0"/>
              <a:t>” processing: thread from where next instruction is picked for execution </a:t>
            </a:r>
            <a:r>
              <a:rPr lang="en-US" dirty="0">
                <a:solidFill>
                  <a:srgbClr val="C00000"/>
                </a:solidFill>
              </a:rPr>
              <a:t>can change at every cycle</a:t>
            </a:r>
          </a:p>
          <a:p>
            <a:pPr lvl="3"/>
            <a:r>
              <a:rPr lang="en-US" dirty="0"/>
              <a:t>Examples: GPU computing similar to this</a:t>
            </a:r>
          </a:p>
          <a:p>
            <a:pPr lvl="2"/>
            <a:r>
              <a:rPr lang="en-US" dirty="0"/>
              <a:t>More nimble/sophisticated compared to coarse multi-threading</a:t>
            </a:r>
          </a:p>
          <a:p>
            <a:pPr lvl="1"/>
            <a:r>
              <a:rPr lang="en-US" dirty="0">
                <a:solidFill>
                  <a:srgbClr val="00B050"/>
                </a:solidFill>
              </a:rPr>
              <a:t>Simultaneous</a:t>
            </a:r>
            <a:r>
              <a:rPr lang="en-US" dirty="0"/>
              <a:t> multi-threading</a:t>
            </a:r>
          </a:p>
          <a:p>
            <a:pPr lvl="2"/>
            <a:r>
              <a:rPr lang="en-US" dirty="0"/>
              <a:t>Instruction Control can issue instructions </a:t>
            </a:r>
            <a:r>
              <a:rPr lang="en-US" dirty="0">
                <a:solidFill>
                  <a:srgbClr val="0070C0"/>
                </a:solidFill>
              </a:rPr>
              <a:t>from different threads in the same cycle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BE89EBCF-549F-B35E-AFF9-A1B17C923CE9}"/>
              </a:ext>
            </a:extLst>
          </p:cNvPr>
          <p:cNvPicPr>
            <a:picLocks noChangeAspect="1"/>
          </p:cNvPicPr>
          <p:nvPr/>
        </p:nvPicPr>
        <p:blipFill>
          <a:blip r:embed="rId2"/>
          <a:stretch>
            <a:fillRect/>
          </a:stretch>
        </p:blipFill>
        <p:spPr>
          <a:xfrm>
            <a:off x="9195371" y="4688027"/>
            <a:ext cx="2996629" cy="2169973"/>
          </a:xfrm>
          <a:prstGeom prst="rect">
            <a:avLst/>
          </a:prstGeom>
        </p:spPr>
      </p:pic>
    </p:spTree>
    <p:extLst>
      <p:ext uri="{BB962C8B-B14F-4D97-AF65-F5344CB8AC3E}">
        <p14:creationId xmlns:p14="http://schemas.microsoft.com/office/powerpoint/2010/main" val="2317249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Superscalar processor or TLP processor</a:t>
            </a:r>
          </a:p>
        </p:txBody>
      </p:sp>
      <p:sp>
        <p:nvSpPr>
          <p:cNvPr id="3" name="Content Placeholder 2"/>
          <p:cNvSpPr>
            <a:spLocks noGrp="1"/>
          </p:cNvSpPr>
          <p:nvPr>
            <p:ph idx="1"/>
          </p:nvPr>
        </p:nvSpPr>
        <p:spPr/>
        <p:txBody>
          <a:bodyPr>
            <a:normAutofit/>
          </a:bodyPr>
          <a:lstStyle/>
          <a:p>
            <a:r>
              <a:rPr lang="en-US" dirty="0"/>
              <a:t>Superscalar vs. TLP</a:t>
            </a:r>
          </a:p>
          <a:p>
            <a:pPr lvl="1"/>
            <a:r>
              <a:rPr lang="en-US" dirty="0"/>
              <a:t>Superscalar: instructions associated with one PC</a:t>
            </a:r>
            <a:endParaRPr lang="en-US" dirty="0">
              <a:solidFill>
                <a:srgbClr val="0070C0"/>
              </a:solidFill>
            </a:endParaRPr>
          </a:p>
          <a:p>
            <a:pPr lvl="1"/>
            <a:r>
              <a:rPr lang="en-US" dirty="0"/>
              <a:t>TLP: instructions associated with two PCs</a:t>
            </a:r>
            <a:endParaRPr lang="en-US" dirty="0">
              <a:solidFill>
                <a:srgbClr val="00B050"/>
              </a:solidFill>
            </a:endParaRPr>
          </a:p>
          <a:p>
            <a:pPr lvl="1"/>
            <a:endParaRPr lang="en-US" dirty="0"/>
          </a:p>
          <a:p>
            <a:r>
              <a:rPr lang="en-US" dirty="0"/>
              <a:t>Superscalar: one PC on the chip</a:t>
            </a:r>
          </a:p>
          <a:p>
            <a:pPr lvl="1"/>
            <a:r>
              <a:rPr lang="en-US" dirty="0"/>
              <a:t>HW has the means to execute more than one instruction per cycle</a:t>
            </a:r>
          </a:p>
          <a:p>
            <a:pPr lvl="1"/>
            <a:r>
              <a:rPr lang="en-US" dirty="0"/>
              <a:t>Super</a:t>
            </a:r>
            <a:r>
              <a:rPr lang="en-US" dirty="0">
                <a:solidFill>
                  <a:srgbClr val="C00000"/>
                </a:solidFill>
              </a:rPr>
              <a:t>scalar</a:t>
            </a:r>
            <a:r>
              <a:rPr lang="en-US" dirty="0"/>
              <a:t>: it’s more than a “scalar”; i.e., one thread</a:t>
            </a:r>
          </a:p>
          <a:p>
            <a:pPr lvl="1"/>
            <a:endParaRPr lang="en-US" dirty="0"/>
          </a:p>
          <a:p>
            <a:endParaRPr lang="en-US" dirty="0"/>
          </a:p>
          <a:p>
            <a:r>
              <a:rPr lang="en-US" dirty="0"/>
              <a:t>TLP: Processor handles instructions from different threads/processes</a:t>
            </a:r>
          </a:p>
          <a:p>
            <a:endParaRPr lang="en-US" dirty="0"/>
          </a:p>
          <a:p>
            <a:r>
              <a:rPr lang="en-US" dirty="0">
                <a:solidFill>
                  <a:srgbClr val="F2240E"/>
                </a:solidFill>
              </a:rPr>
              <a:t>NOTE</a:t>
            </a:r>
            <a:r>
              <a:rPr lang="en-US" dirty="0"/>
              <a:t>: we are not talking about multiple-cores; we are still talking about one CPU core here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604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7071" y="3616269"/>
            <a:ext cx="5539339" cy="823393"/>
          </a:xfrm>
        </p:spPr>
        <p:txBody>
          <a:bodyPr>
            <a:normAutofit fontScale="90000"/>
          </a:bodyPr>
          <a:lstStyle/>
          <a:p>
            <a:r>
              <a:rPr lang="en-US" dirty="0"/>
              <a:t>Measuring Speed of Execution</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949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Nomenclature</a:t>
            </a:r>
          </a:p>
        </p:txBody>
      </p:sp>
      <p:sp>
        <p:nvSpPr>
          <p:cNvPr id="3" name="Content Placeholder 2"/>
          <p:cNvSpPr>
            <a:spLocks noGrp="1"/>
          </p:cNvSpPr>
          <p:nvPr>
            <p:ph idx="1"/>
          </p:nvPr>
        </p:nvSpPr>
        <p:spPr>
          <a:xfrm>
            <a:off x="147344" y="1345915"/>
            <a:ext cx="11960872" cy="4890498"/>
          </a:xfrm>
        </p:spPr>
        <p:txBody>
          <a:bodyPr>
            <a:normAutofit/>
          </a:bodyPr>
          <a:lstStyle/>
          <a:p>
            <a:r>
              <a:rPr lang="en-US" sz="2000" dirty="0">
                <a:solidFill>
                  <a:srgbClr val="0070C0"/>
                </a:solidFill>
              </a:rPr>
              <a:t>Wall Clock Time </a:t>
            </a:r>
            <a:r>
              <a:rPr lang="en-US" sz="2000" dirty="0"/>
              <a:t> </a:t>
            </a:r>
          </a:p>
          <a:p>
            <a:pPr lvl="1"/>
            <a:r>
              <a:rPr lang="en-US" sz="1800" dirty="0"/>
              <a:t>Amount of time from the beginning of a program to the end of the program</a:t>
            </a:r>
            <a:endParaRPr lang="en-US" sz="2100" dirty="0"/>
          </a:p>
          <a:p>
            <a:r>
              <a:rPr lang="en-US" sz="2000" dirty="0">
                <a:solidFill>
                  <a:srgbClr val="0070C0"/>
                </a:solidFill>
              </a:rPr>
              <a:t>CPU Execution Time</a:t>
            </a:r>
          </a:p>
          <a:p>
            <a:pPr lvl="1"/>
            <a:r>
              <a:rPr lang="en-US" sz="1800" dirty="0"/>
              <a:t>Counts only the amount of time that is effectively dedicated to *your* program</a:t>
            </a:r>
          </a:p>
          <a:p>
            <a:pPr lvl="2"/>
            <a:r>
              <a:rPr lang="en-US" sz="1600" dirty="0"/>
              <a:t>Many other programs running on your machine at the same time (time slicing)</a:t>
            </a:r>
          </a:p>
          <a:p>
            <a:pPr lvl="2"/>
            <a:r>
              <a:rPr lang="en-US" sz="1600" dirty="0"/>
              <a:t>Requires a profiling tool to assess (like </a:t>
            </a:r>
            <a:r>
              <a:rPr lang="en-US" sz="1600" dirty="0" err="1">
                <a:latin typeface="Courier New" panose="02070309020205020404" pitchFamily="49" charset="0"/>
                <a:cs typeface="Courier New" panose="02070309020205020404" pitchFamily="49" charset="0"/>
              </a:rPr>
              <a:t>gprof</a:t>
            </a:r>
            <a:r>
              <a:rPr lang="en-US" sz="1600" dirty="0"/>
              <a:t>, for instance)</a:t>
            </a:r>
          </a:p>
          <a:p>
            <a:r>
              <a:rPr lang="en-US" sz="2000" dirty="0"/>
              <a:t>On a dedicated machine; i.e., a quiet machine, Wall Clock Time and CPU Execution Time should be identical</a:t>
            </a:r>
          </a:p>
          <a:p>
            <a:r>
              <a:rPr lang="en-US" sz="2000" dirty="0">
                <a:solidFill>
                  <a:srgbClr val="0070C0"/>
                </a:solidFill>
              </a:rPr>
              <a:t>User time</a:t>
            </a:r>
            <a:r>
              <a:rPr lang="en-US" sz="2000" dirty="0"/>
              <a:t> – the time spent processing instructions compiled out of code generated by the user or in libraries that are directly called by user code</a:t>
            </a:r>
          </a:p>
          <a:p>
            <a:r>
              <a:rPr lang="en-US" sz="2000" dirty="0">
                <a:solidFill>
                  <a:srgbClr val="0070C0"/>
                </a:solidFill>
              </a:rPr>
              <a:t>System time</a:t>
            </a:r>
            <a:r>
              <a:rPr lang="en-US" sz="2000" dirty="0"/>
              <a:t> – time spent in support of the user’s program but in instructions that were not generated out of code written by the user</a:t>
            </a:r>
          </a:p>
          <a:p>
            <a:pPr lvl="1"/>
            <a:r>
              <a:rPr lang="en-US" sz="1800" dirty="0"/>
              <a:t>OS support: open file for writing/reading, throw an exception, etc.</a:t>
            </a:r>
          </a:p>
          <a:p>
            <a:r>
              <a:rPr lang="en-US" sz="2000" dirty="0"/>
              <a:t>Clock cycle: sets the pace at which the execution proceeds</a:t>
            </a:r>
          </a:p>
          <a:p>
            <a:pPr lvl="1"/>
            <a:r>
              <a:rPr lang="en-US" sz="1800" dirty="0"/>
              <a:t>A constant value dictated by the frequency at which processor operates</a:t>
            </a:r>
          </a:p>
          <a:p>
            <a:endParaRPr lang="en-US" sz="2000" dirty="0"/>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91266" y="6642556"/>
            <a:ext cx="1447800" cy="215444"/>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[Patterson, 4</a:t>
            </a:r>
            <a:r>
              <a:rPr kumimoji="0" lang="en-US" sz="800" b="0" i="0" u="none" strike="noStrike" kern="1200" cap="none" spc="0" normalizeH="0" baseline="30000" noProof="0" dirty="0">
                <a:ln>
                  <a:noFill/>
                </a:ln>
                <a:solidFill>
                  <a:prstClr val="black"/>
                </a:solidFill>
                <a:effectLst/>
                <a:uLnTx/>
                <a:uFillTx/>
                <a:latin typeface="Calibri Light" panose="020F0302020204030204"/>
                <a:ea typeface="+mn-ea"/>
                <a:cs typeface="+mn-cs"/>
              </a:rPr>
              <a:t>th</a:t>
            </a: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 edition]</a:t>
            </a:r>
            <a:r>
              <a:rPr kumimoji="0" lang="en-US" sz="800" b="0" i="0" u="none" strike="noStrike" kern="1200" cap="none" spc="0" normalizeH="0" baseline="0" noProof="0" dirty="0">
                <a:ln>
                  <a:noFill/>
                </a:ln>
                <a:solidFill>
                  <a:prstClr val="black"/>
                </a:solidFill>
                <a:effectLst/>
                <a:uLnTx/>
                <a:uFillTx/>
                <a:latin typeface="Times New Roman" pitchFamily="18" charset="0"/>
                <a:ea typeface="+mn-ea"/>
                <a:cs typeface="+mn-cs"/>
              </a:rPr>
              <a:t>→</a:t>
            </a:r>
          </a:p>
        </p:txBody>
      </p:sp>
    </p:spTree>
    <p:extLst>
      <p:ext uri="{BB962C8B-B14F-4D97-AF65-F5344CB8AC3E}">
        <p14:creationId xmlns:p14="http://schemas.microsoft.com/office/powerpoint/2010/main" val="2716609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47344" y="6575370"/>
            <a:ext cx="1447800" cy="215444"/>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[Patterson, 4</a:t>
            </a:r>
            <a:r>
              <a:rPr kumimoji="0" lang="en-US" sz="800" b="0" i="0" u="none" strike="noStrike" kern="1200" cap="none" spc="0" normalizeH="0" baseline="30000" noProof="0" dirty="0">
                <a:ln>
                  <a:noFill/>
                </a:ln>
                <a:solidFill>
                  <a:prstClr val="black"/>
                </a:solidFill>
                <a:effectLst/>
                <a:uLnTx/>
                <a:uFillTx/>
                <a:latin typeface="Calibri Light" panose="020F0302020204030204"/>
                <a:ea typeface="+mn-ea"/>
                <a:cs typeface="+mn-cs"/>
              </a:rPr>
              <a:t>th</a:t>
            </a: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 edition]</a:t>
            </a:r>
            <a:r>
              <a:rPr kumimoji="0" lang="en-US" sz="800" b="0" i="0" u="none" strike="noStrike" kern="1200" cap="none" spc="0" normalizeH="0" baseline="0" noProof="0" dirty="0">
                <a:ln>
                  <a:noFill/>
                </a:ln>
                <a:solidFill>
                  <a:prstClr val="black"/>
                </a:solidFill>
                <a:effectLst/>
                <a:uLnTx/>
                <a:uFillTx/>
                <a:latin typeface="Times New Roman" pitchFamily="18" charset="0"/>
                <a:ea typeface="+mn-ea"/>
                <a:cs typeface="+mn-cs"/>
              </a:rPr>
              <a:t>→</a:t>
            </a:r>
          </a:p>
        </p:txBody>
      </p:sp>
      <p:sp>
        <p:nvSpPr>
          <p:cNvPr id="2" name="Title 1"/>
          <p:cNvSpPr>
            <a:spLocks noGrp="1"/>
          </p:cNvSpPr>
          <p:nvPr>
            <p:ph type="title"/>
          </p:nvPr>
        </p:nvSpPr>
        <p:spPr/>
        <p:txBody>
          <a:bodyPr/>
          <a:lstStyle/>
          <a:p>
            <a:r>
              <a:rPr lang="en-US" dirty="0"/>
              <a:t>The CPU Performance Equation</a:t>
            </a:r>
          </a:p>
        </p:txBody>
      </p:sp>
      <p:sp>
        <p:nvSpPr>
          <p:cNvPr id="3" name="Content Placeholder 2"/>
          <p:cNvSpPr>
            <a:spLocks noGrp="1"/>
          </p:cNvSpPr>
          <p:nvPr>
            <p:ph idx="1"/>
          </p:nvPr>
        </p:nvSpPr>
        <p:spPr/>
        <p:txBody>
          <a:bodyPr/>
          <a:lstStyle/>
          <a:p>
            <a:r>
              <a:rPr lang="en-US" sz="2000" dirty="0"/>
              <a:t>Three ingredients control the amount of time for execution of a program:</a:t>
            </a:r>
          </a:p>
          <a:p>
            <a:pPr lvl="1"/>
            <a:r>
              <a:rPr lang="en-US" sz="1800" dirty="0"/>
              <a:t>Number of instructions that your program has (Instruction Count)</a:t>
            </a:r>
          </a:p>
          <a:p>
            <a:pPr lvl="1"/>
            <a:r>
              <a:rPr lang="en-US" sz="1800" u="sng" dirty="0"/>
              <a:t>Average</a:t>
            </a:r>
            <a:r>
              <a:rPr lang="en-US" sz="1800" dirty="0"/>
              <a:t> number of “clock-cycles per instructions” (CPI)</a:t>
            </a:r>
          </a:p>
          <a:p>
            <a:pPr lvl="1"/>
            <a:r>
              <a:rPr lang="en-US" sz="1800" dirty="0"/>
              <a:t>Clock Cycle Time</a:t>
            </a:r>
          </a:p>
          <a:p>
            <a:endParaRPr lang="en-US" sz="2000" dirty="0"/>
          </a:p>
          <a:p>
            <a:r>
              <a:rPr lang="en-US" sz="2000" dirty="0"/>
              <a:t>The CPU Performance Equation reads:</a:t>
            </a:r>
            <a:br>
              <a:rPr lang="en-US" sz="2000" dirty="0"/>
            </a:br>
            <a:br>
              <a:rPr lang="en-US" sz="2000" dirty="0"/>
            </a:br>
            <a:endParaRPr lang="en-US" sz="2000" dirty="0"/>
          </a:p>
          <a:p>
            <a:r>
              <a:rPr lang="en-US" sz="2000" dirty="0"/>
              <a:t>Alternatively, using the clock rate:</a:t>
            </a:r>
          </a:p>
          <a:p>
            <a:pPr>
              <a:tabLst>
                <a:tab pos="461963" algn="l"/>
              </a:tabLst>
            </a:pPr>
            <a:endParaRPr lang="en-US" sz="2000" dirty="0"/>
          </a:p>
          <a:p>
            <a:pPr>
              <a:tabLst>
                <a:tab pos="461963" algn="l"/>
              </a:tabLst>
            </a:pPr>
            <a:endParaRPr lang="en-US" sz="2000" dirty="0"/>
          </a:p>
          <a:p>
            <a:pPr>
              <a:tabLst>
                <a:tab pos="461963" algn="l"/>
              </a:tabLst>
            </a:pPr>
            <a:r>
              <a:rPr lang="en-US" sz="2000" dirty="0"/>
              <a:t>As repeatedly demonstrated in practice, reducing the </a:t>
            </a:r>
            <a:r>
              <a:rPr lang="en-US" sz="2000" dirty="0">
                <a:solidFill>
                  <a:srgbClr val="FFA54B"/>
                </a:solidFill>
              </a:rPr>
              <a:t>Instruction Count</a:t>
            </a:r>
            <a:r>
              <a:rPr lang="en-US" sz="2000" dirty="0"/>
              <a:t> (IC) often times leads to an increase in </a:t>
            </a:r>
            <a:r>
              <a:rPr lang="en-US" sz="2000" dirty="0">
                <a:solidFill>
                  <a:srgbClr val="0070C0"/>
                </a:solidFill>
              </a:rPr>
              <a:t>CPI</a:t>
            </a:r>
            <a:r>
              <a:rPr lang="en-US" sz="2000" dirty="0"/>
              <a:t>.  And the other way around.</a:t>
            </a:r>
          </a:p>
          <a:p>
            <a:pPr>
              <a:tabLst>
                <a:tab pos="461963" algn="l"/>
              </a:tabLst>
            </a:pPr>
            <a:endParaRPr lang="en-US" dirty="0"/>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4" name="TextBox 3"/>
              <p:cNvSpPr txBox="1"/>
              <p:nvPr/>
            </p:nvSpPr>
            <p:spPr>
              <a:xfrm>
                <a:off x="4600895" y="4084968"/>
                <a:ext cx="5091137" cy="51860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𝐶𝑃𝑈</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𝐸𝑥𝑒𝑐𝑢𝑡𝑖𝑜𝑛</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𝑇𝑖𝑚𝑒</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𝐼𝑛𝑠𝑡𝑟𝑢𝑐𝑡𝑖𝑜𝑛</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𝐶𝑜𝑢𝑛𝑡</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𝐶𝑃𝐼</m:t>
                          </m:r>
                        </m:num>
                        <m:den>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𝐶𝑙𝑜𝑐𝑘</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𝑅𝑎𝑡𝑒</m:t>
                          </m:r>
                        </m:den>
                      </m:f>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4" name="TextBox 3"/>
              <p:cNvSpPr txBox="1">
                <a:spLocks noRot="1" noChangeAspect="1" noMove="1" noResize="1" noEditPoints="1" noAdjustHandles="1" noChangeArrowheads="1" noChangeShapeType="1" noTextEdit="1"/>
              </p:cNvSpPr>
              <p:nvPr/>
            </p:nvSpPr>
            <p:spPr>
              <a:xfrm>
                <a:off x="4600895" y="4084968"/>
                <a:ext cx="5091137" cy="5186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681702" y="3257269"/>
                <a:ext cx="7122976"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𝐶𝑃𝑈</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𝐸𝑥𝑒𝑐𝑢𝑡𝑖𝑜𝑛</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𝑇𝑖𝑚𝑒</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𝐼𝑛𝑠𝑡𝑟𝑢𝑐𝑡𝑖𝑜𝑛</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𝐶𝑜𝑢𝑛𝑡</m:t>
                    </m:r>
                    <m:r>
                      <a:rPr kumimoji="0" lang="en-US" sz="1800" b="0" i="1" u="none" strike="noStrike" kern="1200" cap="none" spc="0" normalizeH="0" baseline="0" noProof="0">
                        <a:ln>
                          <a:noFill/>
                        </a:ln>
                        <a:solidFill>
                          <a:srgbClr val="FF9933"/>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𝐶𝑃𝐼</m:t>
                    </m:r>
                    <m:r>
                      <a:rPr kumimoji="0" lang="en-US" sz="18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𝐶𝑙𝑜𝑐𝑘</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𝐶𝑦𝑐𝑙𝑒</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𝑇𝑖𝑚𝑒</m:t>
                    </m:r>
                  </m:oMath>
                </a14:m>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681702" y="3257269"/>
                <a:ext cx="7122976" cy="276999"/>
              </a:xfrm>
              <a:prstGeom prst="rect">
                <a:avLst/>
              </a:prstGeom>
              <a:blipFill>
                <a:blip r:embed="rId4"/>
                <a:stretch>
                  <a:fillRect l="-1199" t="-2174" b="-32609"/>
                </a:stretch>
              </a:blipFill>
            </p:spPr>
            <p:txBody>
              <a:bodyPr/>
              <a:lstStyle/>
              <a:p>
                <a:r>
                  <a:rPr lang="en-US">
                    <a:noFill/>
                  </a:rPr>
                  <a:t> </a:t>
                </a:r>
              </a:p>
            </p:txBody>
          </p:sp>
        </mc:Fallback>
      </mc:AlternateContent>
    </p:spTree>
    <p:extLst>
      <p:ext uri="{BB962C8B-B14F-4D97-AF65-F5344CB8AC3E}">
        <p14:creationId xmlns:p14="http://schemas.microsoft.com/office/powerpoint/2010/main" val="106989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lvl="2"/>
            <a:endParaRPr lang="en-US" sz="1500" dirty="0"/>
          </a:p>
          <a:p>
            <a:pPr lvl="2"/>
            <a:endParaRPr lang="en-US" sz="1500" dirty="0"/>
          </a:p>
          <a:p>
            <a:pPr lvl="2"/>
            <a:endParaRPr lang="en-US" sz="1500" dirty="0"/>
          </a:p>
          <a:p>
            <a:pPr lvl="2"/>
            <a:endParaRPr lang="en-US" sz="1500" dirty="0"/>
          </a:p>
          <a:p>
            <a:pPr lvl="2"/>
            <a:endParaRPr lang="en-US" sz="1500" dirty="0"/>
          </a:p>
          <a:p>
            <a:pPr lvl="2"/>
            <a:endParaRPr lang="en-US" sz="1500" dirty="0"/>
          </a:p>
          <a:p>
            <a:pPr lvl="2"/>
            <a:endParaRPr lang="en-US" sz="1500" dirty="0"/>
          </a:p>
          <a:p>
            <a:pPr lvl="2"/>
            <a:endParaRPr lang="en-US" sz="1500" dirty="0"/>
          </a:p>
          <a:p>
            <a:pPr lvl="2"/>
            <a:endParaRPr lang="en-US" sz="1500" dirty="0"/>
          </a:p>
          <a:p>
            <a:endParaRPr lang="en-US" sz="2000" dirty="0"/>
          </a:p>
          <a:p>
            <a:endParaRPr lang="en-US" sz="2000" dirty="0"/>
          </a:p>
          <a:p>
            <a:pPr>
              <a:tabLst>
                <a:tab pos="2286000" algn="l"/>
              </a:tabLst>
            </a:pPr>
            <a:r>
              <a:rPr lang="en-US" sz="2000" dirty="0"/>
              <a:t>An </a:t>
            </a:r>
            <a:r>
              <a:rPr lang="en-US" sz="2000" dirty="0">
                <a:solidFill>
                  <a:srgbClr val="00B050"/>
                </a:solidFill>
              </a:rPr>
              <a:t>instruction</a:t>
            </a:r>
            <a:r>
              <a:rPr lang="en-US" sz="2000" dirty="0"/>
              <a:t>: stored in memory as string of 0 &amp; 1 bits (often 32 or 64 bits, you don’t have a say)</a:t>
            </a:r>
          </a:p>
          <a:p>
            <a:pPr>
              <a:tabLst>
                <a:tab pos="2286000" algn="l"/>
              </a:tabLst>
            </a:pPr>
            <a:r>
              <a:rPr lang="en-US" sz="2000" dirty="0"/>
              <a:t>A piece of </a:t>
            </a:r>
            <a:r>
              <a:rPr lang="en-US" sz="2000" dirty="0">
                <a:solidFill>
                  <a:srgbClr val="FFC000"/>
                </a:solidFill>
              </a:rPr>
              <a:t>data</a:t>
            </a:r>
            <a:r>
              <a:rPr lang="en-US" sz="2000" dirty="0"/>
              <a:t>: stored in memory as string of 0 &amp; 1 bits (8 bits, or 16, or 64, etc. – can be even user defined)</a:t>
            </a:r>
          </a:p>
          <a:p>
            <a:r>
              <a:rPr lang="en-US" sz="2000" dirty="0"/>
              <a:t>In terms of storage and movement, there is no distinction between </a:t>
            </a:r>
            <a:r>
              <a:rPr lang="en-US" sz="2000" dirty="0">
                <a:solidFill>
                  <a:srgbClr val="00B050"/>
                </a:solidFill>
              </a:rPr>
              <a:t>instructions </a:t>
            </a:r>
            <a:r>
              <a:rPr lang="en-US" sz="2000" dirty="0"/>
              <a:t>and </a:t>
            </a:r>
            <a:r>
              <a:rPr lang="en-US" sz="2000" dirty="0">
                <a:solidFill>
                  <a:srgbClr val="FFC000"/>
                </a:solidFill>
              </a:rPr>
              <a:t>data</a:t>
            </a:r>
            <a:r>
              <a:rPr lang="en-US" sz="2000" dirty="0"/>
              <a:t> </a:t>
            </a:r>
            <a:endParaRPr lang="en-US" sz="2000" dirty="0">
              <a:solidFill>
                <a:srgbClr val="00B050"/>
              </a:solidFill>
            </a:endParaRPr>
          </a:p>
          <a:p>
            <a:pPr lvl="1"/>
            <a:r>
              <a:rPr lang="en-US" sz="1600" dirty="0"/>
              <a:t>Instructions are fetched &amp; decoded &amp; executed</a:t>
            </a:r>
          </a:p>
          <a:p>
            <a:pPr lvl="1"/>
            <a:r>
              <a:rPr lang="en-US" sz="1600" dirty="0"/>
              <a:t>Data is used to produce results according to rules specified by the instructions</a:t>
            </a:r>
            <a:endParaRPr lang="en-US" sz="2000" dirty="0"/>
          </a:p>
          <a:p>
            <a:r>
              <a:rPr lang="en-US" sz="2000" dirty="0"/>
              <a:t>NOTE: the “data &amp; instructions share same storage and pathways” paradigm formalized by von Neumann in late 1940s</a:t>
            </a:r>
          </a:p>
          <a:p>
            <a:pPr lvl="1"/>
            <a:r>
              <a:rPr lang="en-US" sz="1600" dirty="0"/>
              <a:t>The “von Neumann model” (also known as the Princeton model)</a:t>
            </a:r>
          </a:p>
          <a:p>
            <a:endParaRPr lang="en-US" sz="2100" dirty="0"/>
          </a:p>
        </p:txBody>
      </p:sp>
      <p:sp>
        <p:nvSpPr>
          <p:cNvPr id="2" name="Title 1"/>
          <p:cNvSpPr>
            <a:spLocks noGrp="1"/>
          </p:cNvSpPr>
          <p:nvPr>
            <p:ph type="title"/>
          </p:nvPr>
        </p:nvSpPr>
        <p:spPr/>
        <p:txBody>
          <a:bodyPr/>
          <a:lstStyle/>
          <a:p>
            <a:r>
              <a:rPr lang="en-US" dirty="0"/>
              <a:t>Computing requires</a:t>
            </a:r>
            <a:r>
              <a:rPr lang="en-US" dirty="0">
                <a:solidFill>
                  <a:srgbClr val="00B050"/>
                </a:solidFill>
              </a:rPr>
              <a:t> instructions</a:t>
            </a:r>
            <a:r>
              <a:rPr lang="en-US" dirty="0"/>
              <a:t> </a:t>
            </a:r>
            <a:r>
              <a:rPr lang="en-US" u="sng" dirty="0"/>
              <a:t>and</a:t>
            </a:r>
            <a:r>
              <a:rPr lang="en-US" dirty="0"/>
              <a:t> </a:t>
            </a:r>
            <a:r>
              <a:rPr lang="en-US" dirty="0">
                <a:solidFill>
                  <a:srgbClr val="FFC000"/>
                </a:solidFill>
              </a:rPr>
              <a:t>data</a:t>
            </a:r>
            <a:endParaRPr lang="en-US" dirty="0">
              <a:solidFill>
                <a:srgbClr val="00B050"/>
              </a:solidFil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28" name="Group 27"/>
          <p:cNvGrpSpPr/>
          <p:nvPr/>
        </p:nvGrpSpPr>
        <p:grpSpPr>
          <a:xfrm>
            <a:off x="1054782" y="2075844"/>
            <a:ext cx="9538802" cy="1765012"/>
            <a:chOff x="434579" y="2942537"/>
            <a:chExt cx="9538802" cy="1765012"/>
          </a:xfrm>
        </p:grpSpPr>
        <p:grpSp>
          <p:nvGrpSpPr>
            <p:cNvPr id="30" name="Group 29"/>
            <p:cNvGrpSpPr/>
            <p:nvPr/>
          </p:nvGrpSpPr>
          <p:grpSpPr>
            <a:xfrm>
              <a:off x="2206911" y="2942537"/>
              <a:ext cx="3765924" cy="1591144"/>
              <a:chOff x="4092836" y="4930999"/>
              <a:chExt cx="3765924" cy="1591144"/>
            </a:xfrm>
          </p:grpSpPr>
          <p:sp>
            <p:nvSpPr>
              <p:cNvPr id="4" name="Rectangle 3"/>
              <p:cNvSpPr/>
              <p:nvPr/>
            </p:nvSpPr>
            <p:spPr>
              <a:xfrm>
                <a:off x="4155441" y="4982101"/>
                <a:ext cx="3644498" cy="57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Memory</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8" name="Rectangle 7"/>
              <p:cNvSpPr/>
              <p:nvPr/>
            </p:nvSpPr>
            <p:spPr>
              <a:xfrm>
                <a:off x="4155441" y="5888779"/>
                <a:ext cx="1358766" cy="57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Control Unit</a:t>
                </a:r>
                <a:b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(CU)</a:t>
                </a:r>
              </a:p>
            </p:txBody>
          </p:sp>
          <p:sp>
            <p:nvSpPr>
              <p:cNvPr id="9" name="Rectangle 8"/>
              <p:cNvSpPr/>
              <p:nvPr/>
            </p:nvSpPr>
            <p:spPr>
              <a:xfrm>
                <a:off x="5870074" y="5888779"/>
                <a:ext cx="1929865" cy="57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Arithmetic Logic Unit</a:t>
                </a:r>
                <a:b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(ALU)</a:t>
                </a:r>
              </a:p>
            </p:txBody>
          </p:sp>
          <p:cxnSp>
            <p:nvCxnSpPr>
              <p:cNvPr id="12" name="Straight Arrow Connector 11"/>
              <p:cNvCxnSpPr/>
              <p:nvPr/>
            </p:nvCxnSpPr>
            <p:spPr>
              <a:xfrm>
                <a:off x="4943450" y="5526739"/>
                <a:ext cx="1630" cy="36204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092836" y="4930999"/>
                <a:ext cx="3765924" cy="15911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Arrow Connector 14"/>
              <p:cNvCxnSpPr/>
              <p:nvPr/>
            </p:nvCxnSpPr>
            <p:spPr>
              <a:xfrm>
                <a:off x="6386488" y="5526738"/>
                <a:ext cx="4762" cy="362041"/>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7010376" y="5526738"/>
                <a:ext cx="42" cy="347754"/>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504861" y="6037227"/>
                <a:ext cx="365213" cy="4432"/>
              </a:xfrm>
              <a:prstGeom prst="straightConnector1">
                <a:avLst/>
              </a:prstGeom>
              <a:ln w="28575">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5504861" y="6311514"/>
                <a:ext cx="365213" cy="4432"/>
              </a:xfrm>
              <a:prstGeom prst="straightConnector1">
                <a:avLst/>
              </a:prstGeom>
              <a:ln w="28575">
                <a:solidFill>
                  <a:srgbClr val="FFC000"/>
                </a:solidFill>
                <a:prstDash val="sysDot"/>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7000237" y="3812430"/>
              <a:ext cx="1736416" cy="307777"/>
              <a:chOff x="7980677" y="3424657"/>
              <a:chExt cx="1736416" cy="307777"/>
            </a:xfrm>
          </p:grpSpPr>
          <p:cxnSp>
            <p:nvCxnSpPr>
              <p:cNvPr id="35" name="Straight Arrow Connector 34"/>
              <p:cNvCxnSpPr/>
              <p:nvPr/>
            </p:nvCxnSpPr>
            <p:spPr>
              <a:xfrm>
                <a:off x="7980677" y="3606783"/>
                <a:ext cx="797560" cy="508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8849291" y="3424657"/>
                <a:ext cx="86780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data flow</a:t>
                </a:r>
              </a:p>
            </p:txBody>
          </p:sp>
        </p:grpSp>
        <p:grpSp>
          <p:nvGrpSpPr>
            <p:cNvPr id="26" name="Group 25"/>
            <p:cNvGrpSpPr/>
            <p:nvPr/>
          </p:nvGrpSpPr>
          <p:grpSpPr>
            <a:xfrm>
              <a:off x="7000237" y="3518759"/>
              <a:ext cx="2228505" cy="307777"/>
              <a:chOff x="7980677" y="2919319"/>
              <a:chExt cx="2228505" cy="307777"/>
            </a:xfrm>
          </p:grpSpPr>
          <p:cxnSp>
            <p:nvCxnSpPr>
              <p:cNvPr id="31" name="Straight Arrow Connector 30"/>
              <p:cNvCxnSpPr/>
              <p:nvPr/>
            </p:nvCxnSpPr>
            <p:spPr>
              <a:xfrm>
                <a:off x="7980677" y="3101445"/>
                <a:ext cx="797560" cy="508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8805721" y="2919319"/>
                <a:ext cx="140346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instructions flow</a:t>
                </a:r>
              </a:p>
            </p:txBody>
          </p:sp>
        </p:grpSp>
        <p:grpSp>
          <p:nvGrpSpPr>
            <p:cNvPr id="22" name="Group 21"/>
            <p:cNvGrpSpPr/>
            <p:nvPr/>
          </p:nvGrpSpPr>
          <p:grpSpPr>
            <a:xfrm>
              <a:off x="6990149" y="4399772"/>
              <a:ext cx="2983232" cy="307777"/>
              <a:chOff x="7970589" y="4303252"/>
              <a:chExt cx="2983232" cy="307777"/>
            </a:xfrm>
          </p:grpSpPr>
          <p:cxnSp>
            <p:nvCxnSpPr>
              <p:cNvPr id="39" name="Straight Arrow Connector 38"/>
              <p:cNvCxnSpPr/>
              <p:nvPr/>
            </p:nvCxnSpPr>
            <p:spPr>
              <a:xfrm>
                <a:off x="7970589" y="4485378"/>
                <a:ext cx="797560" cy="5080"/>
              </a:xfrm>
              <a:prstGeom prst="straightConnector1">
                <a:avLst/>
              </a:prstGeom>
              <a:ln w="28575">
                <a:solidFill>
                  <a:srgbClr val="FFC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8839203" y="4303252"/>
                <a:ext cx="211461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internal consumption data</a:t>
                </a:r>
              </a:p>
            </p:txBody>
          </p:sp>
        </p:grpSp>
        <p:grpSp>
          <p:nvGrpSpPr>
            <p:cNvPr id="23" name="Group 22"/>
            <p:cNvGrpSpPr/>
            <p:nvPr/>
          </p:nvGrpSpPr>
          <p:grpSpPr>
            <a:xfrm>
              <a:off x="6990149" y="4106101"/>
              <a:ext cx="2920939" cy="307777"/>
              <a:chOff x="7970589" y="3929995"/>
              <a:chExt cx="2920939" cy="307777"/>
            </a:xfrm>
          </p:grpSpPr>
          <p:cxnSp>
            <p:nvCxnSpPr>
              <p:cNvPr id="38" name="Straight Arrow Connector 37"/>
              <p:cNvCxnSpPr/>
              <p:nvPr/>
            </p:nvCxnSpPr>
            <p:spPr>
              <a:xfrm>
                <a:off x="7970589" y="4112121"/>
                <a:ext cx="797560" cy="5080"/>
              </a:xfrm>
              <a:prstGeom prst="straightConnector1">
                <a:avLst/>
              </a:prstGeom>
              <a:ln w="28575">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8795633" y="3929995"/>
                <a:ext cx="209589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internal commands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(uops)</a:t>
                </a:r>
              </a:p>
            </p:txBody>
          </p:sp>
        </p:grpSp>
        <p:sp>
          <p:nvSpPr>
            <p:cNvPr id="5" name="Rectangle 4"/>
            <p:cNvSpPr/>
            <p:nvPr/>
          </p:nvSpPr>
          <p:spPr>
            <a:xfrm>
              <a:off x="2320394" y="3023644"/>
              <a:ext cx="1172280" cy="5146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Instructions</a:t>
              </a:r>
            </a:p>
          </p:txBody>
        </p:sp>
        <p:sp>
          <p:nvSpPr>
            <p:cNvPr id="25" name="Rectangle 24"/>
            <p:cNvSpPr/>
            <p:nvPr/>
          </p:nvSpPr>
          <p:spPr>
            <a:xfrm>
              <a:off x="3563727" y="3023644"/>
              <a:ext cx="2307905" cy="51463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19" name="Rectangle 18"/>
            <p:cNvSpPr/>
            <p:nvPr/>
          </p:nvSpPr>
          <p:spPr>
            <a:xfrm>
              <a:off x="6139505" y="3054117"/>
              <a:ext cx="177907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[Cache] Memory</a:t>
              </a:r>
            </a:p>
          </p:txBody>
        </p:sp>
        <p:sp>
          <p:nvSpPr>
            <p:cNvPr id="21" name="Left Brace 20"/>
            <p:cNvSpPr/>
            <p:nvPr/>
          </p:nvSpPr>
          <p:spPr>
            <a:xfrm flipH="1">
              <a:off x="6079515" y="2993638"/>
              <a:ext cx="79375" cy="574643"/>
            </a:xfrm>
            <a:prstGeom prst="leftBrace">
              <a:avLst>
                <a:gd name="adj1" fmla="val 80333"/>
                <a:gd name="adj2" fmla="val 43274"/>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Left Brace 33"/>
            <p:cNvSpPr/>
            <p:nvPr/>
          </p:nvSpPr>
          <p:spPr>
            <a:xfrm>
              <a:off x="1726988" y="2942537"/>
              <a:ext cx="131780" cy="1591143"/>
            </a:xfrm>
            <a:prstGeom prst="leftBrace">
              <a:avLst>
                <a:gd name="adj1" fmla="val 80333"/>
                <a:gd name="adj2" fmla="val 43274"/>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41"/>
            <p:cNvSpPr/>
            <p:nvPr/>
          </p:nvSpPr>
          <p:spPr>
            <a:xfrm>
              <a:off x="434579" y="3272073"/>
              <a:ext cx="1109984" cy="646331"/>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Processor</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(Chip)</a:t>
              </a:r>
            </a:p>
          </p:txBody>
        </p:sp>
      </p:grpSp>
    </p:spTree>
    <p:extLst>
      <p:ext uri="{BB962C8B-B14F-4D97-AF65-F5344CB8AC3E}">
        <p14:creationId xmlns:p14="http://schemas.microsoft.com/office/powerpoint/2010/main" val="4247453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86B30-2CCF-4828-8A35-31D36183B093}"/>
              </a:ext>
            </a:extLst>
          </p:cNvPr>
          <p:cNvSpPr>
            <a:spLocks noGrp="1"/>
          </p:cNvSpPr>
          <p:nvPr>
            <p:ph type="title"/>
          </p:nvPr>
        </p:nvSpPr>
        <p:spPr>
          <a:xfrm>
            <a:off x="780757" y="4058529"/>
            <a:ext cx="6836898" cy="823393"/>
          </a:xfrm>
        </p:spPr>
        <p:txBody>
          <a:bodyPr/>
          <a:lstStyle/>
          <a:p>
            <a:r>
              <a:rPr lang="en-US" dirty="0"/>
              <a:t>Big New Topic: Memory Aspects</a:t>
            </a:r>
          </a:p>
        </p:txBody>
      </p:sp>
      <p:sp>
        <p:nvSpPr>
          <p:cNvPr id="4" name="Slide Number Placeholder 3">
            <a:extLst>
              <a:ext uri="{FF2B5EF4-FFF2-40B4-BE49-F238E27FC236}">
                <a16:creationId xmlns:a16="http://schemas.microsoft.com/office/drawing/2014/main" id="{9D7B6CC7-984D-4C25-9A74-92EAFAA2E1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49574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SRAM vs. DRAM: wrap-up </a:t>
            </a:r>
          </a:p>
        </p:txBody>
      </p:sp>
      <p:sp>
        <p:nvSpPr>
          <p:cNvPr id="3" name="Content Placeholder 2"/>
          <p:cNvSpPr>
            <a:spLocks noGrp="1"/>
          </p:cNvSpPr>
          <p:nvPr>
            <p:ph idx="1"/>
          </p:nvPr>
        </p:nvSpPr>
        <p:spPr>
          <a:xfrm>
            <a:off x="147344" y="1173707"/>
            <a:ext cx="11960872" cy="5254564"/>
          </a:xfrm>
        </p:spPr>
        <p:txBody>
          <a:bodyPr>
            <a:normAutofit/>
          </a:bodyPr>
          <a:lstStyle/>
          <a:p>
            <a:r>
              <a:rPr lang="en-US" sz="1800" dirty="0"/>
              <a:t>Order of the SRAM access time: 4 to 5 cycles (nanoseconds)</a:t>
            </a:r>
          </a:p>
          <a:p>
            <a:pPr lvl="1"/>
            <a:r>
              <a:rPr lang="en-US" sz="1600" dirty="0"/>
              <a:t>Expensive but fast </a:t>
            </a:r>
          </a:p>
          <a:p>
            <a:pPr lvl="1"/>
            <a:r>
              <a:rPr lang="en-US" sz="1600" dirty="0"/>
              <a:t>Transistor hog</a:t>
            </a:r>
          </a:p>
          <a:p>
            <a:pPr lvl="1"/>
            <a:r>
              <a:rPr lang="en-US" sz="1600" dirty="0"/>
              <a:t>Needs no refresh</a:t>
            </a:r>
          </a:p>
          <a:p>
            <a:pPr lvl="3"/>
            <a:endParaRPr lang="en-US" sz="1100" dirty="0"/>
          </a:p>
          <a:p>
            <a:r>
              <a:rPr lang="en-US" sz="1800" dirty="0"/>
              <a:t>Order of the DRAM access time: 10s of cycles </a:t>
            </a:r>
          </a:p>
          <a:p>
            <a:pPr lvl="1"/>
            <a:r>
              <a:rPr lang="en-US" sz="1400" dirty="0"/>
              <a:t>The information stored as a charge in a </a:t>
            </a:r>
            <a:r>
              <a:rPr lang="en-US" sz="1400" dirty="0">
                <a:solidFill>
                  <a:srgbClr val="C00000"/>
                </a:solidFill>
              </a:rPr>
              <a:t>capacitor</a:t>
            </a:r>
            <a:endParaRPr lang="en-US" sz="1400" dirty="0"/>
          </a:p>
          <a:p>
            <a:pPr lvl="1"/>
            <a:r>
              <a:rPr lang="en-US" sz="1600" dirty="0"/>
              <a:t>Less expensive but slow</a:t>
            </a:r>
          </a:p>
          <a:p>
            <a:pPr lvl="1"/>
            <a:r>
              <a:rPr lang="en-US" sz="1600" dirty="0"/>
              <a:t>Requires one capacitor and one transistor, might have capacitor leak</a:t>
            </a:r>
          </a:p>
          <a:p>
            <a:pPr lvl="1"/>
            <a:r>
              <a:rPr lang="en-US" sz="1600" dirty="0"/>
              <a:t>Higher capacity per unit area</a:t>
            </a:r>
          </a:p>
          <a:p>
            <a:pPr lvl="1"/>
            <a:r>
              <a:rPr lang="en-US" sz="1600" dirty="0"/>
              <a:t>Needs refresh every 10-100 </a:t>
            </a:r>
            <a:r>
              <a:rPr lang="en-US" sz="1600" dirty="0" err="1"/>
              <a:t>ms</a:t>
            </a:r>
            <a:r>
              <a:rPr lang="en-US" sz="1600" dirty="0"/>
              <a:t> (a small overhead in memory access – around 0.1%)</a:t>
            </a:r>
          </a:p>
          <a:p>
            <a:pPr lvl="1"/>
            <a:r>
              <a:rPr lang="en-US" sz="1600" dirty="0"/>
              <a:t>Sensitive to disturbances</a:t>
            </a:r>
          </a:p>
          <a:p>
            <a:pPr lvl="3"/>
            <a:endParaRPr lang="en-US" sz="1100" dirty="0"/>
          </a:p>
          <a:p>
            <a:r>
              <a:rPr lang="en-US" sz="1800" dirty="0"/>
              <a:t>Limit case: a 10X - 100X speedup </a:t>
            </a:r>
          </a:p>
          <a:p>
            <a:pPr marL="0" indent="0">
              <a:buNone/>
            </a:pPr>
            <a:r>
              <a:rPr lang="en-US" sz="1800" dirty="0"/>
              <a:t>                        if you can work off the SRAM</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9431878" y="6414421"/>
            <a:ext cx="134744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a:t>
            </a:r>
            <a:r>
              <a:rPr kumimoji="0" lang="en-US" sz="800" b="0" i="0" u="none" strike="noStrike" kern="1200" cap="none" spc="0" normalizeH="0" baseline="0" noProof="0" dirty="0" err="1">
                <a:ln>
                  <a:noFill/>
                </a:ln>
                <a:solidFill>
                  <a:prstClr val="black"/>
                </a:solidFill>
                <a:effectLst/>
                <a:uLnTx/>
                <a:uFillTx/>
                <a:latin typeface="Calibri Light" panose="020F0302020204030204"/>
                <a:ea typeface="+mn-ea"/>
                <a:cs typeface="+mn-cs"/>
              </a:rPr>
              <a:t>Rauber&amp;Runger</a:t>
            </a:r>
            <a:r>
              <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rPr>
              <a:t>]</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aphicFrame>
        <p:nvGraphicFramePr>
          <p:cNvPr id="9" name="Table 8"/>
          <p:cNvGraphicFramePr>
            <a:graphicFrameLocks noGrp="1"/>
          </p:cNvGraphicFramePr>
          <p:nvPr>
            <p:extLst>
              <p:ext uri="{D42A27DB-BD31-4B8C-83A1-F6EECF244321}">
                <p14:modId xmlns:p14="http://schemas.microsoft.com/office/powerpoint/2010/main" val="1570229086"/>
              </p:ext>
            </p:extLst>
          </p:nvPr>
        </p:nvGraphicFramePr>
        <p:xfrm>
          <a:off x="3041679" y="1459626"/>
          <a:ext cx="8762999" cy="1136385"/>
        </p:xfrm>
        <a:graphic>
          <a:graphicData uri="http://schemas.openxmlformats.org/drawingml/2006/table">
            <a:tbl>
              <a:tblPr firstRow="1" bandRow="1">
                <a:tableStyleId>{5C22544A-7EE6-4342-B048-85BDC9FD1C3A}</a:tableStyleId>
              </a:tblPr>
              <a:tblGrid>
                <a:gridCol w="728869">
                  <a:extLst>
                    <a:ext uri="{9D8B030D-6E8A-4147-A177-3AD203B41FA5}">
                      <a16:colId xmlns:a16="http://schemas.microsoft.com/office/drawing/2014/main" val="20000"/>
                    </a:ext>
                  </a:extLst>
                </a:gridCol>
                <a:gridCol w="1872532">
                  <a:extLst>
                    <a:ext uri="{9D8B030D-6E8A-4147-A177-3AD203B41FA5}">
                      <a16:colId xmlns:a16="http://schemas.microsoft.com/office/drawing/2014/main" val="20001"/>
                    </a:ext>
                  </a:extLst>
                </a:gridCol>
                <a:gridCol w="1304014">
                  <a:extLst>
                    <a:ext uri="{9D8B030D-6E8A-4147-A177-3AD203B41FA5}">
                      <a16:colId xmlns:a16="http://schemas.microsoft.com/office/drawing/2014/main" val="20002"/>
                    </a:ext>
                  </a:extLst>
                </a:gridCol>
                <a:gridCol w="1133061">
                  <a:extLst>
                    <a:ext uri="{9D8B030D-6E8A-4147-A177-3AD203B41FA5}">
                      <a16:colId xmlns:a16="http://schemas.microsoft.com/office/drawing/2014/main" val="20003"/>
                    </a:ext>
                  </a:extLst>
                </a:gridCol>
                <a:gridCol w="1133723">
                  <a:extLst>
                    <a:ext uri="{9D8B030D-6E8A-4147-A177-3AD203B41FA5}">
                      <a16:colId xmlns:a16="http://schemas.microsoft.com/office/drawing/2014/main" val="20004"/>
                    </a:ext>
                  </a:extLst>
                </a:gridCol>
                <a:gridCol w="838201">
                  <a:extLst>
                    <a:ext uri="{9D8B030D-6E8A-4147-A177-3AD203B41FA5}">
                      <a16:colId xmlns:a16="http://schemas.microsoft.com/office/drawing/2014/main" val="20005"/>
                    </a:ext>
                  </a:extLst>
                </a:gridCol>
                <a:gridCol w="1752599">
                  <a:extLst>
                    <a:ext uri="{9D8B030D-6E8A-4147-A177-3AD203B41FA5}">
                      <a16:colId xmlns:a16="http://schemas.microsoft.com/office/drawing/2014/main" val="20006"/>
                    </a:ext>
                  </a:extLst>
                </a:gridCol>
              </a:tblGrid>
              <a:tr h="411360">
                <a:tc>
                  <a:txBody>
                    <a:bodyPr/>
                    <a:lstStyle/>
                    <a:p>
                      <a:pPr algn="ctr"/>
                      <a:endParaRPr lang="en-US" sz="1600" dirty="0"/>
                    </a:p>
                  </a:txBody>
                  <a:tcPr anchor="ctr"/>
                </a:tc>
                <a:tc>
                  <a:txBody>
                    <a:bodyPr/>
                    <a:lstStyle/>
                    <a:p>
                      <a:pPr algn="ctr"/>
                      <a:r>
                        <a:rPr lang="en-US" sz="1600" dirty="0"/>
                        <a:t>Transistors</a:t>
                      </a:r>
                      <a:r>
                        <a:rPr lang="en-US" sz="1600" baseline="0" dirty="0"/>
                        <a:t> per </a:t>
                      </a:r>
                      <a:r>
                        <a:rPr lang="en-US" sz="1600" dirty="0"/>
                        <a:t>bit</a:t>
                      </a:r>
                    </a:p>
                  </a:txBody>
                  <a:tcPr anchor="ctr"/>
                </a:tc>
                <a:tc>
                  <a:txBody>
                    <a:bodyPr/>
                    <a:lstStyle/>
                    <a:p>
                      <a:pPr algn="ctr"/>
                      <a:r>
                        <a:rPr lang="en-US" sz="1600" dirty="0"/>
                        <a:t>Access Time</a:t>
                      </a:r>
                    </a:p>
                  </a:txBody>
                  <a:tcPr anchor="ctr"/>
                </a:tc>
                <a:tc>
                  <a:txBody>
                    <a:bodyPr/>
                    <a:lstStyle/>
                    <a:p>
                      <a:pPr algn="ctr"/>
                      <a:r>
                        <a:rPr lang="en-US" sz="1600" dirty="0"/>
                        <a:t>Persistent?</a:t>
                      </a:r>
                    </a:p>
                  </a:txBody>
                  <a:tcPr anchor="ctr"/>
                </a:tc>
                <a:tc>
                  <a:txBody>
                    <a:bodyPr/>
                    <a:lstStyle/>
                    <a:p>
                      <a:pPr algn="ctr"/>
                      <a:r>
                        <a:rPr lang="en-US" sz="1600" dirty="0"/>
                        <a:t>Sensitive?</a:t>
                      </a:r>
                    </a:p>
                  </a:txBody>
                  <a:tcPr anchor="ctr"/>
                </a:tc>
                <a:tc>
                  <a:txBody>
                    <a:bodyPr/>
                    <a:lstStyle/>
                    <a:p>
                      <a:pPr algn="ctr"/>
                      <a:r>
                        <a:rPr lang="en-US" sz="1600" dirty="0"/>
                        <a:t>Price</a:t>
                      </a:r>
                    </a:p>
                  </a:txBody>
                  <a:tcPr anchor="ctr"/>
                </a:tc>
                <a:tc>
                  <a:txBody>
                    <a:bodyPr/>
                    <a:lstStyle/>
                    <a:p>
                      <a:pPr algn="ctr"/>
                      <a:r>
                        <a:rPr lang="en-US" sz="1600" dirty="0"/>
                        <a:t>Applications</a:t>
                      </a:r>
                    </a:p>
                  </a:txBody>
                  <a:tcPr anchor="ctr"/>
                </a:tc>
                <a:extLst>
                  <a:ext uri="{0D108BD9-81ED-4DB2-BD59-A6C34878D82A}">
                    <a16:rowId xmlns:a16="http://schemas.microsoft.com/office/drawing/2014/main" val="10000"/>
                  </a:ext>
                </a:extLst>
              </a:tr>
              <a:tr h="387877">
                <a:tc>
                  <a:txBody>
                    <a:bodyPr/>
                    <a:lstStyle/>
                    <a:p>
                      <a:pPr algn="ctr"/>
                      <a:r>
                        <a:rPr lang="en-US" sz="1600" dirty="0"/>
                        <a:t>SRAM</a:t>
                      </a:r>
                    </a:p>
                  </a:txBody>
                  <a:tcPr anchor="ctr"/>
                </a:tc>
                <a:tc>
                  <a:txBody>
                    <a:bodyPr/>
                    <a:lstStyle/>
                    <a:p>
                      <a:pPr algn="ctr"/>
                      <a:r>
                        <a:rPr lang="en-US" sz="1600" dirty="0"/>
                        <a:t>6</a:t>
                      </a:r>
                    </a:p>
                  </a:txBody>
                  <a:tcPr anchor="ctr"/>
                </a:tc>
                <a:tc>
                  <a:txBody>
                    <a:bodyPr/>
                    <a:lstStyle/>
                    <a:p>
                      <a:pPr algn="ctr"/>
                      <a:r>
                        <a:rPr lang="en-US" sz="1600" dirty="0"/>
                        <a:t>1X</a:t>
                      </a:r>
                    </a:p>
                  </a:txBody>
                  <a:tcPr anchor="ctr"/>
                </a:tc>
                <a:tc>
                  <a:txBody>
                    <a:bodyPr/>
                    <a:lstStyle/>
                    <a:p>
                      <a:pPr algn="ctr"/>
                      <a:r>
                        <a:rPr lang="en-US" sz="1600" dirty="0"/>
                        <a:t>Yes</a:t>
                      </a:r>
                    </a:p>
                  </a:txBody>
                  <a:tcPr anchor="ctr"/>
                </a:tc>
                <a:tc>
                  <a:txBody>
                    <a:bodyPr/>
                    <a:lstStyle/>
                    <a:p>
                      <a:pPr algn="ctr"/>
                      <a:r>
                        <a:rPr lang="en-US" sz="1600" dirty="0"/>
                        <a:t>No</a:t>
                      </a:r>
                    </a:p>
                  </a:txBody>
                  <a:tcPr anchor="ctr"/>
                </a:tc>
                <a:tc>
                  <a:txBody>
                    <a:bodyPr/>
                    <a:lstStyle/>
                    <a:p>
                      <a:pPr algn="ctr"/>
                      <a:r>
                        <a:rPr lang="en-US" sz="1600" dirty="0"/>
                        <a:t>100X</a:t>
                      </a:r>
                    </a:p>
                  </a:txBody>
                  <a:tcPr anchor="ctr"/>
                </a:tc>
                <a:tc>
                  <a:txBody>
                    <a:bodyPr/>
                    <a:lstStyle/>
                    <a:p>
                      <a:pPr algn="ctr"/>
                      <a:r>
                        <a:rPr lang="en-US" sz="1600" dirty="0"/>
                        <a:t>Cache memories</a:t>
                      </a:r>
                    </a:p>
                  </a:txBody>
                  <a:tcPr anchor="ctr"/>
                </a:tc>
                <a:extLst>
                  <a:ext uri="{0D108BD9-81ED-4DB2-BD59-A6C34878D82A}">
                    <a16:rowId xmlns:a16="http://schemas.microsoft.com/office/drawing/2014/main" val="10001"/>
                  </a:ext>
                </a:extLst>
              </a:tr>
              <a:tr h="337148">
                <a:tc>
                  <a:txBody>
                    <a:bodyPr/>
                    <a:lstStyle/>
                    <a:p>
                      <a:pPr algn="ctr"/>
                      <a:r>
                        <a:rPr lang="en-US" sz="1600" dirty="0"/>
                        <a:t>DRAM</a:t>
                      </a:r>
                    </a:p>
                  </a:txBody>
                  <a:tcPr anchor="ctr"/>
                </a:tc>
                <a:tc>
                  <a:txBody>
                    <a:bodyPr/>
                    <a:lstStyle/>
                    <a:p>
                      <a:pPr algn="ctr"/>
                      <a:r>
                        <a:rPr lang="en-US" sz="1600" dirty="0"/>
                        <a:t>1</a:t>
                      </a:r>
                    </a:p>
                  </a:txBody>
                  <a:tcPr anchor="ctr"/>
                </a:tc>
                <a:tc>
                  <a:txBody>
                    <a:bodyPr/>
                    <a:lstStyle/>
                    <a:p>
                      <a:pPr algn="ctr"/>
                      <a:r>
                        <a:rPr lang="en-US" sz="1600" dirty="0"/>
                        <a:t>10s X</a:t>
                      </a:r>
                    </a:p>
                  </a:txBody>
                  <a:tcPr anchor="ctr"/>
                </a:tc>
                <a:tc>
                  <a:txBody>
                    <a:bodyPr/>
                    <a:lstStyle/>
                    <a:p>
                      <a:pPr algn="ctr"/>
                      <a:r>
                        <a:rPr lang="en-US" sz="1600" dirty="0"/>
                        <a:t>No</a:t>
                      </a:r>
                    </a:p>
                  </a:txBody>
                  <a:tcPr anchor="ctr"/>
                </a:tc>
                <a:tc>
                  <a:txBody>
                    <a:bodyPr/>
                    <a:lstStyle/>
                    <a:p>
                      <a:pPr algn="ctr"/>
                      <a:r>
                        <a:rPr lang="en-US" sz="1600" dirty="0"/>
                        <a:t>Yes</a:t>
                      </a:r>
                    </a:p>
                  </a:txBody>
                  <a:tcPr anchor="ctr"/>
                </a:tc>
                <a:tc>
                  <a:txBody>
                    <a:bodyPr/>
                    <a:lstStyle/>
                    <a:p>
                      <a:pPr algn="ctr"/>
                      <a:r>
                        <a:rPr lang="en-US" sz="1600" dirty="0"/>
                        <a:t>1X</a:t>
                      </a:r>
                    </a:p>
                  </a:txBody>
                  <a:tcPr anchor="ctr"/>
                </a:tc>
                <a:tc>
                  <a:txBody>
                    <a:bodyPr/>
                    <a:lstStyle/>
                    <a:p>
                      <a:pPr algn="ctr"/>
                      <a:r>
                        <a:rPr lang="en-US" sz="1600" dirty="0"/>
                        <a:t>Main Memory</a:t>
                      </a:r>
                    </a:p>
                  </a:txBody>
                  <a:tcPr anchor="ctr"/>
                </a:tc>
                <a:extLst>
                  <a:ext uri="{0D108BD9-81ED-4DB2-BD59-A6C34878D82A}">
                    <a16:rowId xmlns:a16="http://schemas.microsoft.com/office/drawing/2014/main" val="10002"/>
                  </a:ext>
                </a:extLst>
              </a:tr>
            </a:tbl>
          </a:graphicData>
        </a:graphic>
      </p:graphicFrame>
      <p:graphicFrame>
        <p:nvGraphicFramePr>
          <p:cNvPr id="4" name="Table 3">
            <a:extLst>
              <a:ext uri="{FF2B5EF4-FFF2-40B4-BE49-F238E27FC236}">
                <a16:creationId xmlns:a16="http://schemas.microsoft.com/office/drawing/2014/main" id="{461AD4BA-F592-24DE-F27B-F085D41EAAD1}"/>
              </a:ext>
            </a:extLst>
          </p:cNvPr>
          <p:cNvGraphicFramePr>
            <a:graphicFrameLocks noGrp="1"/>
          </p:cNvGraphicFramePr>
          <p:nvPr>
            <p:extLst>
              <p:ext uri="{D42A27DB-BD31-4B8C-83A1-F6EECF244321}">
                <p14:modId xmlns:p14="http://schemas.microsoft.com/office/powerpoint/2010/main" val="3056632247"/>
              </p:ext>
            </p:extLst>
          </p:nvPr>
        </p:nvGraphicFramePr>
        <p:xfrm>
          <a:off x="4338790" y="4413530"/>
          <a:ext cx="7465888" cy="2346960"/>
        </p:xfrm>
        <a:graphic>
          <a:graphicData uri="http://schemas.openxmlformats.org/drawingml/2006/table">
            <a:tbl>
              <a:tblPr firstRow="1" bandRow="1">
                <a:tableStyleId>{5C22544A-7EE6-4342-B048-85BDC9FD1C3A}</a:tableStyleId>
              </a:tblPr>
              <a:tblGrid>
                <a:gridCol w="1866472">
                  <a:extLst>
                    <a:ext uri="{9D8B030D-6E8A-4147-A177-3AD203B41FA5}">
                      <a16:colId xmlns:a16="http://schemas.microsoft.com/office/drawing/2014/main" val="20000"/>
                    </a:ext>
                  </a:extLst>
                </a:gridCol>
                <a:gridCol w="1866472">
                  <a:extLst>
                    <a:ext uri="{9D8B030D-6E8A-4147-A177-3AD203B41FA5}">
                      <a16:colId xmlns:a16="http://schemas.microsoft.com/office/drawing/2014/main" val="20001"/>
                    </a:ext>
                  </a:extLst>
                </a:gridCol>
                <a:gridCol w="1866472">
                  <a:extLst>
                    <a:ext uri="{9D8B030D-6E8A-4147-A177-3AD203B41FA5}">
                      <a16:colId xmlns:a16="http://schemas.microsoft.com/office/drawing/2014/main" val="20002"/>
                    </a:ext>
                  </a:extLst>
                </a:gridCol>
                <a:gridCol w="1866472">
                  <a:extLst>
                    <a:ext uri="{9D8B030D-6E8A-4147-A177-3AD203B41FA5}">
                      <a16:colId xmlns:a16="http://schemas.microsoft.com/office/drawing/2014/main" val="20003"/>
                    </a:ext>
                  </a:extLst>
                </a:gridCol>
              </a:tblGrid>
              <a:tr h="299961">
                <a:tc>
                  <a:txBody>
                    <a:bodyPr/>
                    <a:lstStyle/>
                    <a:p>
                      <a:pPr algn="ctr"/>
                      <a:endParaRPr lang="en-US" sz="1400" dirty="0"/>
                    </a:p>
                  </a:txBody>
                  <a:tcPr anchor="ctr"/>
                </a:tc>
                <a:tc>
                  <a:txBody>
                    <a:bodyPr/>
                    <a:lstStyle/>
                    <a:p>
                      <a:pPr algn="ctr"/>
                      <a:r>
                        <a:rPr lang="en-US" sz="1400" b="1" dirty="0">
                          <a:solidFill>
                            <a:srgbClr val="FFC000"/>
                          </a:solidFill>
                        </a:rPr>
                        <a:t>SRAM</a:t>
                      </a:r>
                    </a:p>
                  </a:txBody>
                  <a:tcPr anchor="ctr"/>
                </a:tc>
                <a:tc>
                  <a:txBody>
                    <a:bodyPr/>
                    <a:lstStyle/>
                    <a:p>
                      <a:pPr algn="ctr"/>
                      <a:r>
                        <a:rPr lang="en-US" sz="1400" b="1" dirty="0">
                          <a:solidFill>
                            <a:srgbClr val="FFC000"/>
                          </a:solidFill>
                        </a:rPr>
                        <a:t>DRAM</a:t>
                      </a:r>
                    </a:p>
                  </a:txBody>
                  <a:tcPr anchor="ctr"/>
                </a:tc>
                <a:tc>
                  <a:txBody>
                    <a:bodyPr/>
                    <a:lstStyle/>
                    <a:p>
                      <a:pPr algn="ctr"/>
                      <a:r>
                        <a:rPr lang="en-US" sz="1400" b="1" dirty="0">
                          <a:solidFill>
                            <a:srgbClr val="FFC000"/>
                          </a:solidFill>
                        </a:rPr>
                        <a:t>Flash</a:t>
                      </a:r>
                    </a:p>
                  </a:txBody>
                  <a:tcPr anchor="ctr"/>
                </a:tc>
                <a:extLst>
                  <a:ext uri="{0D108BD9-81ED-4DB2-BD59-A6C34878D82A}">
                    <a16:rowId xmlns:a16="http://schemas.microsoft.com/office/drawing/2014/main" val="10000"/>
                  </a:ext>
                </a:extLst>
              </a:tr>
              <a:tr h="299961">
                <a:tc>
                  <a:txBody>
                    <a:bodyPr/>
                    <a:lstStyle/>
                    <a:p>
                      <a:pPr algn="ctr"/>
                      <a:r>
                        <a:rPr lang="en-US" sz="1400" b="1" dirty="0">
                          <a:solidFill>
                            <a:srgbClr val="0070C0"/>
                          </a:solidFill>
                        </a:rPr>
                        <a:t>Speed</a:t>
                      </a:r>
                    </a:p>
                  </a:txBody>
                  <a:tcPr anchor="ctr"/>
                </a:tc>
                <a:tc>
                  <a:txBody>
                    <a:bodyPr/>
                    <a:lstStyle/>
                    <a:p>
                      <a:pPr algn="ctr"/>
                      <a:r>
                        <a:rPr lang="en-US" sz="1400" dirty="0"/>
                        <a:t>Very fast</a:t>
                      </a:r>
                    </a:p>
                  </a:txBody>
                  <a:tcPr anchor="ctr"/>
                </a:tc>
                <a:tc>
                  <a:txBody>
                    <a:bodyPr/>
                    <a:lstStyle/>
                    <a:p>
                      <a:pPr algn="ctr"/>
                      <a:r>
                        <a:rPr lang="en-US" sz="1400" dirty="0"/>
                        <a:t>Fast</a:t>
                      </a:r>
                    </a:p>
                  </a:txBody>
                  <a:tcPr anchor="ctr"/>
                </a:tc>
                <a:tc>
                  <a:txBody>
                    <a:bodyPr/>
                    <a:lstStyle/>
                    <a:p>
                      <a:pPr algn="ctr"/>
                      <a:r>
                        <a:rPr lang="en-US" sz="1400" dirty="0"/>
                        <a:t>Very slow</a:t>
                      </a:r>
                    </a:p>
                  </a:txBody>
                  <a:tcPr anchor="ctr"/>
                </a:tc>
                <a:extLst>
                  <a:ext uri="{0D108BD9-81ED-4DB2-BD59-A6C34878D82A}">
                    <a16:rowId xmlns:a16="http://schemas.microsoft.com/office/drawing/2014/main" val="10001"/>
                  </a:ext>
                </a:extLst>
              </a:tr>
              <a:tr h="299961">
                <a:tc>
                  <a:txBody>
                    <a:bodyPr/>
                    <a:lstStyle/>
                    <a:p>
                      <a:pPr algn="ctr"/>
                      <a:r>
                        <a:rPr lang="en-US" sz="1400" b="1" dirty="0">
                          <a:solidFill>
                            <a:srgbClr val="0070C0"/>
                          </a:solidFill>
                        </a:rPr>
                        <a:t>Density</a:t>
                      </a:r>
                    </a:p>
                  </a:txBody>
                  <a:tcPr anchor="ctr"/>
                </a:tc>
                <a:tc>
                  <a:txBody>
                    <a:bodyPr/>
                    <a:lstStyle/>
                    <a:p>
                      <a:pPr algn="ctr"/>
                      <a:r>
                        <a:rPr lang="en-US" sz="1400" dirty="0"/>
                        <a:t>Low</a:t>
                      </a:r>
                    </a:p>
                  </a:txBody>
                  <a:tcPr anchor="ctr"/>
                </a:tc>
                <a:tc>
                  <a:txBody>
                    <a:bodyPr/>
                    <a:lstStyle/>
                    <a:p>
                      <a:pPr algn="ctr"/>
                      <a:r>
                        <a:rPr lang="en-US" sz="1400" dirty="0"/>
                        <a:t>High</a:t>
                      </a:r>
                    </a:p>
                  </a:txBody>
                  <a:tcPr anchor="ctr"/>
                </a:tc>
                <a:tc>
                  <a:txBody>
                    <a:bodyPr/>
                    <a:lstStyle/>
                    <a:p>
                      <a:pPr algn="ctr"/>
                      <a:r>
                        <a:rPr lang="en-US" sz="1400" dirty="0"/>
                        <a:t>Very high</a:t>
                      </a:r>
                    </a:p>
                  </a:txBody>
                  <a:tcPr anchor="ctr"/>
                </a:tc>
                <a:extLst>
                  <a:ext uri="{0D108BD9-81ED-4DB2-BD59-A6C34878D82A}">
                    <a16:rowId xmlns:a16="http://schemas.microsoft.com/office/drawing/2014/main" val="10002"/>
                  </a:ext>
                </a:extLst>
              </a:tr>
              <a:tr h="299961">
                <a:tc>
                  <a:txBody>
                    <a:bodyPr/>
                    <a:lstStyle/>
                    <a:p>
                      <a:pPr algn="ctr"/>
                      <a:r>
                        <a:rPr lang="en-US" sz="1400" b="1" dirty="0">
                          <a:solidFill>
                            <a:srgbClr val="0070C0"/>
                          </a:solidFill>
                        </a:rPr>
                        <a:t>Power</a:t>
                      </a:r>
                    </a:p>
                  </a:txBody>
                  <a:tcPr anchor="ctr"/>
                </a:tc>
                <a:tc>
                  <a:txBody>
                    <a:bodyPr/>
                    <a:lstStyle/>
                    <a:p>
                      <a:pPr algn="ctr"/>
                      <a:r>
                        <a:rPr lang="en-US" sz="1400" dirty="0"/>
                        <a:t>Low</a:t>
                      </a:r>
                    </a:p>
                  </a:txBody>
                  <a:tcPr anchor="ctr"/>
                </a:tc>
                <a:tc>
                  <a:txBody>
                    <a:bodyPr/>
                    <a:lstStyle/>
                    <a:p>
                      <a:pPr algn="ctr"/>
                      <a:r>
                        <a:rPr lang="en-US" sz="1400" dirty="0"/>
                        <a:t>High</a:t>
                      </a:r>
                    </a:p>
                  </a:txBody>
                  <a:tcPr anchor="ctr"/>
                </a:tc>
                <a:tc>
                  <a:txBody>
                    <a:bodyPr/>
                    <a:lstStyle/>
                    <a:p>
                      <a:pPr algn="ctr"/>
                      <a:r>
                        <a:rPr lang="en-US" sz="1400" dirty="0"/>
                        <a:t>Very low</a:t>
                      </a:r>
                    </a:p>
                  </a:txBody>
                  <a:tcPr anchor="ctr"/>
                </a:tc>
                <a:extLst>
                  <a:ext uri="{0D108BD9-81ED-4DB2-BD59-A6C34878D82A}">
                    <a16:rowId xmlns:a16="http://schemas.microsoft.com/office/drawing/2014/main" val="10003"/>
                  </a:ext>
                </a:extLst>
              </a:tr>
              <a:tr h="299961">
                <a:tc>
                  <a:txBody>
                    <a:bodyPr/>
                    <a:lstStyle/>
                    <a:p>
                      <a:pPr algn="ctr"/>
                      <a:r>
                        <a:rPr lang="en-US" sz="1400" b="1" dirty="0">
                          <a:solidFill>
                            <a:srgbClr val="0070C0"/>
                          </a:solidFill>
                        </a:rPr>
                        <a:t>Refresh</a:t>
                      </a:r>
                    </a:p>
                  </a:txBody>
                  <a:tcPr anchor="ctr"/>
                </a:tc>
                <a:tc>
                  <a:txBody>
                    <a:bodyPr/>
                    <a:lstStyle/>
                    <a:p>
                      <a:pPr algn="ctr"/>
                      <a:r>
                        <a:rPr lang="en-US" sz="1400" dirty="0"/>
                        <a:t>No</a:t>
                      </a:r>
                    </a:p>
                  </a:txBody>
                  <a:tcPr anchor="ctr"/>
                </a:tc>
                <a:tc>
                  <a:txBody>
                    <a:bodyPr/>
                    <a:lstStyle/>
                    <a:p>
                      <a:pPr algn="ctr"/>
                      <a:r>
                        <a:rPr lang="en-US" sz="1400" dirty="0"/>
                        <a:t>Yes</a:t>
                      </a:r>
                    </a:p>
                  </a:txBody>
                  <a:tcPr anchor="ctr"/>
                </a:tc>
                <a:tc>
                  <a:txBody>
                    <a:bodyPr/>
                    <a:lstStyle/>
                    <a:p>
                      <a:pPr algn="ctr"/>
                      <a:r>
                        <a:rPr lang="en-US" sz="1400" dirty="0"/>
                        <a:t>No</a:t>
                      </a:r>
                    </a:p>
                  </a:txBody>
                  <a:tcPr anchor="ctr"/>
                </a:tc>
                <a:extLst>
                  <a:ext uri="{0D108BD9-81ED-4DB2-BD59-A6C34878D82A}">
                    <a16:rowId xmlns:a16="http://schemas.microsoft.com/office/drawing/2014/main" val="10004"/>
                  </a:ext>
                </a:extLst>
              </a:tr>
              <a:tr h="299961">
                <a:tc>
                  <a:txBody>
                    <a:bodyPr/>
                    <a:lstStyle/>
                    <a:p>
                      <a:pPr algn="ctr"/>
                      <a:r>
                        <a:rPr lang="en-US" sz="1400" b="1" dirty="0">
                          <a:solidFill>
                            <a:srgbClr val="0070C0"/>
                          </a:solidFill>
                        </a:rPr>
                        <a:t>Retention</a:t>
                      </a:r>
                    </a:p>
                  </a:txBody>
                  <a:tcPr anchor="ctr"/>
                </a:tc>
                <a:tc>
                  <a:txBody>
                    <a:bodyPr/>
                    <a:lstStyle/>
                    <a:p>
                      <a:pPr algn="ctr"/>
                      <a:r>
                        <a:rPr lang="en-US" sz="1400" dirty="0"/>
                        <a:t>Volatile</a:t>
                      </a:r>
                    </a:p>
                  </a:txBody>
                  <a:tcPr anchor="ctr"/>
                </a:tc>
                <a:tc>
                  <a:txBody>
                    <a:bodyPr/>
                    <a:lstStyle/>
                    <a:p>
                      <a:pPr algn="ctr"/>
                      <a:r>
                        <a:rPr lang="en-US" sz="1400" dirty="0"/>
                        <a:t>Volatile</a:t>
                      </a:r>
                    </a:p>
                  </a:txBody>
                  <a:tcPr anchor="ctr"/>
                </a:tc>
                <a:tc>
                  <a:txBody>
                    <a:bodyPr/>
                    <a:lstStyle/>
                    <a:p>
                      <a:pPr algn="ctr"/>
                      <a:r>
                        <a:rPr lang="en-US" sz="1400" dirty="0"/>
                        <a:t>Non-volatile</a:t>
                      </a:r>
                    </a:p>
                  </a:txBody>
                  <a:tcPr anchor="ctr"/>
                </a:tc>
                <a:extLst>
                  <a:ext uri="{0D108BD9-81ED-4DB2-BD59-A6C34878D82A}">
                    <a16:rowId xmlns:a16="http://schemas.microsoft.com/office/drawing/2014/main" val="10005"/>
                  </a:ext>
                </a:extLst>
              </a:tr>
              <a:tr h="5181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0070C0"/>
                          </a:solidFill>
                        </a:rPr>
                        <a:t>Mechanism</a:t>
                      </a:r>
                    </a:p>
                  </a:txBody>
                  <a:tcPr anchor="ctr"/>
                </a:tc>
                <a:tc>
                  <a:txBody>
                    <a:bodyPr/>
                    <a:lstStyle/>
                    <a:p>
                      <a:pPr algn="ctr"/>
                      <a:r>
                        <a:rPr lang="en-US" sz="1400" dirty="0"/>
                        <a:t>Bi-stable Latch</a:t>
                      </a:r>
                    </a:p>
                  </a:txBody>
                  <a:tcPr anchor="ctr"/>
                </a:tc>
                <a:tc>
                  <a:txBody>
                    <a:bodyPr/>
                    <a:lstStyle/>
                    <a:p>
                      <a:pPr algn="ctr"/>
                      <a:r>
                        <a:rPr lang="en-US" sz="1400" dirty="0"/>
                        <a:t>Capacitor</a:t>
                      </a:r>
                    </a:p>
                  </a:txBody>
                  <a:tcPr anchor="ctr"/>
                </a:tc>
                <a:tc>
                  <a:txBody>
                    <a:bodyPr/>
                    <a:lstStyle/>
                    <a:p>
                      <a:pPr algn="ctr"/>
                      <a:r>
                        <a:rPr lang="en-US" sz="1400" dirty="0"/>
                        <a:t>Fowler-</a:t>
                      </a:r>
                      <a:r>
                        <a:rPr lang="en-US" sz="1400" dirty="0" err="1"/>
                        <a:t>Nordheim</a:t>
                      </a:r>
                      <a:r>
                        <a:rPr lang="en-US" sz="1400" dirty="0"/>
                        <a:t> tunneling</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013847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Topic: The Memory Hierarchy</a:t>
            </a:r>
          </a:p>
        </p:txBody>
      </p:sp>
      <p:sp>
        <p:nvSpPr>
          <p:cNvPr id="3" name="Content Placeholder 2"/>
          <p:cNvSpPr>
            <a:spLocks noGrp="1"/>
          </p:cNvSpPr>
          <p:nvPr>
            <p:ph idx="1"/>
          </p:nvPr>
        </p:nvSpPr>
        <p:spPr>
          <a:xfrm>
            <a:off x="147344" y="1068512"/>
            <a:ext cx="11960872" cy="5548045"/>
          </a:xfrm>
        </p:spPr>
        <p:txBody>
          <a:bodyPr>
            <a:normAutofit fontScale="92500" lnSpcReduction="20000"/>
          </a:bodyPr>
          <a:lstStyle/>
          <a:p>
            <a:r>
              <a:rPr kumimoji="0" lang="en-US" sz="2000" b="0" i="0" u="none" strike="noStrike" kern="1200" cap="none" spc="0" normalizeH="0" baseline="0" noProof="0" dirty="0">
                <a:ln>
                  <a:noFill/>
                </a:ln>
                <a:solidFill>
                  <a:srgbClr val="00B050"/>
                </a:solidFill>
                <a:effectLst/>
                <a:uLnTx/>
                <a:uFillTx/>
                <a:latin typeface="Calibri" panose="020F0502020204030204"/>
                <a:ea typeface="+mn-ea"/>
                <a:cs typeface="+mn-cs"/>
              </a:rPr>
              <a:t>Observation 1</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over time, speed of data processing increased faster than speed at which we could bring over data to be processed</a:t>
            </a:r>
          </a:p>
          <a:p>
            <a:r>
              <a:rPr kumimoji="0" lang="en-US" sz="2000" b="0" i="0" u="none" strike="noStrike" kern="1200" cap="none" spc="0" normalizeH="0" baseline="0" noProof="0" dirty="0">
                <a:ln>
                  <a:noFill/>
                </a:ln>
                <a:solidFill>
                  <a:srgbClr val="0070C0"/>
                </a:solidFill>
                <a:effectLst/>
                <a:uLnTx/>
                <a:uFillTx/>
                <a:latin typeface="Calibri" panose="020F0502020204030204"/>
                <a:ea typeface="+mn-ea"/>
                <a:cs typeface="+mn-cs"/>
              </a:rPr>
              <a:t>Observation 2</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the bigger the memory used to store data, the longer it takes to find/access an entry therein</a:t>
            </a:r>
          </a:p>
          <a:p>
            <a:pPr lvl="1"/>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Compromise between size and speed of access</a:t>
            </a:r>
          </a:p>
          <a:p>
            <a:pPr marL="457200" lvl="1" indent="0">
              <a:buNone/>
            </a:pPr>
            <a:endParaRPr lang="en-US" sz="1600" dirty="0"/>
          </a:p>
          <a:p>
            <a:pPr marL="457200" lvl="1" indent="0">
              <a:buNone/>
            </a:pPr>
            <a:endParaRPr lang="en-US" sz="1600" dirty="0"/>
          </a:p>
          <a:p>
            <a:r>
              <a:rPr lang="en-US" sz="2000" dirty="0"/>
              <a:t>Consequences of Observations 1 &amp; 2: a </a:t>
            </a:r>
            <a:r>
              <a:rPr lang="en-US" sz="2000" dirty="0">
                <a:solidFill>
                  <a:srgbClr val="0070C0"/>
                </a:solidFill>
              </a:rPr>
              <a:t>hierarchy of memories</a:t>
            </a:r>
            <a:r>
              <a:rPr lang="en-US" sz="2000" dirty="0"/>
              <a:t> has emerged</a:t>
            </a:r>
          </a:p>
          <a:p>
            <a:r>
              <a:rPr lang="en-US" sz="2000" dirty="0"/>
              <a:t>Managing memory hierarchy not trivial → a dedicated hardware asset called </a:t>
            </a:r>
            <a:r>
              <a:rPr lang="en-US" sz="2000" dirty="0">
                <a:solidFill>
                  <a:srgbClr val="0070C0"/>
                </a:solidFill>
              </a:rPr>
              <a:t>MMU (memory management unit)</a:t>
            </a:r>
            <a:r>
              <a:rPr lang="en-US" sz="2000" dirty="0"/>
              <a:t> handling this task</a:t>
            </a:r>
          </a:p>
          <a:p>
            <a:pPr lvl="1"/>
            <a:r>
              <a:rPr lang="en-US" sz="1800" dirty="0"/>
              <a:t>MMU’s purview: virtual memory management, cache control, memory protection, bus arbitration, etc.</a:t>
            </a:r>
          </a:p>
          <a:p>
            <a:endParaRPr lang="en-US" sz="2000" dirty="0"/>
          </a:p>
          <a:p>
            <a:r>
              <a:rPr lang="en-US" sz="2000" dirty="0"/>
              <a:t>Compromise: </a:t>
            </a:r>
          </a:p>
          <a:p>
            <a:pPr lvl="1"/>
            <a:r>
              <a:rPr lang="en-US" sz="1800" dirty="0"/>
              <a:t>Have some SRAM on-chip, making up what is called the “</a:t>
            </a:r>
            <a:r>
              <a:rPr lang="en-US" sz="1800" dirty="0">
                <a:solidFill>
                  <a:srgbClr val="0070C0"/>
                </a:solidFill>
              </a:rPr>
              <a:t>cache</a:t>
            </a:r>
            <a:r>
              <a:rPr lang="en-US" sz="1800" dirty="0"/>
              <a:t>”</a:t>
            </a:r>
          </a:p>
          <a:p>
            <a:pPr lvl="1"/>
            <a:r>
              <a:rPr lang="en-US" sz="1800" dirty="0"/>
              <a:t>Have a lot of inexpensive DRAM off-chip, making up the “</a:t>
            </a:r>
            <a:r>
              <a:rPr lang="en-US" sz="1800" dirty="0">
                <a:solidFill>
                  <a:srgbClr val="0070C0"/>
                </a:solidFill>
              </a:rPr>
              <a:t>main memory</a:t>
            </a:r>
            <a:r>
              <a:rPr lang="en-US" sz="1800" dirty="0"/>
              <a:t>”</a:t>
            </a:r>
          </a:p>
          <a:p>
            <a:pPr lvl="2"/>
            <a:r>
              <a:rPr lang="en-US" sz="1500" dirty="0"/>
              <a:t>This is what people have in mind when they ask you “How much memory does your system have”?</a:t>
            </a:r>
          </a:p>
          <a:p>
            <a:r>
              <a:rPr lang="en-US" sz="2000" dirty="0"/>
              <a:t>In our code, we hope to have low “average memory access time” by hitting the </a:t>
            </a:r>
            <a:r>
              <a:rPr lang="en-US" sz="2000" dirty="0">
                <a:solidFill>
                  <a:srgbClr val="0070C0"/>
                </a:solidFill>
              </a:rPr>
              <a:t>cache</a:t>
            </a:r>
            <a:r>
              <a:rPr lang="en-US" sz="2000" dirty="0"/>
              <a:t> repeatedly instead of taking costly trips to </a:t>
            </a:r>
            <a:r>
              <a:rPr lang="en-US" sz="2000" dirty="0">
                <a:solidFill>
                  <a:srgbClr val="0070C0"/>
                </a:solidFill>
              </a:rPr>
              <a:t>main memory</a:t>
            </a:r>
          </a:p>
          <a:p>
            <a:pPr marL="0" indent="0">
              <a:buNone/>
            </a:pPr>
            <a:endParaRPr lang="en-US" sz="2000" dirty="0">
              <a:solidFill>
                <a:srgbClr val="0070C0"/>
              </a:solidFill>
            </a:endParaRPr>
          </a:p>
          <a:p>
            <a:r>
              <a:rPr lang="en-US" sz="2000" dirty="0"/>
              <a:t>All caches are typically </a:t>
            </a:r>
            <a:r>
              <a:rPr lang="en-US" sz="2000" u="sng" dirty="0"/>
              <a:t>on the chip</a:t>
            </a:r>
            <a:r>
              <a:rPr lang="en-US" sz="2000" dirty="0"/>
              <a:t> and are SRAM</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0079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Hierarchy</a:t>
            </a:r>
          </a:p>
        </p:txBody>
      </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686" y="2300518"/>
            <a:ext cx="8062312" cy="4071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330466" y="5334788"/>
            <a:ext cx="3121367" cy="369332"/>
          </a:xfrm>
          <a:prstGeom prst="rect">
            <a:avLst/>
          </a:prstGeom>
          <a:solidFill>
            <a:srgbClr val="FFC0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Moving on to talk about caches</a:t>
            </a:r>
          </a:p>
        </p:txBody>
      </p:sp>
      <p:cxnSp>
        <p:nvCxnSpPr>
          <p:cNvPr id="7" name="Straight Arrow Connector 6"/>
          <p:cNvCxnSpPr/>
          <p:nvPr/>
        </p:nvCxnSpPr>
        <p:spPr>
          <a:xfrm flipH="1" flipV="1">
            <a:off x="6025666" y="3886200"/>
            <a:ext cx="1849453" cy="144858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 name="Rectangle 29"/>
          <p:cNvSpPr>
            <a:spLocks noChangeArrowheads="1"/>
          </p:cNvSpPr>
          <p:nvPr/>
        </p:nvSpPr>
        <p:spPr bwMode="auto">
          <a:xfrm>
            <a:off x="3677520" y="547575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F069EF64-0D84-473D-B32E-567206DFE3DF}"/>
              </a:ext>
            </a:extLst>
          </p:cNvPr>
          <p:cNvSpPr txBox="1"/>
          <p:nvPr/>
        </p:nvSpPr>
        <p:spPr>
          <a:xfrm>
            <a:off x="3352800" y="1338546"/>
            <a:ext cx="5354543" cy="369332"/>
          </a:xfrm>
          <a:prstGeom prst="rect">
            <a:avLst/>
          </a:prstGeom>
          <a:solidFill>
            <a:srgbClr val="FFC000"/>
          </a:solidFill>
        </p:spPr>
        <p:txBody>
          <a:bodyPr wrap="none">
            <a:spAutoFit/>
          </a:bodyPr>
          <a:lstStyle>
            <a:defPPr>
              <a:defRPr lang="en-US"/>
            </a:defPPr>
            <a:lvl1pPr>
              <a:defRPr>
                <a:solidFill>
                  <a:srgbClr val="00206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The collection of all registers is called “</a:t>
            </a: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the register file</a:t>
            </a: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a:t>
            </a:r>
          </a:p>
        </p:txBody>
      </p:sp>
      <p:cxnSp>
        <p:nvCxnSpPr>
          <p:cNvPr id="10" name="Straight Arrow Connector 9">
            <a:extLst>
              <a:ext uri="{FF2B5EF4-FFF2-40B4-BE49-F238E27FC236}">
                <a16:creationId xmlns:a16="http://schemas.microsoft.com/office/drawing/2014/main" id="{45201425-C31F-47D7-A61D-DA15D8325BB7}"/>
              </a:ext>
            </a:extLst>
          </p:cNvPr>
          <p:cNvCxnSpPr>
            <a:cxnSpLocks/>
          </p:cNvCxnSpPr>
          <p:nvPr/>
        </p:nvCxnSpPr>
        <p:spPr>
          <a:xfrm flipV="1">
            <a:off x="3352800" y="1707878"/>
            <a:ext cx="195385" cy="91343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880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23" name="Rectangle 31"/>
          <p:cNvSpPr>
            <a:spLocks noGrp="1" noChangeArrowheads="1"/>
          </p:cNvSpPr>
          <p:nvPr>
            <p:ph type="title"/>
          </p:nvPr>
        </p:nvSpPr>
        <p:spPr/>
        <p:txBody>
          <a:bodyPr/>
          <a:lstStyle/>
          <a:p>
            <a:r>
              <a:rPr lang="en-US" dirty="0"/>
              <a:t>Cache Memories</a:t>
            </a:r>
          </a:p>
        </p:txBody>
      </p:sp>
      <p:sp>
        <p:nvSpPr>
          <p:cNvPr id="187424" name="Rectangle 32"/>
          <p:cNvSpPr>
            <a:spLocks noGrp="1" noChangeArrowheads="1"/>
          </p:cNvSpPr>
          <p:nvPr>
            <p:ph idx="1"/>
          </p:nvPr>
        </p:nvSpPr>
        <p:spPr/>
        <p:txBody>
          <a:bodyPr/>
          <a:lstStyle/>
          <a:p>
            <a:r>
              <a:rPr lang="en-US" dirty="0">
                <a:solidFill>
                  <a:srgbClr val="C00000"/>
                </a:solidFill>
              </a:rPr>
              <a:t>Cache memories </a:t>
            </a:r>
            <a:r>
              <a:rPr lang="en-US" dirty="0"/>
              <a:t>are small, fast, </a:t>
            </a:r>
            <a:r>
              <a:rPr lang="en-US" dirty="0">
                <a:solidFill>
                  <a:srgbClr val="0070C0"/>
                </a:solidFill>
              </a:rPr>
              <a:t>on-chip</a:t>
            </a:r>
            <a:r>
              <a:rPr lang="en-US" dirty="0"/>
              <a:t> SRAM-based memories</a:t>
            </a:r>
          </a:p>
          <a:p>
            <a:pPr lvl="1"/>
            <a:r>
              <a:rPr lang="en-US" dirty="0"/>
              <a:t>Purpose: to store close to the CU/ALU frequently accessed blocks of main (aka “system”) memory</a:t>
            </a:r>
          </a:p>
          <a:p>
            <a:endParaRPr lang="en-US" dirty="0"/>
          </a:p>
          <a:p>
            <a:r>
              <a:rPr lang="en-US" dirty="0"/>
              <a:t>Schematic of chip’s datapath (chip=datapath + CU), and where cache fits in the big pic:</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284ED8CD-A408-8EC0-A96C-264FF492692D}"/>
              </a:ext>
            </a:extLst>
          </p:cNvPr>
          <p:cNvGrpSpPr/>
          <p:nvPr/>
        </p:nvGrpSpPr>
        <p:grpSpPr>
          <a:xfrm>
            <a:off x="2551534" y="3429325"/>
            <a:ext cx="7112230" cy="2514017"/>
            <a:chOff x="2551534" y="3429325"/>
            <a:chExt cx="7112230" cy="2514017"/>
          </a:xfrm>
        </p:grpSpPr>
        <p:sp>
          <p:nvSpPr>
            <p:cNvPr id="48" name="Rectangle 223"/>
            <p:cNvSpPr>
              <a:spLocks noChangeAspect="1" noChangeArrowheads="1"/>
            </p:cNvSpPr>
            <p:nvPr/>
          </p:nvSpPr>
          <p:spPr bwMode="auto">
            <a:xfrm>
              <a:off x="2783539" y="3746241"/>
              <a:ext cx="3379788" cy="2197100"/>
            </a:xfrm>
            <a:prstGeom prst="rect">
              <a:avLst/>
            </a:prstGeom>
            <a:solidFill>
              <a:schemeClr val="bg2">
                <a:lumMod val="20000"/>
                <a:lumOff val="80000"/>
              </a:schemeClr>
            </a:solidFill>
            <a:ln w="12700" cap="rnd">
              <a:solidFill>
                <a:schemeClr val="tx1"/>
              </a:solidFill>
              <a:prstDash val="solid"/>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3" name="Rectangle 146"/>
            <p:cNvSpPr>
              <a:spLocks noChangeAspect="1" noChangeArrowheads="1"/>
            </p:cNvSpPr>
            <p:nvPr/>
          </p:nvSpPr>
          <p:spPr bwMode="auto">
            <a:xfrm>
              <a:off x="8844614" y="5119429"/>
              <a:ext cx="819150" cy="823913"/>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Main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memory</a:t>
              </a:r>
            </a:p>
          </p:txBody>
        </p:sp>
        <p:sp>
          <p:nvSpPr>
            <p:cNvPr id="34" name="AutoShape 201"/>
            <p:cNvSpPr>
              <a:spLocks noChangeAspect="1" noChangeArrowheads="1"/>
            </p:cNvSpPr>
            <p:nvPr/>
          </p:nvSpPr>
          <p:spPr bwMode="auto">
            <a:xfrm>
              <a:off x="7471427" y="5255954"/>
              <a:ext cx="1344612" cy="481013"/>
            </a:xfrm>
            <a:prstGeom prst="leftRightArrow">
              <a:avLst>
                <a:gd name="adj1" fmla="val 50000"/>
                <a:gd name="adj2" fmla="val 55908"/>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5" name="Rectangle 202"/>
            <p:cNvSpPr>
              <a:spLocks noChangeAspect="1" noChangeArrowheads="1"/>
            </p:cNvSpPr>
            <p:nvPr/>
          </p:nvSpPr>
          <p:spPr bwMode="auto">
            <a:xfrm>
              <a:off x="6647514" y="5284528"/>
              <a:ext cx="819150" cy="520700"/>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I/O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bridge</a:t>
              </a:r>
            </a:p>
          </p:txBody>
        </p:sp>
        <p:sp>
          <p:nvSpPr>
            <p:cNvPr id="37" name="Rectangle 206"/>
            <p:cNvSpPr>
              <a:spLocks noChangeAspect="1" noChangeArrowheads="1"/>
            </p:cNvSpPr>
            <p:nvPr/>
          </p:nvSpPr>
          <p:spPr bwMode="auto">
            <a:xfrm>
              <a:off x="2935939" y="5284528"/>
              <a:ext cx="2374900" cy="520700"/>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Bus interface</a:t>
              </a:r>
            </a:p>
          </p:txBody>
        </p:sp>
        <p:sp>
          <p:nvSpPr>
            <p:cNvPr id="38" name="Rectangle 207"/>
            <p:cNvSpPr>
              <a:spLocks noChangeAspect="1" noChangeArrowheads="1"/>
            </p:cNvSpPr>
            <p:nvPr/>
          </p:nvSpPr>
          <p:spPr bwMode="auto">
            <a:xfrm>
              <a:off x="4448827" y="4089141"/>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9" name="Rectangle 208"/>
            <p:cNvSpPr>
              <a:spLocks noChangeAspect="1" noChangeArrowheads="1"/>
            </p:cNvSpPr>
            <p:nvPr/>
          </p:nvSpPr>
          <p:spPr bwMode="auto">
            <a:xfrm>
              <a:off x="4448827" y="4227254"/>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0" name="Rectangle 210"/>
            <p:cNvSpPr>
              <a:spLocks noChangeAspect="1" noChangeArrowheads="1"/>
            </p:cNvSpPr>
            <p:nvPr/>
          </p:nvSpPr>
          <p:spPr bwMode="auto">
            <a:xfrm>
              <a:off x="4448827" y="4363779"/>
              <a:ext cx="615950" cy="138113"/>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1" name="Rectangle 211"/>
            <p:cNvSpPr>
              <a:spLocks noChangeAspect="1" noChangeArrowheads="1"/>
            </p:cNvSpPr>
            <p:nvPr/>
          </p:nvSpPr>
          <p:spPr bwMode="auto">
            <a:xfrm>
              <a:off x="4448827" y="4501892"/>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2" name="Rectangle 212"/>
            <p:cNvSpPr>
              <a:spLocks noChangeAspect="1" noChangeArrowheads="1"/>
            </p:cNvSpPr>
            <p:nvPr/>
          </p:nvSpPr>
          <p:spPr bwMode="auto">
            <a:xfrm>
              <a:off x="4448827" y="4638416"/>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3" name="AutoShape 214"/>
            <p:cNvSpPr>
              <a:spLocks noChangeAspect="1" noChangeArrowheads="1"/>
            </p:cNvSpPr>
            <p:nvPr/>
          </p:nvSpPr>
          <p:spPr bwMode="auto">
            <a:xfrm>
              <a:off x="5145739" y="4089141"/>
              <a:ext cx="400050" cy="3429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4" name="AutoShape 215"/>
            <p:cNvSpPr>
              <a:spLocks noChangeAspect="1" noChangeArrowheads="1"/>
            </p:cNvSpPr>
            <p:nvPr/>
          </p:nvSpPr>
          <p:spPr bwMode="auto">
            <a:xfrm flipH="1">
              <a:off x="5064777" y="4432042"/>
              <a:ext cx="400050" cy="344487"/>
            </a:xfrm>
            <a:prstGeom prst="rightArrow">
              <a:avLst>
                <a:gd name="adj1" fmla="val 50000"/>
                <a:gd name="adj2" fmla="val 29032"/>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5" name="Rectangle 220"/>
            <p:cNvSpPr>
              <a:spLocks noChangeAspect="1" noChangeArrowheads="1"/>
            </p:cNvSpPr>
            <p:nvPr/>
          </p:nvSpPr>
          <p:spPr bwMode="auto">
            <a:xfrm>
              <a:off x="5545790" y="3952617"/>
              <a:ext cx="479425" cy="960437"/>
            </a:xfrm>
            <a:prstGeom prst="rect">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ALU</a:t>
              </a:r>
            </a:p>
          </p:txBody>
        </p:sp>
        <p:sp>
          <p:nvSpPr>
            <p:cNvPr id="46" name="Text Box 221"/>
            <p:cNvSpPr txBox="1">
              <a:spLocks noChangeAspect="1" noChangeArrowheads="1"/>
            </p:cNvSpPr>
            <p:nvPr/>
          </p:nvSpPr>
          <p:spPr bwMode="auto">
            <a:xfrm>
              <a:off x="4180906" y="3783339"/>
              <a:ext cx="1185133" cy="338554"/>
            </a:xfrm>
            <a:prstGeom prst="rect">
              <a:avLst/>
            </a:prstGeom>
            <a:noFill/>
            <a:ln w="12700">
              <a:noFill/>
              <a:miter lim="800000"/>
              <a:headEnd/>
              <a:tailEnd/>
            </a:ln>
            <a:effectLst/>
          </p:spPr>
          <p:txBody>
            <a:bodyPr wrap="none" anchor="ctr">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Register file</a:t>
              </a:r>
            </a:p>
          </p:txBody>
        </p:sp>
        <p:sp>
          <p:nvSpPr>
            <p:cNvPr id="47" name="AutoShape 222"/>
            <p:cNvSpPr>
              <a:spLocks noChangeAspect="1" noChangeArrowheads="1"/>
            </p:cNvSpPr>
            <p:nvPr/>
          </p:nvSpPr>
          <p:spPr bwMode="auto">
            <a:xfrm>
              <a:off x="4515503" y="4844791"/>
              <a:ext cx="549275" cy="411162"/>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9" name="Text Box 225"/>
            <p:cNvSpPr txBox="1">
              <a:spLocks noChangeAspect="1" noChangeArrowheads="1"/>
            </p:cNvSpPr>
            <p:nvPr/>
          </p:nvSpPr>
          <p:spPr bwMode="auto">
            <a:xfrm>
              <a:off x="2551534" y="3429325"/>
              <a:ext cx="1436099" cy="338554"/>
            </a:xfrm>
            <a:prstGeom prst="rect">
              <a:avLst/>
            </a:prstGeom>
            <a:noFill/>
            <a:ln w="12700">
              <a:noFill/>
              <a:miter lim="800000"/>
              <a:headEnd/>
              <a:tailEnd/>
            </a:ln>
            <a:effectLst/>
          </p:spPr>
          <p:txBody>
            <a:bodyPr wrap="none" anchor="ctr">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The DATAPATH</a:t>
              </a:r>
            </a:p>
          </p:txBody>
        </p:sp>
        <p:sp>
          <p:nvSpPr>
            <p:cNvPr id="50" name="Text Box 229"/>
            <p:cNvSpPr txBox="1">
              <a:spLocks noChangeAspect="1" noChangeArrowheads="1"/>
            </p:cNvSpPr>
            <p:nvPr/>
          </p:nvSpPr>
          <p:spPr bwMode="auto">
            <a:xfrm>
              <a:off x="6236702" y="4621539"/>
              <a:ext cx="1142300" cy="338554"/>
            </a:xfrm>
            <a:prstGeom prst="rect">
              <a:avLst/>
            </a:prstGeom>
            <a:noFill/>
            <a:ln w="12700">
              <a:noFill/>
              <a:miter lim="800000"/>
              <a:headEnd/>
              <a:tailEnd/>
            </a:ln>
            <a:effectLst/>
          </p:spPr>
          <p:txBody>
            <a:bodyPr wrap="none" anchor="ctr">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System bus</a:t>
              </a:r>
            </a:p>
          </p:txBody>
        </p:sp>
        <p:sp>
          <p:nvSpPr>
            <p:cNvPr id="51" name="Line 230"/>
            <p:cNvSpPr>
              <a:spLocks noChangeAspect="1" noChangeShapeType="1"/>
            </p:cNvSpPr>
            <p:nvPr/>
          </p:nvSpPr>
          <p:spPr bwMode="auto">
            <a:xfrm flipH="1">
              <a:off x="6025215" y="4913053"/>
              <a:ext cx="619125" cy="412750"/>
            </a:xfrm>
            <a:prstGeom prst="line">
              <a:avLst/>
            </a:prstGeom>
            <a:noFill/>
            <a:ln w="12700">
              <a:solidFill>
                <a:schemeClr val="tx1"/>
              </a:solidFill>
              <a:round/>
              <a:headEnd/>
              <a:tailEnd type="triangle" w="med" len="me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2" name="Text Box 231"/>
            <p:cNvSpPr txBox="1">
              <a:spLocks noChangeAspect="1" noChangeArrowheads="1"/>
            </p:cNvSpPr>
            <p:nvPr/>
          </p:nvSpPr>
          <p:spPr bwMode="auto">
            <a:xfrm>
              <a:off x="7517883" y="4621539"/>
              <a:ext cx="1265989" cy="338554"/>
            </a:xfrm>
            <a:prstGeom prst="rect">
              <a:avLst/>
            </a:prstGeom>
            <a:noFill/>
            <a:ln w="12700">
              <a:noFill/>
              <a:miter lim="800000"/>
              <a:headEnd/>
              <a:tailEnd/>
            </a:ln>
            <a:effectLst/>
          </p:spPr>
          <p:txBody>
            <a:bodyPr wrap="none" anchor="ctr">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Memory bus</a:t>
              </a:r>
            </a:p>
          </p:txBody>
        </p:sp>
        <p:sp>
          <p:nvSpPr>
            <p:cNvPr id="53" name="Line 232"/>
            <p:cNvSpPr>
              <a:spLocks noChangeAspect="1" noChangeShapeType="1"/>
            </p:cNvSpPr>
            <p:nvPr/>
          </p:nvSpPr>
          <p:spPr bwMode="auto">
            <a:xfrm>
              <a:off x="8117539" y="4913053"/>
              <a:ext cx="0" cy="412750"/>
            </a:xfrm>
            <a:prstGeom prst="line">
              <a:avLst/>
            </a:prstGeom>
            <a:noFill/>
            <a:ln w="12700">
              <a:solidFill>
                <a:schemeClr val="tx1"/>
              </a:solidFill>
              <a:round/>
              <a:headEnd/>
              <a:tailEnd type="triangle" w="med" len="me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4" name="Rectangle 233"/>
            <p:cNvSpPr>
              <a:spLocks noChangeAspect="1" noChangeArrowheads="1"/>
            </p:cNvSpPr>
            <p:nvPr/>
          </p:nvSpPr>
          <p:spPr bwMode="auto">
            <a:xfrm>
              <a:off x="2935939" y="4185978"/>
              <a:ext cx="1066800" cy="5207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Cache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memory</a:t>
              </a:r>
            </a:p>
          </p:txBody>
        </p:sp>
        <p:sp>
          <p:nvSpPr>
            <p:cNvPr id="55" name="AutoShape 234"/>
            <p:cNvSpPr>
              <a:spLocks noChangeAspect="1" noChangeArrowheads="1"/>
            </p:cNvSpPr>
            <p:nvPr/>
          </p:nvSpPr>
          <p:spPr bwMode="auto">
            <a:xfrm>
              <a:off x="3164540" y="4706679"/>
              <a:ext cx="549275" cy="549275"/>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6" name="AutoShape 236"/>
            <p:cNvSpPr>
              <a:spLocks noChangeAspect="1" noChangeArrowheads="1"/>
            </p:cNvSpPr>
            <p:nvPr/>
          </p:nvSpPr>
          <p:spPr bwMode="auto">
            <a:xfrm flipH="1">
              <a:off x="4028139" y="4233603"/>
              <a:ext cx="400050" cy="344488"/>
            </a:xfrm>
            <a:prstGeom prst="leftRightArrow">
              <a:avLst>
                <a:gd name="adj1" fmla="val 50000"/>
                <a:gd name="adj2" fmla="val 23226"/>
              </a:avLst>
            </a:prstGeom>
            <a:no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6" name="AutoShape 205"/>
            <p:cNvSpPr>
              <a:spLocks noChangeAspect="1" noChangeArrowheads="1"/>
            </p:cNvSpPr>
            <p:nvPr/>
          </p:nvSpPr>
          <p:spPr bwMode="auto">
            <a:xfrm>
              <a:off x="5334653" y="5255954"/>
              <a:ext cx="1309687" cy="481013"/>
            </a:xfrm>
            <a:prstGeom prst="leftRightArrow">
              <a:avLst>
                <a:gd name="adj1" fmla="val 50000"/>
                <a:gd name="adj2" fmla="val 54455"/>
              </a:avLst>
            </a:prstGeom>
            <a:solidFill>
              <a:schemeClr val="bg1"/>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grpSp>
      <p:sp>
        <p:nvSpPr>
          <p:cNvPr id="28" name="Rectangle 27"/>
          <p:cNvSpPr/>
          <p:nvPr/>
        </p:nvSpPr>
        <p:spPr>
          <a:xfrm>
            <a:off x="74596" y="6590759"/>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cxnSp>
        <p:nvCxnSpPr>
          <p:cNvPr id="4" name="Straight Arrow Connector 3">
            <a:extLst>
              <a:ext uri="{FF2B5EF4-FFF2-40B4-BE49-F238E27FC236}">
                <a16:creationId xmlns:a16="http://schemas.microsoft.com/office/drawing/2014/main" id="{8490D215-5023-45B5-A242-4CBC93D7A781}"/>
              </a:ext>
            </a:extLst>
          </p:cNvPr>
          <p:cNvCxnSpPr>
            <a:cxnSpLocks/>
          </p:cNvCxnSpPr>
          <p:nvPr/>
        </p:nvCxnSpPr>
        <p:spPr>
          <a:xfrm>
            <a:off x="8046720" y="2236461"/>
            <a:ext cx="986246" cy="2882968"/>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847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Cache Comes into Play</a:t>
            </a:r>
          </a:p>
        </p:txBody>
      </p:sp>
      <p:sp>
        <p:nvSpPr>
          <p:cNvPr id="3" name="Content Placeholder 2"/>
          <p:cNvSpPr>
            <a:spLocks noGrp="1"/>
          </p:cNvSpPr>
          <p:nvPr>
            <p:ph idx="1"/>
          </p:nvPr>
        </p:nvSpPr>
        <p:spPr/>
        <p:txBody>
          <a:bodyPr/>
          <a:lstStyle/>
          <a:p>
            <a:endParaRPr lang="en-US" dirty="0"/>
          </a:p>
          <a:p>
            <a:r>
              <a:rPr lang="en-US" u="sng" dirty="0">
                <a:solidFill>
                  <a:srgbClr val="C00000"/>
                </a:solidFill>
              </a:rPr>
              <a:t>All</a:t>
            </a:r>
            <a:r>
              <a:rPr lang="en-US" b="1" baseline="30000" dirty="0">
                <a:solidFill>
                  <a:srgbClr val="C00000"/>
                </a:solidFill>
              </a:rPr>
              <a:t>*</a:t>
            </a:r>
            <a:r>
              <a:rPr lang="en-US" dirty="0"/>
              <a:t> read/write operations go through cache</a:t>
            </a:r>
          </a:p>
          <a:p>
            <a:endParaRPr lang="en-US" dirty="0"/>
          </a:p>
          <a:p>
            <a:endParaRPr lang="en-US" dirty="0"/>
          </a:p>
          <a:p>
            <a:r>
              <a:rPr lang="en-US" dirty="0"/>
              <a:t>Caches used to hold both data and instructions</a:t>
            </a:r>
          </a:p>
          <a:p>
            <a:pPr lvl="1"/>
            <a:r>
              <a:rPr lang="en-US" dirty="0">
                <a:solidFill>
                  <a:srgbClr val="00B050"/>
                </a:solidFill>
              </a:rPr>
              <a:t>Data and instructions caches</a:t>
            </a:r>
            <a:r>
              <a:rPr lang="en-US" dirty="0"/>
              <a:t> are in general different </a:t>
            </a:r>
          </a:p>
          <a:p>
            <a:pPr lvl="2"/>
            <a:r>
              <a:rPr lang="en-US" sz="1700" dirty="0"/>
              <a:t>Intel: L1 DC (data cache) and L1 IC (instruction cache) have been distinct since about 1993</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3" name="Group 12"/>
          <p:cNvGrpSpPr/>
          <p:nvPr/>
        </p:nvGrpSpPr>
        <p:grpSpPr>
          <a:xfrm>
            <a:off x="4715136" y="4822035"/>
            <a:ext cx="3352800" cy="1149906"/>
            <a:chOff x="3124200" y="3876874"/>
            <a:chExt cx="3352800" cy="1149906"/>
          </a:xfrm>
        </p:grpSpPr>
        <p:sp>
          <p:nvSpPr>
            <p:cNvPr id="5" name="Rectangle 4"/>
            <p:cNvSpPr/>
            <p:nvPr/>
          </p:nvSpPr>
          <p:spPr>
            <a:xfrm>
              <a:off x="3925234" y="4721980"/>
              <a:ext cx="1219200" cy="304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Main Memory</a:t>
              </a:r>
            </a:p>
          </p:txBody>
        </p:sp>
        <p:sp>
          <p:nvSpPr>
            <p:cNvPr id="6" name="Rectangle 5"/>
            <p:cNvSpPr/>
            <p:nvPr/>
          </p:nvSpPr>
          <p:spPr>
            <a:xfrm>
              <a:off x="4800600" y="3876874"/>
              <a:ext cx="1219200" cy="304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Cache</a:t>
              </a:r>
            </a:p>
          </p:txBody>
        </p:sp>
        <p:sp>
          <p:nvSpPr>
            <p:cNvPr id="7" name="Rectangle 6"/>
            <p:cNvSpPr/>
            <p:nvPr/>
          </p:nvSpPr>
          <p:spPr>
            <a:xfrm>
              <a:off x="3315634" y="3876874"/>
              <a:ext cx="12192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CPU Core</a:t>
              </a:r>
            </a:p>
          </p:txBody>
        </p:sp>
        <p:cxnSp>
          <p:nvCxnSpPr>
            <p:cNvPr id="8" name="Straight Connector 7"/>
            <p:cNvCxnSpPr/>
            <p:nvPr/>
          </p:nvCxnSpPr>
          <p:spPr>
            <a:xfrm flipH="1" flipV="1">
              <a:off x="3124200" y="4419600"/>
              <a:ext cx="3352800" cy="33043"/>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7" idx="3"/>
              <a:endCxn id="6" idx="1"/>
            </p:cNvCxnSpPr>
            <p:nvPr/>
          </p:nvCxnSpPr>
          <p:spPr>
            <a:xfrm>
              <a:off x="4534834" y="4029274"/>
              <a:ext cx="265766"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2"/>
            </p:cNvCxnSpPr>
            <p:nvPr/>
          </p:nvCxnSpPr>
          <p:spPr>
            <a:xfrm>
              <a:off x="5410200" y="4181674"/>
              <a:ext cx="0" cy="25444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0"/>
            </p:cNvCxnSpPr>
            <p:nvPr/>
          </p:nvCxnSpPr>
          <p:spPr>
            <a:xfrm flipV="1">
              <a:off x="4534834" y="4436121"/>
              <a:ext cx="0" cy="28585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002190" y="4419600"/>
              <a:ext cx="40107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n-ea"/>
                  <a:cs typeface="+mn-cs"/>
                </a:rPr>
                <a:t>Bus</a:t>
              </a:r>
              <a:endPar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spTree>
    <p:extLst>
      <p:ext uri="{BB962C8B-B14F-4D97-AF65-F5344CB8AC3E}">
        <p14:creationId xmlns:p14="http://schemas.microsoft.com/office/powerpoint/2010/main" val="12875886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Caches: Come In Two Flavors</a:t>
            </a:r>
          </a:p>
        </p:txBody>
      </p:sp>
      <p:sp>
        <p:nvSpPr>
          <p:cNvPr id="3" name="Content Placeholder 2"/>
          <p:cNvSpPr>
            <a:spLocks noGrp="1"/>
          </p:cNvSpPr>
          <p:nvPr>
            <p:ph idx="1"/>
          </p:nvPr>
        </p:nvSpPr>
        <p:spPr/>
        <p:txBody>
          <a:bodyPr/>
          <a:lstStyle/>
          <a:p>
            <a:endParaRPr lang="en-US" sz="2300" dirty="0"/>
          </a:p>
          <a:p>
            <a:r>
              <a:rPr lang="en-US" sz="2000" u="sng" dirty="0"/>
              <a:t>Data</a:t>
            </a:r>
            <a:r>
              <a:rPr lang="en-US" sz="2000" dirty="0"/>
              <a:t> caches feed processor with data manipulated during execution</a:t>
            </a:r>
          </a:p>
          <a:p>
            <a:pPr lvl="1"/>
            <a:r>
              <a:rPr lang="en-US" sz="1800" dirty="0"/>
              <a:t>If processor would rely on data provided by main memory the execution would be pitifully slow</a:t>
            </a:r>
          </a:p>
          <a:p>
            <a:pPr lvl="2"/>
            <a:r>
              <a:rPr lang="en-US" sz="1600" dirty="0"/>
              <a:t>“</a:t>
            </a:r>
            <a:r>
              <a:rPr lang="en-US" sz="1600" dirty="0">
                <a:solidFill>
                  <a:srgbClr val="00B050"/>
                </a:solidFill>
              </a:rPr>
              <a:t>Processor Clock</a:t>
            </a:r>
            <a:r>
              <a:rPr lang="en-US" sz="1600" dirty="0"/>
              <a:t>” much faster than the “</a:t>
            </a:r>
            <a:r>
              <a:rPr lang="en-US" sz="1600" dirty="0">
                <a:solidFill>
                  <a:srgbClr val="00B050"/>
                </a:solidFill>
              </a:rPr>
              <a:t>Memory Clock</a:t>
            </a:r>
            <a:r>
              <a:rPr lang="en-US" sz="1600" dirty="0"/>
              <a:t>”</a:t>
            </a:r>
          </a:p>
          <a:p>
            <a:pPr lvl="3"/>
            <a:r>
              <a:rPr lang="en-US" sz="1300" dirty="0"/>
              <a:t>Caches alleviate the memory pressure – processors are data hungry</a:t>
            </a:r>
          </a:p>
          <a:p>
            <a:endParaRPr lang="en-US" sz="2300" dirty="0"/>
          </a:p>
          <a:p>
            <a:endParaRPr lang="en-US" sz="2300" dirty="0"/>
          </a:p>
          <a:p>
            <a:r>
              <a:rPr lang="en-US" sz="2000" u="sng" dirty="0"/>
              <a:t>Instruction</a:t>
            </a:r>
            <a:r>
              <a:rPr lang="en-US" sz="2000" dirty="0"/>
              <a:t> caches: used to store instructions</a:t>
            </a:r>
          </a:p>
          <a:p>
            <a:pPr lvl="1"/>
            <a:r>
              <a:rPr lang="en-US" sz="1800" dirty="0"/>
              <a:t>Simpler to deal with compared to the data caches</a:t>
            </a:r>
          </a:p>
          <a:p>
            <a:pPr lvl="2"/>
            <a:r>
              <a:rPr lang="en-US" sz="1500" dirty="0"/>
              <a:t>By and large, instruction use is much more predictable than data use</a:t>
            </a:r>
          </a:p>
          <a:p>
            <a:endParaRPr lang="en-US" sz="23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08553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2"/>
          </p:nvPr>
        </p:nvPicPr>
        <p:blipFill>
          <a:blip r:embed="rId2"/>
          <a:stretch>
            <a:fillRect/>
          </a:stretch>
        </p:blipFill>
        <p:spPr>
          <a:xfrm>
            <a:off x="6345238" y="2013877"/>
            <a:ext cx="5640387" cy="4080183"/>
          </a:xfrm>
          <a:prstGeom prst="rect">
            <a:avLst/>
          </a:prstGeom>
          <a:ln>
            <a:noFill/>
          </a:ln>
        </p:spPr>
      </p:pic>
      <p:sp>
        <p:nvSpPr>
          <p:cNvPr id="5" name="Title 4"/>
          <p:cNvSpPr>
            <a:spLocks noGrp="1"/>
          </p:cNvSpPr>
          <p:nvPr>
            <p:ph type="title"/>
          </p:nvPr>
        </p:nvSpPr>
        <p:spPr/>
        <p:txBody>
          <a:bodyPr/>
          <a:lstStyle/>
          <a:p>
            <a:r>
              <a:rPr lang="en-US" dirty="0"/>
              <a:t>Processor Clock vs. Memory Clock </a:t>
            </a:r>
            <a:r>
              <a:rPr lang="en-US" sz="2000" dirty="0"/>
              <a:t>[important to understand]</a:t>
            </a:r>
            <a:endParaRPr lang="en-US" dirty="0"/>
          </a:p>
        </p:txBody>
      </p:sp>
      <p:sp>
        <p:nvSpPr>
          <p:cNvPr id="6" name="Content Placeholder 5"/>
          <p:cNvSpPr>
            <a:spLocks noGrp="1"/>
          </p:cNvSpPr>
          <p:nvPr>
            <p:ph sz="half" idx="1"/>
          </p:nvPr>
        </p:nvSpPr>
        <p:spPr/>
        <p:txBody>
          <a:bodyPr/>
          <a:lstStyle/>
          <a:p>
            <a:endParaRPr lang="en-US" dirty="0"/>
          </a:p>
          <a:p>
            <a:r>
              <a:rPr lang="en-US" dirty="0"/>
              <a:t>Processor Clock: (look for the box          )</a:t>
            </a:r>
          </a:p>
          <a:p>
            <a:pPr lvl="1"/>
            <a:r>
              <a:rPr lang="en-US" dirty="0"/>
              <a:t>Dictates/defines the frequency at which Functional Units operate</a:t>
            </a:r>
          </a:p>
          <a:p>
            <a:endParaRPr lang="en-US" dirty="0"/>
          </a:p>
          <a:p>
            <a:endParaRPr lang="en-US" dirty="0"/>
          </a:p>
          <a:p>
            <a:r>
              <a:rPr lang="en-US" dirty="0"/>
              <a:t>Memory Clock:</a:t>
            </a:r>
          </a:p>
          <a:p>
            <a:pPr lvl="1"/>
            <a:r>
              <a:rPr lang="en-US" dirty="0"/>
              <a:t>Dictates/defines the frequency used to move data into/out from main memory into cache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Right Arrow 8"/>
          <p:cNvSpPr/>
          <p:nvPr/>
        </p:nvSpPr>
        <p:spPr>
          <a:xfrm rot="5400000">
            <a:off x="11125200" y="1957255"/>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ight Arrow 9"/>
          <p:cNvSpPr/>
          <p:nvPr/>
        </p:nvSpPr>
        <p:spPr>
          <a:xfrm>
            <a:off x="2671878" y="4307541"/>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ight Arrow 10"/>
          <p:cNvSpPr/>
          <p:nvPr/>
        </p:nvSpPr>
        <p:spPr>
          <a:xfrm rot="5400000">
            <a:off x="10119043" y="5871928"/>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7623175" y="4138613"/>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8207990" y="4138613"/>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p:nvPr/>
        </p:nvSpPr>
        <p:spPr>
          <a:xfrm>
            <a:off x="8775700" y="4136567"/>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9360515" y="4136566"/>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p:nvSpPr>
        <p:spPr>
          <a:xfrm>
            <a:off x="9928225" y="4136566"/>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10495935" y="4136566"/>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p:cNvSpPr/>
          <p:nvPr/>
        </p:nvSpPr>
        <p:spPr>
          <a:xfrm>
            <a:off x="4911725" y="2229369"/>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p:cNvSpPr/>
          <p:nvPr/>
        </p:nvSpPr>
        <p:spPr>
          <a:xfrm>
            <a:off x="1139825" y="2965969"/>
            <a:ext cx="1730376" cy="278881"/>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10664577" y="1551240"/>
            <a:ext cx="118122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RAM</a:t>
            </a:r>
          </a:p>
        </p:txBody>
      </p:sp>
      <p:sp>
        <p:nvSpPr>
          <p:cNvPr id="21" name="Rectangle 20"/>
          <p:cNvSpPr/>
          <p:nvPr/>
        </p:nvSpPr>
        <p:spPr>
          <a:xfrm>
            <a:off x="9978777" y="6212820"/>
            <a:ext cx="148450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To/From RAM</a:t>
            </a:r>
          </a:p>
        </p:txBody>
      </p:sp>
      <p:sp>
        <p:nvSpPr>
          <p:cNvPr id="22" name="Right Arrow 21"/>
          <p:cNvSpPr/>
          <p:nvPr/>
        </p:nvSpPr>
        <p:spPr>
          <a:xfrm rot="16200000" flipV="1">
            <a:off x="10389297" y="5857501"/>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67543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Levels of Cache</a:t>
            </a:r>
          </a:p>
        </p:txBody>
      </p:sp>
      <p:sp>
        <p:nvSpPr>
          <p:cNvPr id="3" name="Content Placeholder 2"/>
          <p:cNvSpPr>
            <a:spLocks noGrp="1"/>
          </p:cNvSpPr>
          <p:nvPr>
            <p:ph idx="1"/>
          </p:nvPr>
        </p:nvSpPr>
        <p:spPr/>
        <p:txBody>
          <a:bodyPr/>
          <a:lstStyle/>
          <a:p>
            <a:r>
              <a:rPr lang="en-US" dirty="0"/>
              <a:t>Typically, commodity chips today have 3 cache levels</a:t>
            </a:r>
          </a:p>
          <a:p>
            <a:pPr lvl="1"/>
            <a:r>
              <a:rPr lang="en-US" dirty="0"/>
              <a:t>(some chips have a fourth cache level, see previous slide)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7743707" y="5105400"/>
            <a:ext cx="1219200" cy="304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Main Memory</a:t>
            </a:r>
          </a:p>
        </p:txBody>
      </p:sp>
      <p:sp>
        <p:nvSpPr>
          <p:cNvPr id="7" name="Rectangle 6"/>
          <p:cNvSpPr/>
          <p:nvPr/>
        </p:nvSpPr>
        <p:spPr>
          <a:xfrm>
            <a:off x="8619073" y="4260294"/>
            <a:ext cx="1219200" cy="304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L3 Cache</a:t>
            </a:r>
          </a:p>
        </p:txBody>
      </p:sp>
      <p:cxnSp>
        <p:nvCxnSpPr>
          <p:cNvPr id="9" name="Straight Connector 8"/>
          <p:cNvCxnSpPr>
            <a:cxnSpLocks/>
          </p:cNvCxnSpPr>
          <p:nvPr/>
        </p:nvCxnSpPr>
        <p:spPr>
          <a:xfrm flipH="1" flipV="1">
            <a:off x="6888574" y="4818725"/>
            <a:ext cx="3406899" cy="17339"/>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7" idx="3"/>
            <a:endCxn id="14" idx="1"/>
          </p:cNvCxnSpPr>
          <p:nvPr/>
        </p:nvCxnSpPr>
        <p:spPr>
          <a:xfrm flipV="1">
            <a:off x="7933273" y="3904324"/>
            <a:ext cx="800100" cy="1"/>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2"/>
          </p:cNvCxnSpPr>
          <p:nvPr/>
        </p:nvCxnSpPr>
        <p:spPr>
          <a:xfrm>
            <a:off x="9228673" y="4565095"/>
            <a:ext cx="0" cy="25444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0"/>
          </p:cNvCxnSpPr>
          <p:nvPr/>
        </p:nvCxnSpPr>
        <p:spPr>
          <a:xfrm flipV="1">
            <a:off x="8353307" y="4819542"/>
            <a:ext cx="0" cy="28585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820663" y="4803021"/>
            <a:ext cx="40107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n-ea"/>
                <a:cs typeface="+mn-cs"/>
              </a:rPr>
              <a:t>Bus</a:t>
            </a:r>
            <a:endPar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4" name="Rectangle 13"/>
          <p:cNvSpPr/>
          <p:nvPr/>
        </p:nvSpPr>
        <p:spPr>
          <a:xfrm>
            <a:off x="8733373" y="3796408"/>
            <a:ext cx="990600" cy="215832"/>
          </a:xfrm>
          <a:prstGeom prst="rect">
            <a:avLst/>
          </a:prstGeom>
          <a:solidFill>
            <a:srgbClr val="7DE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L2 Cache</a:t>
            </a:r>
          </a:p>
        </p:txBody>
      </p:sp>
      <p:sp>
        <p:nvSpPr>
          <p:cNvPr id="15" name="Rectangle 14"/>
          <p:cNvSpPr/>
          <p:nvPr/>
        </p:nvSpPr>
        <p:spPr>
          <a:xfrm>
            <a:off x="8923873" y="3343345"/>
            <a:ext cx="609600" cy="203163"/>
          </a:xfrm>
          <a:prstGeom prst="rect">
            <a:avLst/>
          </a:prstGeom>
          <a:solidFill>
            <a:srgbClr val="A5F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L1 D$</a:t>
            </a:r>
          </a:p>
        </p:txBody>
      </p:sp>
      <p:sp>
        <p:nvSpPr>
          <p:cNvPr id="16" name="Rectangle 15"/>
          <p:cNvSpPr/>
          <p:nvPr/>
        </p:nvSpPr>
        <p:spPr>
          <a:xfrm>
            <a:off x="7018873" y="3292526"/>
            <a:ext cx="12192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CPU Core</a:t>
            </a:r>
          </a:p>
        </p:txBody>
      </p:sp>
      <p:sp>
        <p:nvSpPr>
          <p:cNvPr id="17" name="Rectangle 16"/>
          <p:cNvSpPr/>
          <p:nvPr/>
        </p:nvSpPr>
        <p:spPr>
          <a:xfrm>
            <a:off x="7323673" y="3802743"/>
            <a:ext cx="609600" cy="203163"/>
          </a:xfrm>
          <a:prstGeom prst="rect">
            <a:avLst/>
          </a:prstGeom>
          <a:solidFill>
            <a:srgbClr val="A5F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L1 I$</a:t>
            </a:r>
          </a:p>
        </p:txBody>
      </p:sp>
      <p:cxnSp>
        <p:nvCxnSpPr>
          <p:cNvPr id="19" name="Straight Arrow Connector 18"/>
          <p:cNvCxnSpPr>
            <a:stCxn id="14" idx="2"/>
            <a:endCxn id="7" idx="0"/>
          </p:cNvCxnSpPr>
          <p:nvPr/>
        </p:nvCxnSpPr>
        <p:spPr>
          <a:xfrm>
            <a:off x="9228673" y="4012240"/>
            <a:ext cx="0" cy="248054"/>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4" idx="0"/>
          </p:cNvCxnSpPr>
          <p:nvPr/>
        </p:nvCxnSpPr>
        <p:spPr>
          <a:xfrm>
            <a:off x="9228673" y="3546509"/>
            <a:ext cx="0" cy="24989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8238073" y="3444926"/>
            <a:ext cx="685800" cy="1"/>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6" idx="2"/>
          </p:cNvCxnSpPr>
          <p:nvPr/>
        </p:nvCxnSpPr>
        <p:spPr>
          <a:xfrm>
            <a:off x="7628473" y="3597326"/>
            <a:ext cx="0" cy="21346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1244AC94-7811-23CD-B3B6-6CE8640E37F8}"/>
              </a:ext>
            </a:extLst>
          </p:cNvPr>
          <p:cNvGrpSpPr/>
          <p:nvPr/>
        </p:nvGrpSpPr>
        <p:grpSpPr>
          <a:xfrm>
            <a:off x="535109" y="3796408"/>
            <a:ext cx="3352800" cy="1149906"/>
            <a:chOff x="3124200" y="3876874"/>
            <a:chExt cx="3352800" cy="1149906"/>
          </a:xfrm>
        </p:grpSpPr>
        <p:sp>
          <p:nvSpPr>
            <p:cNvPr id="8" name="Rectangle 7">
              <a:extLst>
                <a:ext uri="{FF2B5EF4-FFF2-40B4-BE49-F238E27FC236}">
                  <a16:creationId xmlns:a16="http://schemas.microsoft.com/office/drawing/2014/main" id="{47182CFF-0F70-0A62-7B5C-E9E21505FC08}"/>
                </a:ext>
              </a:extLst>
            </p:cNvPr>
            <p:cNvSpPr/>
            <p:nvPr/>
          </p:nvSpPr>
          <p:spPr>
            <a:xfrm>
              <a:off x="3925234" y="4721980"/>
              <a:ext cx="1219200" cy="304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Main Memory</a:t>
              </a:r>
            </a:p>
          </p:txBody>
        </p:sp>
        <p:sp>
          <p:nvSpPr>
            <p:cNvPr id="18" name="Rectangle 17">
              <a:extLst>
                <a:ext uri="{FF2B5EF4-FFF2-40B4-BE49-F238E27FC236}">
                  <a16:creationId xmlns:a16="http://schemas.microsoft.com/office/drawing/2014/main" id="{C387638E-E96C-B720-C2A4-4DEC815A90B8}"/>
                </a:ext>
              </a:extLst>
            </p:cNvPr>
            <p:cNvSpPr/>
            <p:nvPr/>
          </p:nvSpPr>
          <p:spPr>
            <a:xfrm>
              <a:off x="4800600" y="3876874"/>
              <a:ext cx="1219200" cy="304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Cache</a:t>
              </a:r>
            </a:p>
          </p:txBody>
        </p:sp>
        <p:sp>
          <p:nvSpPr>
            <p:cNvPr id="20" name="Rectangle 19">
              <a:extLst>
                <a:ext uri="{FF2B5EF4-FFF2-40B4-BE49-F238E27FC236}">
                  <a16:creationId xmlns:a16="http://schemas.microsoft.com/office/drawing/2014/main" id="{87F0B8EF-4E5E-CFE4-636E-FA6E3B380C0A}"/>
                </a:ext>
              </a:extLst>
            </p:cNvPr>
            <p:cNvSpPr/>
            <p:nvPr/>
          </p:nvSpPr>
          <p:spPr>
            <a:xfrm>
              <a:off x="3315634" y="3876874"/>
              <a:ext cx="12192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CPU Core</a:t>
              </a:r>
            </a:p>
          </p:txBody>
        </p:sp>
        <p:cxnSp>
          <p:nvCxnSpPr>
            <p:cNvPr id="21" name="Straight Connector 20">
              <a:extLst>
                <a:ext uri="{FF2B5EF4-FFF2-40B4-BE49-F238E27FC236}">
                  <a16:creationId xmlns:a16="http://schemas.microsoft.com/office/drawing/2014/main" id="{3AB2ECBD-1829-F468-14D2-5105E063BB81}"/>
                </a:ext>
              </a:extLst>
            </p:cNvPr>
            <p:cNvCxnSpPr/>
            <p:nvPr/>
          </p:nvCxnSpPr>
          <p:spPr>
            <a:xfrm flipH="1" flipV="1">
              <a:off x="3124200" y="4419600"/>
              <a:ext cx="3352800" cy="33043"/>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81C7E19-76AB-95F4-D1AD-0FD9FC7384FD}"/>
                </a:ext>
              </a:extLst>
            </p:cNvPr>
            <p:cNvCxnSpPr>
              <a:stCxn id="20" idx="3"/>
              <a:endCxn id="18" idx="1"/>
            </p:cNvCxnSpPr>
            <p:nvPr/>
          </p:nvCxnSpPr>
          <p:spPr>
            <a:xfrm>
              <a:off x="4534834" y="4029274"/>
              <a:ext cx="265766"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E3F7273-5175-374A-9FF5-0F5F1CE5DD4C}"/>
                </a:ext>
              </a:extLst>
            </p:cNvPr>
            <p:cNvCxnSpPr>
              <a:stCxn id="18" idx="2"/>
            </p:cNvCxnSpPr>
            <p:nvPr/>
          </p:nvCxnSpPr>
          <p:spPr>
            <a:xfrm>
              <a:off x="5410200" y="4181674"/>
              <a:ext cx="0" cy="25444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E8F4A9C-3B1E-9709-DD95-D31E8C27350E}"/>
                </a:ext>
              </a:extLst>
            </p:cNvPr>
            <p:cNvCxnSpPr>
              <a:stCxn id="8" idx="0"/>
            </p:cNvCxnSpPr>
            <p:nvPr/>
          </p:nvCxnSpPr>
          <p:spPr>
            <a:xfrm flipV="1">
              <a:off x="4534834" y="4436121"/>
              <a:ext cx="0" cy="28585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57FD5A6-A57D-49F7-3C4A-17E56F0B22C0}"/>
                </a:ext>
              </a:extLst>
            </p:cNvPr>
            <p:cNvSpPr/>
            <p:nvPr/>
          </p:nvSpPr>
          <p:spPr>
            <a:xfrm>
              <a:off x="6002190" y="4419600"/>
              <a:ext cx="40107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n-ea"/>
                  <a:cs typeface="+mn-cs"/>
                </a:rPr>
                <a:t>Bus</a:t>
              </a:r>
              <a:endPar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sp>
        <p:nvSpPr>
          <p:cNvPr id="31" name="Arrow: Right 30">
            <a:extLst>
              <a:ext uri="{FF2B5EF4-FFF2-40B4-BE49-F238E27FC236}">
                <a16:creationId xmlns:a16="http://schemas.microsoft.com/office/drawing/2014/main" id="{D3EEF265-9E35-B278-FD1A-E990F7184347}"/>
              </a:ext>
            </a:extLst>
          </p:cNvPr>
          <p:cNvSpPr/>
          <p:nvPr/>
        </p:nvSpPr>
        <p:spPr>
          <a:xfrm>
            <a:off x="4770150" y="3894407"/>
            <a:ext cx="1227668" cy="6667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Zoom in</a:t>
            </a:r>
          </a:p>
        </p:txBody>
      </p:sp>
    </p:spTree>
    <p:extLst>
      <p:ext uri="{BB962C8B-B14F-4D97-AF65-F5344CB8AC3E}">
        <p14:creationId xmlns:p14="http://schemas.microsoft.com/office/powerpoint/2010/main" val="24300485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25"/>
          <p:cNvSpPr>
            <a:spLocks noChangeArrowheads="1"/>
          </p:cNvSpPr>
          <p:nvPr/>
        </p:nvSpPr>
        <p:spPr bwMode="auto">
          <a:xfrm>
            <a:off x="1828800" y="1634919"/>
            <a:ext cx="6172200" cy="3886200"/>
          </a:xfrm>
          <a:prstGeom prst="rect">
            <a:avLst/>
          </a:prstGeom>
          <a:solidFill>
            <a:srgbClr val="D5F1CF"/>
          </a:solidFill>
          <a:ln w="12700">
            <a:solidFill>
              <a:schemeClr val="tx1"/>
            </a:solidFill>
            <a:prstDash val="solid"/>
            <a:miter lim="800000"/>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1" name="Rectangle 404"/>
          <p:cNvSpPr>
            <a:spLocks noChangeArrowheads="1"/>
          </p:cNvSpPr>
          <p:nvPr/>
        </p:nvSpPr>
        <p:spPr bwMode="auto">
          <a:xfrm>
            <a:off x="1981200" y="1939719"/>
            <a:ext cx="2122488" cy="2438400"/>
          </a:xfrm>
          <a:prstGeom prst="rect">
            <a:avLst/>
          </a:prstGeom>
          <a:solidFill>
            <a:srgbClr val="F6F5BD"/>
          </a:solidFill>
          <a:ln w="12700">
            <a:solidFill>
              <a:schemeClr val="tx1"/>
            </a:solidFill>
            <a:miter lim="800000"/>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0" name="Rectangle 413"/>
          <p:cNvSpPr>
            <a:spLocks noChangeArrowheads="1"/>
          </p:cNvSpPr>
          <p:nvPr/>
        </p:nvSpPr>
        <p:spPr bwMode="auto">
          <a:xfrm>
            <a:off x="5715000" y="1939719"/>
            <a:ext cx="2122488" cy="2438400"/>
          </a:xfrm>
          <a:prstGeom prst="rect">
            <a:avLst/>
          </a:prstGeom>
          <a:solidFill>
            <a:srgbClr val="F6F5BD"/>
          </a:solidFill>
          <a:ln w="12700">
            <a:solidFill>
              <a:schemeClr val="tx1"/>
            </a:solidFill>
            <a:miter lim="800000"/>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 name="Title 1"/>
          <p:cNvSpPr>
            <a:spLocks noGrp="1"/>
          </p:cNvSpPr>
          <p:nvPr>
            <p:ph type="title"/>
          </p:nvPr>
        </p:nvSpPr>
        <p:spPr>
          <a:solidFill>
            <a:schemeClr val="accent1">
              <a:lumMod val="50000"/>
            </a:schemeClr>
          </a:solidFill>
        </p:spPr>
        <p:txBody>
          <a:bodyPr vert="horz" lIns="91440" tIns="45720" rIns="91440" bIns="45720" rtlCol="0" anchor="ctr">
            <a:normAutofit/>
          </a:bodyPr>
          <a:lstStyle/>
          <a:p>
            <a:r>
              <a:rPr lang="en-US" dirty="0"/>
              <a:t>Example: Intel Core i7 Cache Hierarchy</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Rectangle 396"/>
          <p:cNvSpPr>
            <a:spLocks noChangeArrowheads="1"/>
          </p:cNvSpPr>
          <p:nvPr/>
        </p:nvSpPr>
        <p:spPr bwMode="auto">
          <a:xfrm>
            <a:off x="2146300" y="2092119"/>
            <a:ext cx="977900" cy="3048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Regs</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5" name="Rectangle 397"/>
          <p:cNvSpPr>
            <a:spLocks noChangeArrowheads="1"/>
          </p:cNvSpPr>
          <p:nvPr/>
        </p:nvSpPr>
        <p:spPr bwMode="auto">
          <a:xfrm>
            <a:off x="2189164" y="2739819"/>
            <a:ext cx="782637" cy="5715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L1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d-cache</a:t>
            </a:r>
          </a:p>
        </p:txBody>
      </p:sp>
      <p:sp>
        <p:nvSpPr>
          <p:cNvPr id="6" name="Rectangle 399"/>
          <p:cNvSpPr>
            <a:spLocks noChangeArrowheads="1"/>
          </p:cNvSpPr>
          <p:nvPr/>
        </p:nvSpPr>
        <p:spPr bwMode="auto">
          <a:xfrm>
            <a:off x="3124200" y="2739819"/>
            <a:ext cx="795338" cy="5715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L1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-cache</a:t>
            </a:r>
          </a:p>
        </p:txBody>
      </p:sp>
      <p:sp>
        <p:nvSpPr>
          <p:cNvPr id="7" name="Rectangle 400"/>
          <p:cNvSpPr>
            <a:spLocks noChangeArrowheads="1"/>
          </p:cNvSpPr>
          <p:nvPr/>
        </p:nvSpPr>
        <p:spPr bwMode="auto">
          <a:xfrm>
            <a:off x="2209800" y="3654219"/>
            <a:ext cx="1709738"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L2 unified cache</a:t>
            </a:r>
          </a:p>
        </p:txBody>
      </p:sp>
      <p:sp>
        <p:nvSpPr>
          <p:cNvPr id="8" name="Line 401"/>
          <p:cNvSpPr>
            <a:spLocks noChangeShapeType="1"/>
          </p:cNvSpPr>
          <p:nvPr/>
        </p:nvSpPr>
        <p:spPr bwMode="auto">
          <a:xfrm>
            <a:off x="2667000" y="23969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9" name="Line 402"/>
          <p:cNvSpPr>
            <a:spLocks noChangeShapeType="1"/>
          </p:cNvSpPr>
          <p:nvPr/>
        </p:nvSpPr>
        <p:spPr bwMode="auto">
          <a:xfrm>
            <a:off x="2667000" y="33113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0" name="Line 403"/>
          <p:cNvSpPr>
            <a:spLocks noChangeShapeType="1"/>
          </p:cNvSpPr>
          <p:nvPr/>
        </p:nvSpPr>
        <p:spPr bwMode="auto">
          <a:xfrm>
            <a:off x="3505200" y="33113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2" name="Text Box 405"/>
          <p:cNvSpPr txBox="1">
            <a:spLocks noChangeArrowheads="1"/>
          </p:cNvSpPr>
          <p:nvPr/>
        </p:nvSpPr>
        <p:spPr bwMode="auto">
          <a:xfrm>
            <a:off x="1905000" y="1634919"/>
            <a:ext cx="794448" cy="369332"/>
          </a:xfrm>
          <a:prstGeom prst="rect">
            <a:avLst/>
          </a:prstGeom>
          <a:noFill/>
          <a:ln w="12700">
            <a:noFill/>
            <a:miter lim="800000"/>
            <a:headEnd/>
            <a:tailEnd/>
          </a:ln>
          <a:effectLst/>
        </p:spPr>
        <p:txBody>
          <a:bodyPr wrap="non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Core 0</a:t>
            </a:r>
          </a:p>
        </p:txBody>
      </p:sp>
      <p:sp>
        <p:nvSpPr>
          <p:cNvPr id="13" name="Rectangle 406"/>
          <p:cNvSpPr>
            <a:spLocks noChangeArrowheads="1"/>
          </p:cNvSpPr>
          <p:nvPr/>
        </p:nvSpPr>
        <p:spPr bwMode="auto">
          <a:xfrm>
            <a:off x="5880100" y="2092119"/>
            <a:ext cx="977900" cy="3048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Regs</a:t>
            </a:r>
          </a:p>
        </p:txBody>
      </p:sp>
      <p:sp>
        <p:nvSpPr>
          <p:cNvPr id="14" name="Rectangle 407"/>
          <p:cNvSpPr>
            <a:spLocks noChangeArrowheads="1"/>
          </p:cNvSpPr>
          <p:nvPr/>
        </p:nvSpPr>
        <p:spPr bwMode="auto">
          <a:xfrm>
            <a:off x="5922964" y="2739819"/>
            <a:ext cx="782637" cy="5715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L1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d</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-cache</a:t>
            </a:r>
          </a:p>
        </p:txBody>
      </p:sp>
      <p:sp>
        <p:nvSpPr>
          <p:cNvPr id="15" name="Rectangle 408"/>
          <p:cNvSpPr>
            <a:spLocks noChangeArrowheads="1"/>
          </p:cNvSpPr>
          <p:nvPr/>
        </p:nvSpPr>
        <p:spPr bwMode="auto">
          <a:xfrm>
            <a:off x="6858000" y="2739819"/>
            <a:ext cx="795338" cy="5715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i-cache</a:t>
            </a:r>
          </a:p>
        </p:txBody>
      </p:sp>
      <p:sp>
        <p:nvSpPr>
          <p:cNvPr id="16" name="Rectangle 409"/>
          <p:cNvSpPr>
            <a:spLocks noChangeArrowheads="1"/>
          </p:cNvSpPr>
          <p:nvPr/>
        </p:nvSpPr>
        <p:spPr bwMode="auto">
          <a:xfrm>
            <a:off x="5943600" y="3654219"/>
            <a:ext cx="1709738"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L2 unified cache</a:t>
            </a:r>
          </a:p>
        </p:txBody>
      </p:sp>
      <p:sp>
        <p:nvSpPr>
          <p:cNvPr id="17" name="Line 410"/>
          <p:cNvSpPr>
            <a:spLocks noChangeShapeType="1"/>
          </p:cNvSpPr>
          <p:nvPr/>
        </p:nvSpPr>
        <p:spPr bwMode="auto">
          <a:xfrm>
            <a:off x="6400800" y="23969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8" name="Line 411"/>
          <p:cNvSpPr>
            <a:spLocks noChangeShapeType="1"/>
          </p:cNvSpPr>
          <p:nvPr/>
        </p:nvSpPr>
        <p:spPr bwMode="auto">
          <a:xfrm>
            <a:off x="6400800" y="33113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9" name="Line 412"/>
          <p:cNvSpPr>
            <a:spLocks noChangeShapeType="1"/>
          </p:cNvSpPr>
          <p:nvPr/>
        </p:nvSpPr>
        <p:spPr bwMode="auto">
          <a:xfrm>
            <a:off x="7239000" y="3311319"/>
            <a:ext cx="0" cy="3429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1" name="Text Box 414"/>
          <p:cNvSpPr txBox="1">
            <a:spLocks noChangeArrowheads="1"/>
          </p:cNvSpPr>
          <p:nvPr/>
        </p:nvSpPr>
        <p:spPr bwMode="auto">
          <a:xfrm>
            <a:off x="5638800" y="1634919"/>
            <a:ext cx="792396" cy="369332"/>
          </a:xfrm>
          <a:prstGeom prst="rect">
            <a:avLst/>
          </a:prstGeom>
          <a:noFill/>
          <a:ln w="12700">
            <a:noFill/>
            <a:miter lim="800000"/>
            <a:headEnd/>
            <a:tailEnd/>
          </a:ln>
          <a:effectLst/>
        </p:spPr>
        <p:txBody>
          <a:bodyPr wrap="non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Core 7</a:t>
            </a:r>
          </a:p>
        </p:txBody>
      </p:sp>
      <p:sp>
        <p:nvSpPr>
          <p:cNvPr id="22" name="Text Box 415"/>
          <p:cNvSpPr txBox="1">
            <a:spLocks noChangeArrowheads="1"/>
          </p:cNvSpPr>
          <p:nvPr/>
        </p:nvSpPr>
        <p:spPr bwMode="auto">
          <a:xfrm>
            <a:off x="4572000" y="2941988"/>
            <a:ext cx="723900" cy="646331"/>
          </a:xfrm>
          <a:prstGeom prst="rect">
            <a:avLst/>
          </a:prstGeom>
          <a:noFill/>
          <a:ln w="12700">
            <a:noFill/>
            <a:miter lim="800000"/>
            <a:headEnd/>
            <a:tailEnd/>
          </a:ln>
          <a:effectLst/>
        </p:spPr>
        <p:txBody>
          <a:bodyPr wrap="square">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a:t>
            </a:r>
          </a:p>
        </p:txBody>
      </p:sp>
      <p:sp>
        <p:nvSpPr>
          <p:cNvPr id="23" name="Line 417"/>
          <p:cNvSpPr>
            <a:spLocks noChangeShapeType="1"/>
          </p:cNvSpPr>
          <p:nvPr/>
        </p:nvSpPr>
        <p:spPr bwMode="auto">
          <a:xfrm>
            <a:off x="3048000" y="4225719"/>
            <a:ext cx="0" cy="5334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4" name="Line 418"/>
          <p:cNvSpPr>
            <a:spLocks noChangeShapeType="1"/>
          </p:cNvSpPr>
          <p:nvPr/>
        </p:nvSpPr>
        <p:spPr bwMode="auto">
          <a:xfrm>
            <a:off x="6781800" y="4225719"/>
            <a:ext cx="0" cy="5334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5" name="Rectangle 419"/>
          <p:cNvSpPr>
            <a:spLocks noChangeArrowheads="1"/>
          </p:cNvSpPr>
          <p:nvPr/>
        </p:nvSpPr>
        <p:spPr bwMode="auto">
          <a:xfrm>
            <a:off x="2698750" y="4759119"/>
            <a:ext cx="4387850"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L3 unified cache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(shared by all cores)</a:t>
            </a:r>
          </a:p>
        </p:txBody>
      </p:sp>
      <p:sp>
        <p:nvSpPr>
          <p:cNvPr id="26" name="Rectangle 420"/>
          <p:cNvSpPr>
            <a:spLocks noChangeArrowheads="1"/>
          </p:cNvSpPr>
          <p:nvPr/>
        </p:nvSpPr>
        <p:spPr bwMode="auto">
          <a:xfrm>
            <a:off x="1828800" y="5825919"/>
            <a:ext cx="6172200" cy="571500"/>
          </a:xfrm>
          <a:prstGeom prst="rect">
            <a:avLst/>
          </a:prstGeom>
          <a:solidFill>
            <a:srgbClr val="D5F1CF"/>
          </a:solidFill>
          <a:ln w="12700">
            <a:solidFill>
              <a:schemeClr val="tx1"/>
            </a:solidFill>
            <a:miter lim="800000"/>
            <a:headEnd/>
            <a:tailEnd/>
          </a:ln>
          <a:effectLst/>
        </p:spPr>
        <p:txBody>
          <a:bodyPr anchor="ctr">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Main memory</a:t>
            </a:r>
          </a:p>
        </p:txBody>
      </p:sp>
      <p:sp>
        <p:nvSpPr>
          <p:cNvPr id="27" name="Line 421"/>
          <p:cNvSpPr>
            <a:spLocks noChangeShapeType="1"/>
          </p:cNvSpPr>
          <p:nvPr/>
        </p:nvSpPr>
        <p:spPr bwMode="auto">
          <a:xfrm>
            <a:off x="4972050" y="5330619"/>
            <a:ext cx="0" cy="495300"/>
          </a:xfrm>
          <a:prstGeom prst="line">
            <a:avLst/>
          </a:prstGeom>
          <a:noFill/>
          <a:ln w="12700">
            <a:solidFill>
              <a:schemeClr val="tx1"/>
            </a:solidFill>
            <a:round/>
            <a:headEnd/>
            <a:tailEnd/>
          </a:ln>
          <a:effectLst/>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9" name="Text Box 426"/>
          <p:cNvSpPr txBox="1">
            <a:spLocks noChangeArrowheads="1"/>
          </p:cNvSpPr>
          <p:nvPr/>
        </p:nvSpPr>
        <p:spPr bwMode="auto">
          <a:xfrm>
            <a:off x="1752600" y="1253919"/>
            <a:ext cx="1939826" cy="369332"/>
          </a:xfrm>
          <a:prstGeom prst="rect">
            <a:avLst/>
          </a:prstGeom>
          <a:noFill/>
          <a:ln w="12700">
            <a:noFill/>
            <a:miter lim="800000"/>
            <a:headEnd/>
            <a:tailEnd/>
          </a:ln>
          <a:effectLst/>
        </p:spPr>
        <p:txBody>
          <a:bodyPr wrap="non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Processor package</a:t>
            </a:r>
          </a:p>
        </p:txBody>
      </p:sp>
      <p:sp>
        <p:nvSpPr>
          <p:cNvPr id="30" name="TextBox 29"/>
          <p:cNvSpPr txBox="1"/>
          <p:nvPr/>
        </p:nvSpPr>
        <p:spPr>
          <a:xfrm>
            <a:off x="8077199" y="2008001"/>
            <a:ext cx="2656447"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L1 </a:t>
            </a:r>
            <a:r>
              <a:rPr kumimoji="0" lang="en-US" sz="1800" b="0" i="0" u="none" strike="noStrike" kern="1200" cap="none" spc="0" normalizeH="0" baseline="0" noProof="0" dirty="0" err="1">
                <a:ln>
                  <a:noFill/>
                </a:ln>
                <a:solidFill>
                  <a:prstClr val="black"/>
                </a:solidFill>
                <a:effectLst/>
                <a:uLnTx/>
                <a:uFillTx/>
                <a:latin typeface="Calibri" pitchFamily="34" charset="0"/>
                <a:ea typeface="+mn-ea"/>
                <a:cs typeface="+mn-cs"/>
              </a:rPr>
              <a:t>i</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 and </a:t>
            </a:r>
            <a:r>
              <a:rPr kumimoji="0" lang="en-US" sz="1800" b="0" i="0" u="none" strike="noStrike" kern="1200" cap="none" spc="0" normalizeH="0" baseline="0" noProof="0" dirty="0" err="1">
                <a:ln>
                  <a:noFill/>
                </a:ln>
                <a:solidFill>
                  <a:prstClr val="black"/>
                </a:solidFill>
                <a:effectLst/>
                <a:uLnTx/>
                <a:uFillTx/>
                <a:latin typeface="Calibri" pitchFamily="34" charset="0"/>
                <a:ea typeface="+mn-ea"/>
                <a:cs typeface="+mn-cs"/>
              </a:rPr>
              <a:t>d</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32 KB,  8-way assoc.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Access: 4 cycles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L2 unified cache: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 256 KB, 8-way assoc.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Access: 10 cycles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L3 unified cache: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 MB, 16-way  assoc.</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Access: 40-75 cycles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 line size: 64 bytes for all caches. </a:t>
            </a:r>
          </a:p>
        </p:txBody>
      </p:sp>
      <p:sp>
        <p:nvSpPr>
          <p:cNvPr id="31" name="Rectangle 30"/>
          <p:cNvSpPr/>
          <p:nvPr/>
        </p:nvSpPr>
        <p:spPr>
          <a:xfrm>
            <a:off x="57048" y="6600470"/>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Tree>
    <p:extLst>
      <p:ext uri="{BB962C8B-B14F-4D97-AF65-F5344CB8AC3E}">
        <p14:creationId xmlns:p14="http://schemas.microsoft.com/office/powerpoint/2010/main" val="2984567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CPU’s </a:t>
            </a:r>
            <a:r>
              <a:rPr lang="en-US" dirty="0">
                <a:solidFill>
                  <a:srgbClr val="FFCC00"/>
                </a:solidFill>
              </a:rPr>
              <a:t>Control Unit</a:t>
            </a:r>
            <a:r>
              <a:rPr lang="en-US" dirty="0"/>
              <a:t> (CU)</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The </a:t>
            </a:r>
            <a:r>
              <a:rPr lang="en-US" sz="2000" dirty="0">
                <a:solidFill>
                  <a:srgbClr val="0070C0"/>
                </a:solidFill>
              </a:rPr>
              <a:t>CU</a:t>
            </a:r>
            <a:r>
              <a:rPr lang="en-US" sz="2000" dirty="0"/>
              <a:t> controls the “</a:t>
            </a:r>
            <a:r>
              <a:rPr lang="en-US" sz="2000" dirty="0">
                <a:solidFill>
                  <a:srgbClr val="0070C0"/>
                </a:solidFill>
              </a:rPr>
              <a:t>datapath</a:t>
            </a:r>
            <a:r>
              <a:rPr lang="en-US" sz="2000" dirty="0"/>
              <a:t>” (i.e., the hardware collection of functional units + registers + data buses)</a:t>
            </a:r>
          </a:p>
          <a:p>
            <a:endParaRPr lang="en-US" sz="2000" dirty="0"/>
          </a:p>
          <a:p>
            <a:endParaRPr lang="en-US" sz="2000" dirty="0"/>
          </a:p>
          <a:p>
            <a:r>
              <a:rPr lang="en-US" sz="2000" dirty="0">
                <a:solidFill>
                  <a:srgbClr val="0070C0"/>
                </a:solidFill>
              </a:rPr>
              <a:t>CU</a:t>
            </a:r>
            <a:r>
              <a:rPr lang="en-US" sz="2000" dirty="0"/>
              <a:t> has several duties, such as</a:t>
            </a:r>
          </a:p>
          <a:p>
            <a:pPr lvl="1"/>
            <a:r>
              <a:rPr lang="en-US" sz="1600" dirty="0"/>
              <a:t>Bringing in the next instruction from memory</a:t>
            </a:r>
          </a:p>
          <a:p>
            <a:pPr lvl="1"/>
            <a:r>
              <a:rPr lang="en-US" sz="1600" dirty="0"/>
              <a:t>Decoding the instruction (possibly breaking it up into uops)</a:t>
            </a:r>
          </a:p>
          <a:p>
            <a:pPr lvl="1"/>
            <a:r>
              <a:rPr lang="en-US" sz="1600" dirty="0"/>
              <a:t>Engaging in actions to enable “instruction level parallelism” (ILP)</a:t>
            </a:r>
            <a:endParaRPr lang="en-US" sz="1200" dirty="0"/>
          </a:p>
          <a:p>
            <a:pPr lvl="1"/>
            <a:endParaRPr lang="en-US" sz="1800" dirty="0"/>
          </a:p>
          <a:p>
            <a:endParaRPr lang="en-US" sz="2000" dirty="0"/>
          </a:p>
          <a:p>
            <a:r>
              <a:rPr lang="en-US" sz="2000" dirty="0">
                <a:solidFill>
                  <a:srgbClr val="0070C0"/>
                </a:solidFill>
              </a:rPr>
              <a:t>CU</a:t>
            </a:r>
            <a:r>
              <a:rPr lang="en-US" sz="2000" dirty="0"/>
              <a:t> manages/coordinates based on information encoded in the specific instruction it works on</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522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The reason caches can </a:t>
            </a:r>
            <a:r>
              <a:rPr lang="en-US" sz="1400" dirty="0"/>
              <a:t>[sometimes]</a:t>
            </a:r>
            <a:r>
              <a:rPr lang="en-US" sz="1200" dirty="0"/>
              <a:t> </a:t>
            </a:r>
            <a:r>
              <a:rPr lang="en-US" sz="3200" dirty="0"/>
              <a:t> make a difference: “Principle of Locality”</a:t>
            </a:r>
          </a:p>
        </p:txBody>
      </p:sp>
      <p:sp>
        <p:nvSpPr>
          <p:cNvPr id="3" name="Content Placeholder 2"/>
          <p:cNvSpPr>
            <a:spLocks noGrp="1"/>
          </p:cNvSpPr>
          <p:nvPr>
            <p:ph idx="1"/>
          </p:nvPr>
        </p:nvSpPr>
        <p:spPr>
          <a:xfrm>
            <a:off x="147344" y="1017142"/>
            <a:ext cx="11960872" cy="5411129"/>
          </a:xfrm>
        </p:spPr>
        <p:txBody>
          <a:bodyPr>
            <a:normAutofit/>
          </a:bodyPr>
          <a:lstStyle/>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000" dirty="0">
              <a:solidFill>
                <a:srgbClr val="C00000"/>
              </a:solidFill>
            </a:endParaRP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C00000"/>
                </a:solidFill>
              </a:rPr>
              <a:t>Principle of Locality: </a:t>
            </a:r>
            <a:r>
              <a:rPr lang="en-GB" sz="2000" dirty="0"/>
              <a:t>Programs tend to use data and instructions with addresses near or equal to those they have used recently</a:t>
            </a:r>
          </a:p>
          <a:p>
            <a:pPr marL="457200" lvl="1" indent="0">
              <a:buNone/>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1600" dirty="0">
              <a:solidFill>
                <a:srgbClr val="C00000"/>
              </a:solidFill>
            </a:endParaRP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a:solidFill>
                  <a:srgbClr val="00B050"/>
                </a:solidFill>
              </a:rPr>
              <a:t>Temporal locality:  </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1800" dirty="0"/>
              <a:t>“Recently referenced items are likely to be referenced again in the near future”</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t>Example:</a:t>
            </a:r>
          </a:p>
          <a:p>
            <a:pPr lvl="2">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600" dirty="0"/>
              <a:t>A </a:t>
            </a:r>
            <a:r>
              <a:rPr lang="en-US" sz="1600" dirty="0">
                <a:latin typeface="Consolas" pitchFamily="49" charset="0"/>
                <a:cs typeface="Consolas" pitchFamily="49" charset="0"/>
              </a:rPr>
              <a:t>for</a:t>
            </a:r>
            <a:r>
              <a:rPr lang="en-US" sz="1600" dirty="0"/>
              <a:t> loop with some variables inside the loop</a:t>
            </a:r>
          </a:p>
          <a:p>
            <a:pPr lvl="2">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600" dirty="0"/>
              <a:t>Variable </a:t>
            </a:r>
            <a:r>
              <a:rPr lang="en-US" sz="1600" dirty="0">
                <a:solidFill>
                  <a:srgbClr val="0070C0"/>
                </a:solidFill>
                <a:latin typeface="Consolas" panose="020B0609020204030204" pitchFamily="49" charset="0"/>
                <a:cs typeface="Courier New" panose="02070309020205020404" pitchFamily="49" charset="0"/>
              </a:rPr>
              <a:t>sum</a:t>
            </a:r>
            <a:r>
              <a:rPr lang="en-US" sz="1600" dirty="0"/>
              <a:t> referenced at each iteration</a:t>
            </a:r>
            <a:endParaRPr lang="en-GB" sz="1600" dirty="0">
              <a:solidFill>
                <a:srgbClr val="C00000"/>
              </a:solidFill>
            </a:endParaRPr>
          </a:p>
          <a:p>
            <a:pPr marL="457200" lvl="1" indent="0">
              <a:buNone/>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1600" dirty="0">
              <a:solidFill>
                <a:srgbClr val="C00000"/>
              </a:solidFill>
            </a:endParaRP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a:solidFill>
                  <a:srgbClr val="00B050"/>
                </a:solidFill>
              </a:rPr>
              <a:t>Spatial locality:  </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1800" dirty="0"/>
              <a:t>“Items with nearby addresses tend to come into use together”</a:t>
            </a:r>
          </a:p>
          <a:p>
            <a:pPr lvl="1"/>
            <a:r>
              <a:rPr lang="en-US" sz="1800" dirty="0"/>
              <a:t>A memory access pattern characterized by bursts of repeated requests for data that is physically located within the same memory region</a:t>
            </a:r>
          </a:p>
          <a:p>
            <a:pPr lvl="1"/>
            <a:r>
              <a:rPr lang="en-US" sz="1800" dirty="0"/>
              <a:t>Example:</a:t>
            </a:r>
          </a:p>
          <a:p>
            <a:pPr lvl="2"/>
            <a:r>
              <a:rPr lang="en-US" sz="1600" dirty="0"/>
              <a:t>Reference instructions in sequence</a:t>
            </a:r>
          </a:p>
          <a:p>
            <a:pPr lvl="2"/>
            <a:r>
              <a:rPr lang="en-US" sz="1600" dirty="0"/>
              <a:t>Array </a:t>
            </a:r>
            <a:r>
              <a:rPr lang="en-US" sz="1600" dirty="0" err="1">
                <a:solidFill>
                  <a:srgbClr val="0070C0"/>
                </a:solidFill>
                <a:latin typeface="Consolas" panose="020B0609020204030204" pitchFamily="49" charset="0"/>
              </a:rPr>
              <a:t>abc</a:t>
            </a:r>
            <a:r>
              <a:rPr lang="en-US" sz="1600" dirty="0"/>
              <a:t> elements accessed in succession (stride-1 reference pattern)</a:t>
            </a:r>
          </a:p>
          <a:p>
            <a:pPr lvl="2"/>
            <a:endParaRPr lang="en-US" sz="1600" dirty="0"/>
          </a:p>
          <a:p>
            <a:pPr lvl="1"/>
            <a:endParaRPr lang="en-US" sz="1800" dirty="0"/>
          </a:p>
          <a:p>
            <a:pPr marL="457200" lvl="1" indent="0">
              <a:buNone/>
            </a:pPr>
            <a:endParaRPr lang="en-US" sz="1800" dirty="0"/>
          </a:p>
        </p:txBody>
      </p:sp>
      <p:sp>
        <p:nvSpPr>
          <p:cNvPr id="14" name="Slide Number Placeholder 1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2" name="Group 11"/>
          <p:cNvGrpSpPr/>
          <p:nvPr/>
        </p:nvGrpSpPr>
        <p:grpSpPr>
          <a:xfrm>
            <a:off x="8661578" y="2313661"/>
            <a:ext cx="1905000" cy="814589"/>
            <a:chOff x="6096000" y="2614411"/>
            <a:chExt cx="1905000" cy="814589"/>
          </a:xfrm>
        </p:grpSpPr>
        <p:sp>
          <p:nvSpPr>
            <p:cNvPr id="4" name="Rectangle 3"/>
            <p:cNvSpPr/>
            <p:nvPr/>
          </p:nvSpPr>
          <p:spPr bwMode="auto">
            <a:xfrm>
              <a:off x="6096000" y="3124200"/>
              <a:ext cx="1905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 name="Rectangle 4"/>
            <p:cNvSpPr/>
            <p:nvPr/>
          </p:nvSpPr>
          <p:spPr bwMode="auto">
            <a:xfrm>
              <a:off x="6489700" y="312420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 name="Freeform 5"/>
            <p:cNvSpPr/>
            <p:nvPr/>
          </p:nvSpPr>
          <p:spPr bwMode="auto">
            <a:xfrm>
              <a:off x="6319056" y="2614411"/>
              <a:ext cx="627844" cy="433589"/>
            </a:xfrm>
            <a:custGeom>
              <a:avLst/>
              <a:gdLst>
                <a:gd name="connsiteX0" fmla="*/ 290847 w 627844"/>
                <a:gd name="connsiteY0" fmla="*/ 433589 h 433589"/>
                <a:gd name="connsiteX1" fmla="*/ 46149 w 627844"/>
                <a:gd name="connsiteY1" fmla="*/ 72980 h 433589"/>
                <a:gd name="connsiteX2" fmla="*/ 567743 w 627844"/>
                <a:gd name="connsiteY2" fmla="*/ 60101 h 433589"/>
                <a:gd name="connsiteX3" fmla="*/ 406757 w 627844"/>
                <a:gd name="connsiteY3" fmla="*/ 433589 h 433589"/>
              </a:gdLst>
              <a:ahLst/>
              <a:cxnLst>
                <a:cxn ang="0">
                  <a:pos x="connsiteX0" y="connsiteY0"/>
                </a:cxn>
                <a:cxn ang="0">
                  <a:pos x="connsiteX1" y="connsiteY1"/>
                </a:cxn>
                <a:cxn ang="0">
                  <a:pos x="connsiteX2" y="connsiteY2"/>
                </a:cxn>
                <a:cxn ang="0">
                  <a:pos x="connsiteX3" y="connsiteY3"/>
                </a:cxn>
              </a:cxnLst>
              <a:rect l="l" t="t" r="r" b="b"/>
              <a:pathLst>
                <a:path w="627844" h="433589">
                  <a:moveTo>
                    <a:pt x="290847" y="433589"/>
                  </a:moveTo>
                  <a:cubicBezTo>
                    <a:pt x="145423" y="284408"/>
                    <a:pt x="0" y="135228"/>
                    <a:pt x="46149" y="72980"/>
                  </a:cubicBezTo>
                  <a:cubicBezTo>
                    <a:pt x="92298" y="10732"/>
                    <a:pt x="507642" y="0"/>
                    <a:pt x="567743" y="60101"/>
                  </a:cubicBezTo>
                  <a:cubicBezTo>
                    <a:pt x="627844" y="120202"/>
                    <a:pt x="517300" y="276895"/>
                    <a:pt x="406757" y="433589"/>
                  </a:cubicBezTo>
                </a:path>
              </a:pathLst>
            </a:custGeom>
            <a:noFill/>
            <a:ln w="25400" cap="flat" cmpd="sng" algn="ctr">
              <a:solidFill>
                <a:schemeClr val="tx1"/>
              </a:solidFill>
              <a:prstDash val="solid"/>
              <a:round/>
              <a:headEnd type="none" w="med" len="med"/>
              <a:tailEnd type="arrow"/>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 name="Group 8"/>
          <p:cNvGrpSpPr/>
          <p:nvPr/>
        </p:nvGrpSpPr>
        <p:grpSpPr>
          <a:xfrm>
            <a:off x="8661578" y="5468160"/>
            <a:ext cx="1905000" cy="735169"/>
            <a:chOff x="6102261" y="4186571"/>
            <a:chExt cx="1905000" cy="735169"/>
          </a:xfrm>
        </p:grpSpPr>
        <p:sp>
          <p:nvSpPr>
            <p:cNvPr id="7" name="Rectangle 6"/>
            <p:cNvSpPr/>
            <p:nvPr/>
          </p:nvSpPr>
          <p:spPr bwMode="auto">
            <a:xfrm>
              <a:off x="6102261" y="4616940"/>
              <a:ext cx="1905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 name="Rectangle 7"/>
            <p:cNvSpPr/>
            <p:nvPr/>
          </p:nvSpPr>
          <p:spPr bwMode="auto">
            <a:xfrm>
              <a:off x="6495961" y="461694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0" name="Rectangle 9"/>
            <p:cNvSpPr/>
            <p:nvPr/>
          </p:nvSpPr>
          <p:spPr bwMode="auto">
            <a:xfrm>
              <a:off x="6870700" y="461694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 name="Freeform 10"/>
            <p:cNvSpPr/>
            <p:nvPr/>
          </p:nvSpPr>
          <p:spPr bwMode="auto">
            <a:xfrm>
              <a:off x="6416720" y="4186571"/>
              <a:ext cx="841420" cy="359535"/>
            </a:xfrm>
            <a:custGeom>
              <a:avLst/>
              <a:gdLst>
                <a:gd name="connsiteX0" fmla="*/ 200695 w 841420"/>
                <a:gd name="connsiteY0" fmla="*/ 353095 h 359535"/>
                <a:gd name="connsiteX1" fmla="*/ 91225 w 841420"/>
                <a:gd name="connsiteY1" fmla="*/ 56881 h 359535"/>
                <a:gd name="connsiteX2" fmla="*/ 748048 w 841420"/>
                <a:gd name="connsiteY2" fmla="*/ 50442 h 359535"/>
                <a:gd name="connsiteX3" fmla="*/ 651456 w 841420"/>
                <a:gd name="connsiteY3" fmla="*/ 359535 h 359535"/>
              </a:gdLst>
              <a:ahLst/>
              <a:cxnLst>
                <a:cxn ang="0">
                  <a:pos x="connsiteX0" y="connsiteY0"/>
                </a:cxn>
                <a:cxn ang="0">
                  <a:pos x="connsiteX1" y="connsiteY1"/>
                </a:cxn>
                <a:cxn ang="0">
                  <a:pos x="connsiteX2" y="connsiteY2"/>
                </a:cxn>
                <a:cxn ang="0">
                  <a:pos x="connsiteX3" y="connsiteY3"/>
                </a:cxn>
              </a:cxnLst>
              <a:rect l="l" t="t" r="r" b="b"/>
              <a:pathLst>
                <a:path w="841420" h="359535">
                  <a:moveTo>
                    <a:pt x="200695" y="353095"/>
                  </a:moveTo>
                  <a:cubicBezTo>
                    <a:pt x="100347" y="230209"/>
                    <a:pt x="0" y="107323"/>
                    <a:pt x="91225" y="56881"/>
                  </a:cubicBezTo>
                  <a:cubicBezTo>
                    <a:pt x="182450" y="6439"/>
                    <a:pt x="654676" y="0"/>
                    <a:pt x="748048" y="50442"/>
                  </a:cubicBezTo>
                  <a:cubicBezTo>
                    <a:pt x="841420" y="100884"/>
                    <a:pt x="746438" y="230209"/>
                    <a:pt x="651456" y="359535"/>
                  </a:cubicBezTo>
                </a:path>
              </a:pathLst>
            </a:custGeom>
            <a:noFill/>
            <a:ln w="25400" cap="flat" cmpd="sng" algn="ctr">
              <a:solidFill>
                <a:schemeClr val="tx1"/>
              </a:solidFill>
              <a:prstDash val="solid"/>
              <a:round/>
              <a:headEnd type="none" w="med" len="med"/>
              <a:tailEnd type="arrow"/>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 name="Rectangle 12"/>
          <p:cNvSpPr/>
          <p:nvPr/>
        </p:nvSpPr>
        <p:spPr>
          <a:xfrm>
            <a:off x="101057" y="6575370"/>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Tree>
    <p:extLst>
      <p:ext uri="{BB962C8B-B14F-4D97-AF65-F5344CB8AC3E}">
        <p14:creationId xmlns:p14="http://schemas.microsoft.com/office/powerpoint/2010/main" val="29821037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606A06-4515-401C-A0DD-A31BACD72AD0}"/>
              </a:ext>
            </a:extLst>
          </p:cNvPr>
          <p:cNvSpPr>
            <a:spLocks noGrp="1"/>
          </p:cNvSpPr>
          <p:nvPr>
            <p:ph type="title"/>
          </p:nvPr>
        </p:nvSpPr>
        <p:spPr/>
        <p:txBody>
          <a:bodyPr/>
          <a:lstStyle/>
          <a:p>
            <a:r>
              <a:rPr lang="en-US" dirty="0"/>
              <a:t>Matrix, stored in 2D format</a:t>
            </a:r>
          </a:p>
        </p:txBody>
      </p:sp>
      <p:sp>
        <p:nvSpPr>
          <p:cNvPr id="4" name="Slide Number Placeholder 3">
            <a:extLst>
              <a:ext uri="{FF2B5EF4-FFF2-40B4-BE49-F238E27FC236}">
                <a16:creationId xmlns:a16="http://schemas.microsoft.com/office/drawing/2014/main" id="{70E560CB-7D27-4528-9E42-8F718DD9A2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83A0A4E9-1D13-4A8C-A3EA-6E07180E2D69}"/>
              </a:ext>
            </a:extLst>
          </p:cNvPr>
          <p:cNvSpPr txBox="1"/>
          <p:nvPr/>
        </p:nvSpPr>
        <p:spPr>
          <a:xfrm>
            <a:off x="6438492" y="2324229"/>
            <a:ext cx="232826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itchFamily="34" charset="0"/>
                <a:ea typeface="+mn-ea"/>
                <a:cs typeface="+mn-cs"/>
              </a:rPr>
              <a:t>The </a:t>
            </a:r>
            <a:r>
              <a:rPr kumimoji="0" lang="en-US" altLang="zh-CN" sz="3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Memory</a:t>
            </a:r>
            <a:endParaRPr kumimoji="0" lang="en-US" sz="3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7" name="Rectangle 36">
            <a:extLst>
              <a:ext uri="{FF2B5EF4-FFF2-40B4-BE49-F238E27FC236}">
                <a16:creationId xmlns:a16="http://schemas.microsoft.com/office/drawing/2014/main" id="{5350E085-FDE5-4FBB-BA28-DF5A80F81604}"/>
              </a:ext>
            </a:extLst>
          </p:cNvPr>
          <p:cNvSpPr/>
          <p:nvPr/>
        </p:nvSpPr>
        <p:spPr bwMode="auto">
          <a:xfrm>
            <a:off x="2679700" y="3269180"/>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0</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nvGrpSpPr>
          <p:cNvPr id="20" name="Group 19">
            <a:extLst>
              <a:ext uri="{FF2B5EF4-FFF2-40B4-BE49-F238E27FC236}">
                <a16:creationId xmlns:a16="http://schemas.microsoft.com/office/drawing/2014/main" id="{69A092CD-FE1E-5DEE-A770-803B10B336E5}"/>
              </a:ext>
            </a:extLst>
          </p:cNvPr>
          <p:cNvGrpSpPr/>
          <p:nvPr/>
        </p:nvGrpSpPr>
        <p:grpSpPr>
          <a:xfrm>
            <a:off x="2650067" y="2903257"/>
            <a:ext cx="1701795" cy="305710"/>
            <a:chOff x="2667001" y="2632319"/>
            <a:chExt cx="1701795" cy="305710"/>
          </a:xfrm>
        </p:grpSpPr>
        <p:sp>
          <p:nvSpPr>
            <p:cNvPr id="28" name="Rectangle 27">
              <a:extLst>
                <a:ext uri="{FF2B5EF4-FFF2-40B4-BE49-F238E27FC236}">
                  <a16:creationId xmlns:a16="http://schemas.microsoft.com/office/drawing/2014/main" id="{C248A1FF-978C-44C3-B922-BEB618440B14}"/>
                </a:ext>
              </a:extLst>
            </p:cNvPr>
            <p:cNvSpPr/>
            <p:nvPr/>
          </p:nvSpPr>
          <p:spPr bwMode="auto">
            <a:xfrm>
              <a:off x="3092452" y="2633229"/>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0" name="Rectangle 29">
              <a:extLst>
                <a:ext uri="{FF2B5EF4-FFF2-40B4-BE49-F238E27FC236}">
                  <a16:creationId xmlns:a16="http://schemas.microsoft.com/office/drawing/2014/main" id="{375CA19F-7CE2-4D20-B95A-EE64960E12DE}"/>
                </a:ext>
              </a:extLst>
            </p:cNvPr>
            <p:cNvSpPr/>
            <p:nvPr/>
          </p:nvSpPr>
          <p:spPr bwMode="auto">
            <a:xfrm>
              <a:off x="3943348" y="2633229"/>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5" name="Rectangle 34">
              <a:extLst>
                <a:ext uri="{FF2B5EF4-FFF2-40B4-BE49-F238E27FC236}">
                  <a16:creationId xmlns:a16="http://schemas.microsoft.com/office/drawing/2014/main" id="{0BFEC171-D1F6-4788-8181-B572E1A06352}"/>
                </a:ext>
              </a:extLst>
            </p:cNvPr>
            <p:cNvSpPr/>
            <p:nvPr/>
          </p:nvSpPr>
          <p:spPr bwMode="auto">
            <a:xfrm>
              <a:off x="2667001" y="2632319"/>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8" name="Rectangle 37">
              <a:extLst>
                <a:ext uri="{FF2B5EF4-FFF2-40B4-BE49-F238E27FC236}">
                  <a16:creationId xmlns:a16="http://schemas.microsoft.com/office/drawing/2014/main" id="{1AF0AF73-7021-4C77-B374-2C47C8A31C99}"/>
                </a:ext>
              </a:extLst>
            </p:cNvPr>
            <p:cNvSpPr/>
            <p:nvPr/>
          </p:nvSpPr>
          <p:spPr bwMode="auto">
            <a:xfrm>
              <a:off x="3517900" y="2633229"/>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sp>
        <p:nvSpPr>
          <p:cNvPr id="40" name="Cloud 39">
            <a:extLst>
              <a:ext uri="{FF2B5EF4-FFF2-40B4-BE49-F238E27FC236}">
                <a16:creationId xmlns:a16="http://schemas.microsoft.com/office/drawing/2014/main" id="{B42AEAD5-1A0A-4B36-A111-E7B83EA90536}"/>
              </a:ext>
            </a:extLst>
          </p:cNvPr>
          <p:cNvSpPr/>
          <p:nvPr/>
        </p:nvSpPr>
        <p:spPr>
          <a:xfrm>
            <a:off x="550336" y="1786470"/>
            <a:ext cx="11487142" cy="4796443"/>
          </a:xfrm>
          <a:prstGeom prst="clou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A3082B4D-256B-49DC-AFBC-DE19B18168CB}"/>
              </a:ext>
            </a:extLst>
          </p:cNvPr>
          <p:cNvSpPr/>
          <p:nvPr/>
        </p:nvSpPr>
        <p:spPr bwMode="auto">
          <a:xfrm>
            <a:off x="3105150" y="3273601"/>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1</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2" name="Rectangle 41">
            <a:extLst>
              <a:ext uri="{FF2B5EF4-FFF2-40B4-BE49-F238E27FC236}">
                <a16:creationId xmlns:a16="http://schemas.microsoft.com/office/drawing/2014/main" id="{44CD779A-2292-427F-BFF5-5BDDEE7331BD}"/>
              </a:ext>
            </a:extLst>
          </p:cNvPr>
          <p:cNvSpPr/>
          <p:nvPr/>
        </p:nvSpPr>
        <p:spPr bwMode="auto">
          <a:xfrm>
            <a:off x="3543300" y="3269180"/>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2</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3" name="Rectangle 42">
            <a:extLst>
              <a:ext uri="{FF2B5EF4-FFF2-40B4-BE49-F238E27FC236}">
                <a16:creationId xmlns:a16="http://schemas.microsoft.com/office/drawing/2014/main" id="{81BEF303-7CCC-4571-8380-EA3953042D6C}"/>
              </a:ext>
            </a:extLst>
          </p:cNvPr>
          <p:cNvSpPr/>
          <p:nvPr/>
        </p:nvSpPr>
        <p:spPr bwMode="auto">
          <a:xfrm>
            <a:off x="3981450" y="3267251"/>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3</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4" name="Rectangle 43">
            <a:extLst>
              <a:ext uri="{FF2B5EF4-FFF2-40B4-BE49-F238E27FC236}">
                <a16:creationId xmlns:a16="http://schemas.microsoft.com/office/drawing/2014/main" id="{903EE1C9-3FD0-466B-ADE3-2727309EC7E1}"/>
              </a:ext>
            </a:extLst>
          </p:cNvPr>
          <p:cNvSpPr/>
          <p:nvPr/>
        </p:nvSpPr>
        <p:spPr bwMode="auto">
          <a:xfrm>
            <a:off x="2673350" y="3587765"/>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0</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5" name="Rectangle 44">
            <a:extLst>
              <a:ext uri="{FF2B5EF4-FFF2-40B4-BE49-F238E27FC236}">
                <a16:creationId xmlns:a16="http://schemas.microsoft.com/office/drawing/2014/main" id="{89036246-E681-4785-9636-01ECC8E0047D}"/>
              </a:ext>
            </a:extLst>
          </p:cNvPr>
          <p:cNvSpPr/>
          <p:nvPr/>
        </p:nvSpPr>
        <p:spPr bwMode="auto">
          <a:xfrm>
            <a:off x="5502282" y="306465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6" name="Rectangle 45">
            <a:extLst>
              <a:ext uri="{FF2B5EF4-FFF2-40B4-BE49-F238E27FC236}">
                <a16:creationId xmlns:a16="http://schemas.microsoft.com/office/drawing/2014/main" id="{733F678F-CDB7-4E78-AF25-62852A0C71C3}"/>
              </a:ext>
            </a:extLst>
          </p:cNvPr>
          <p:cNvSpPr/>
          <p:nvPr/>
        </p:nvSpPr>
        <p:spPr bwMode="auto">
          <a:xfrm>
            <a:off x="6353178" y="306465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7" name="Rectangle 46">
            <a:extLst>
              <a:ext uri="{FF2B5EF4-FFF2-40B4-BE49-F238E27FC236}">
                <a16:creationId xmlns:a16="http://schemas.microsoft.com/office/drawing/2014/main" id="{833AAFA9-901D-41B8-9285-6EEA5D52191E}"/>
              </a:ext>
            </a:extLst>
          </p:cNvPr>
          <p:cNvSpPr/>
          <p:nvPr/>
        </p:nvSpPr>
        <p:spPr bwMode="auto">
          <a:xfrm>
            <a:off x="5076831" y="3063741"/>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8" name="Rectangle 47">
            <a:extLst>
              <a:ext uri="{FF2B5EF4-FFF2-40B4-BE49-F238E27FC236}">
                <a16:creationId xmlns:a16="http://schemas.microsoft.com/office/drawing/2014/main" id="{7327FE25-22C7-4C3E-8013-5174DAC26DD1}"/>
              </a:ext>
            </a:extLst>
          </p:cNvPr>
          <p:cNvSpPr/>
          <p:nvPr/>
        </p:nvSpPr>
        <p:spPr bwMode="auto">
          <a:xfrm>
            <a:off x="5089530" y="342119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49" name="Rectangle 48">
            <a:extLst>
              <a:ext uri="{FF2B5EF4-FFF2-40B4-BE49-F238E27FC236}">
                <a16:creationId xmlns:a16="http://schemas.microsoft.com/office/drawing/2014/main" id="{0F623323-CBB1-45E5-9222-7F1A289D11BB}"/>
              </a:ext>
            </a:extLst>
          </p:cNvPr>
          <p:cNvSpPr/>
          <p:nvPr/>
        </p:nvSpPr>
        <p:spPr bwMode="auto">
          <a:xfrm>
            <a:off x="5927730" y="3064651"/>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0" name="Rectangle 49">
            <a:extLst>
              <a:ext uri="{FF2B5EF4-FFF2-40B4-BE49-F238E27FC236}">
                <a16:creationId xmlns:a16="http://schemas.microsoft.com/office/drawing/2014/main" id="{BB51970A-A8C7-40CE-B1FF-8556E0AF8931}"/>
              </a:ext>
            </a:extLst>
          </p:cNvPr>
          <p:cNvSpPr/>
          <p:nvPr/>
        </p:nvSpPr>
        <p:spPr bwMode="auto">
          <a:xfrm>
            <a:off x="5514980" y="342561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51" name="Rectangle 50">
            <a:extLst>
              <a:ext uri="{FF2B5EF4-FFF2-40B4-BE49-F238E27FC236}">
                <a16:creationId xmlns:a16="http://schemas.microsoft.com/office/drawing/2014/main" id="{1B0C8D5E-CA43-418D-82FE-3050D4728852}"/>
              </a:ext>
            </a:extLst>
          </p:cNvPr>
          <p:cNvSpPr/>
          <p:nvPr/>
        </p:nvSpPr>
        <p:spPr bwMode="auto">
          <a:xfrm>
            <a:off x="5953130" y="342119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52" name="Rectangle 51">
            <a:extLst>
              <a:ext uri="{FF2B5EF4-FFF2-40B4-BE49-F238E27FC236}">
                <a16:creationId xmlns:a16="http://schemas.microsoft.com/office/drawing/2014/main" id="{DB533BEA-3AD7-4F0C-8C9C-B122FD9C03B4}"/>
              </a:ext>
            </a:extLst>
          </p:cNvPr>
          <p:cNvSpPr/>
          <p:nvPr/>
        </p:nvSpPr>
        <p:spPr bwMode="auto">
          <a:xfrm>
            <a:off x="6391280" y="341926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11</a:t>
            </a:r>
          </a:p>
        </p:txBody>
      </p:sp>
      <p:sp>
        <p:nvSpPr>
          <p:cNvPr id="53" name="Rectangle 52">
            <a:extLst>
              <a:ext uri="{FF2B5EF4-FFF2-40B4-BE49-F238E27FC236}">
                <a16:creationId xmlns:a16="http://schemas.microsoft.com/office/drawing/2014/main" id="{CF413738-A2A9-4DD9-BA97-D9FCF6913DCD}"/>
              </a:ext>
            </a:extLst>
          </p:cNvPr>
          <p:cNvSpPr/>
          <p:nvPr/>
        </p:nvSpPr>
        <p:spPr bwMode="auto">
          <a:xfrm>
            <a:off x="5083180" y="3739780"/>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54" name="Rectangle 53">
            <a:extLst>
              <a:ext uri="{FF2B5EF4-FFF2-40B4-BE49-F238E27FC236}">
                <a16:creationId xmlns:a16="http://schemas.microsoft.com/office/drawing/2014/main" id="{5B0259F0-BF71-44E3-BAE3-87AC4B2A4A00}"/>
              </a:ext>
            </a:extLst>
          </p:cNvPr>
          <p:cNvSpPr/>
          <p:nvPr/>
        </p:nvSpPr>
        <p:spPr bwMode="auto">
          <a:xfrm>
            <a:off x="2901960" y="490817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5" name="Rectangle 54">
            <a:extLst>
              <a:ext uri="{FF2B5EF4-FFF2-40B4-BE49-F238E27FC236}">
                <a16:creationId xmlns:a16="http://schemas.microsoft.com/office/drawing/2014/main" id="{2B7A87A7-165A-4E57-B412-4FA4CE2FD467}"/>
              </a:ext>
            </a:extLst>
          </p:cNvPr>
          <p:cNvSpPr/>
          <p:nvPr/>
        </p:nvSpPr>
        <p:spPr bwMode="auto">
          <a:xfrm>
            <a:off x="3752856" y="490817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6" name="Rectangle 55">
            <a:extLst>
              <a:ext uri="{FF2B5EF4-FFF2-40B4-BE49-F238E27FC236}">
                <a16:creationId xmlns:a16="http://schemas.microsoft.com/office/drawing/2014/main" id="{183EC61B-5A8F-48AE-A524-307980D6A96A}"/>
              </a:ext>
            </a:extLst>
          </p:cNvPr>
          <p:cNvSpPr/>
          <p:nvPr/>
        </p:nvSpPr>
        <p:spPr bwMode="auto">
          <a:xfrm>
            <a:off x="2476509" y="4907261"/>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7" name="Rectangle 56">
            <a:extLst>
              <a:ext uri="{FF2B5EF4-FFF2-40B4-BE49-F238E27FC236}">
                <a16:creationId xmlns:a16="http://schemas.microsoft.com/office/drawing/2014/main" id="{EEE478B2-6B01-4745-8EC7-41C902159AEA}"/>
              </a:ext>
            </a:extLst>
          </p:cNvPr>
          <p:cNvSpPr/>
          <p:nvPr/>
        </p:nvSpPr>
        <p:spPr bwMode="auto">
          <a:xfrm>
            <a:off x="2489208" y="526471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16</a:t>
            </a:r>
          </a:p>
        </p:txBody>
      </p:sp>
      <p:sp>
        <p:nvSpPr>
          <p:cNvPr id="58" name="Rectangle 57">
            <a:extLst>
              <a:ext uri="{FF2B5EF4-FFF2-40B4-BE49-F238E27FC236}">
                <a16:creationId xmlns:a16="http://schemas.microsoft.com/office/drawing/2014/main" id="{7AA30C5D-2A24-4F55-A99E-7328E23F93F7}"/>
              </a:ext>
            </a:extLst>
          </p:cNvPr>
          <p:cNvSpPr/>
          <p:nvPr/>
        </p:nvSpPr>
        <p:spPr bwMode="auto">
          <a:xfrm>
            <a:off x="3327408" y="4908171"/>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9" name="Rectangle 58">
            <a:extLst>
              <a:ext uri="{FF2B5EF4-FFF2-40B4-BE49-F238E27FC236}">
                <a16:creationId xmlns:a16="http://schemas.microsoft.com/office/drawing/2014/main" id="{CCCFA15C-BB54-4F83-A47C-EA395B426707}"/>
              </a:ext>
            </a:extLst>
          </p:cNvPr>
          <p:cNvSpPr/>
          <p:nvPr/>
        </p:nvSpPr>
        <p:spPr bwMode="auto">
          <a:xfrm>
            <a:off x="2914658" y="526913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17</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0" name="Rectangle 59">
            <a:extLst>
              <a:ext uri="{FF2B5EF4-FFF2-40B4-BE49-F238E27FC236}">
                <a16:creationId xmlns:a16="http://schemas.microsoft.com/office/drawing/2014/main" id="{4ACE5E27-53D5-43D1-90D7-8C6B01B40D4A}"/>
              </a:ext>
            </a:extLst>
          </p:cNvPr>
          <p:cNvSpPr/>
          <p:nvPr/>
        </p:nvSpPr>
        <p:spPr bwMode="auto">
          <a:xfrm>
            <a:off x="3352808" y="526471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18</a:t>
            </a:r>
          </a:p>
        </p:txBody>
      </p:sp>
      <p:sp>
        <p:nvSpPr>
          <p:cNvPr id="61" name="Rectangle 60">
            <a:extLst>
              <a:ext uri="{FF2B5EF4-FFF2-40B4-BE49-F238E27FC236}">
                <a16:creationId xmlns:a16="http://schemas.microsoft.com/office/drawing/2014/main" id="{E1F6DB03-6092-4D01-AD7E-AF585A090FD4}"/>
              </a:ext>
            </a:extLst>
          </p:cNvPr>
          <p:cNvSpPr/>
          <p:nvPr/>
        </p:nvSpPr>
        <p:spPr bwMode="auto">
          <a:xfrm>
            <a:off x="3790958" y="526278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19</a:t>
            </a:r>
          </a:p>
        </p:txBody>
      </p:sp>
      <p:sp>
        <p:nvSpPr>
          <p:cNvPr id="62" name="Rectangle 61">
            <a:extLst>
              <a:ext uri="{FF2B5EF4-FFF2-40B4-BE49-F238E27FC236}">
                <a16:creationId xmlns:a16="http://schemas.microsoft.com/office/drawing/2014/main" id="{9A17547B-647A-4FD1-9C94-23E272BA72E4}"/>
              </a:ext>
            </a:extLst>
          </p:cNvPr>
          <p:cNvSpPr/>
          <p:nvPr/>
        </p:nvSpPr>
        <p:spPr bwMode="auto">
          <a:xfrm>
            <a:off x="2482858" y="5583300"/>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63" name="Rectangle 62">
            <a:extLst>
              <a:ext uri="{FF2B5EF4-FFF2-40B4-BE49-F238E27FC236}">
                <a16:creationId xmlns:a16="http://schemas.microsoft.com/office/drawing/2014/main" id="{CAB62D81-ED35-4422-A0A3-BBDC82A762A9}"/>
              </a:ext>
            </a:extLst>
          </p:cNvPr>
          <p:cNvSpPr/>
          <p:nvPr/>
        </p:nvSpPr>
        <p:spPr bwMode="auto">
          <a:xfrm>
            <a:off x="5339133" y="4363320"/>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4" name="Rectangle 63">
            <a:extLst>
              <a:ext uri="{FF2B5EF4-FFF2-40B4-BE49-F238E27FC236}">
                <a16:creationId xmlns:a16="http://schemas.microsoft.com/office/drawing/2014/main" id="{B3EFC326-702B-405C-B2DB-5F0E408E72C9}"/>
              </a:ext>
            </a:extLst>
          </p:cNvPr>
          <p:cNvSpPr/>
          <p:nvPr/>
        </p:nvSpPr>
        <p:spPr bwMode="auto">
          <a:xfrm>
            <a:off x="6190029" y="4363320"/>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5" name="Rectangle 64">
            <a:extLst>
              <a:ext uri="{FF2B5EF4-FFF2-40B4-BE49-F238E27FC236}">
                <a16:creationId xmlns:a16="http://schemas.microsoft.com/office/drawing/2014/main" id="{8E8177DE-FAD7-44CA-A6D0-C02F2ED6B590}"/>
              </a:ext>
            </a:extLst>
          </p:cNvPr>
          <p:cNvSpPr/>
          <p:nvPr/>
        </p:nvSpPr>
        <p:spPr bwMode="auto">
          <a:xfrm>
            <a:off x="4913682" y="4362410"/>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6" name="Rectangle 65">
            <a:extLst>
              <a:ext uri="{FF2B5EF4-FFF2-40B4-BE49-F238E27FC236}">
                <a16:creationId xmlns:a16="http://schemas.microsoft.com/office/drawing/2014/main" id="{55760877-00F8-4BAC-81EF-07EBA1FB9D49}"/>
              </a:ext>
            </a:extLst>
          </p:cNvPr>
          <p:cNvSpPr/>
          <p:nvPr/>
        </p:nvSpPr>
        <p:spPr bwMode="auto">
          <a:xfrm>
            <a:off x="4926381" y="4719864"/>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67" name="Rectangle 66">
            <a:extLst>
              <a:ext uri="{FF2B5EF4-FFF2-40B4-BE49-F238E27FC236}">
                <a16:creationId xmlns:a16="http://schemas.microsoft.com/office/drawing/2014/main" id="{ADE06249-2715-41CD-AB62-5D104377DB52}"/>
              </a:ext>
            </a:extLst>
          </p:cNvPr>
          <p:cNvSpPr/>
          <p:nvPr/>
        </p:nvSpPr>
        <p:spPr bwMode="auto">
          <a:xfrm>
            <a:off x="5764581" y="4363320"/>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8" name="Rectangle 67">
            <a:extLst>
              <a:ext uri="{FF2B5EF4-FFF2-40B4-BE49-F238E27FC236}">
                <a16:creationId xmlns:a16="http://schemas.microsoft.com/office/drawing/2014/main" id="{326C307E-A588-4556-BFB8-BDEB32AB3F6D}"/>
              </a:ext>
            </a:extLst>
          </p:cNvPr>
          <p:cNvSpPr/>
          <p:nvPr/>
        </p:nvSpPr>
        <p:spPr bwMode="auto">
          <a:xfrm>
            <a:off x="5351831" y="472428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13</a:t>
            </a: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9" name="Rectangle 68">
            <a:extLst>
              <a:ext uri="{FF2B5EF4-FFF2-40B4-BE49-F238E27FC236}">
                <a16:creationId xmlns:a16="http://schemas.microsoft.com/office/drawing/2014/main" id="{E93610B2-963E-485E-8442-839D5B88118D}"/>
              </a:ext>
            </a:extLst>
          </p:cNvPr>
          <p:cNvSpPr/>
          <p:nvPr/>
        </p:nvSpPr>
        <p:spPr bwMode="auto">
          <a:xfrm>
            <a:off x="5789981" y="4719864"/>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70" name="Rectangle 69">
            <a:extLst>
              <a:ext uri="{FF2B5EF4-FFF2-40B4-BE49-F238E27FC236}">
                <a16:creationId xmlns:a16="http://schemas.microsoft.com/office/drawing/2014/main" id="{4354913C-B656-4037-A108-F3267D641E8A}"/>
              </a:ext>
            </a:extLst>
          </p:cNvPr>
          <p:cNvSpPr/>
          <p:nvPr/>
        </p:nvSpPr>
        <p:spPr bwMode="auto">
          <a:xfrm>
            <a:off x="6228131" y="4717935"/>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15</a:t>
            </a:r>
          </a:p>
        </p:txBody>
      </p:sp>
      <p:sp>
        <p:nvSpPr>
          <p:cNvPr id="71" name="Rectangle 70">
            <a:extLst>
              <a:ext uri="{FF2B5EF4-FFF2-40B4-BE49-F238E27FC236}">
                <a16:creationId xmlns:a16="http://schemas.microsoft.com/office/drawing/2014/main" id="{F98F06E0-54E7-4E75-81A5-5A21889F140C}"/>
              </a:ext>
            </a:extLst>
          </p:cNvPr>
          <p:cNvSpPr/>
          <p:nvPr/>
        </p:nvSpPr>
        <p:spPr bwMode="auto">
          <a:xfrm>
            <a:off x="4920031" y="5038449"/>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72" name="Rectangle 71">
            <a:extLst>
              <a:ext uri="{FF2B5EF4-FFF2-40B4-BE49-F238E27FC236}">
                <a16:creationId xmlns:a16="http://schemas.microsoft.com/office/drawing/2014/main" id="{BC307745-20EE-4B3C-B06F-D21309BCDBA8}"/>
              </a:ext>
            </a:extLst>
          </p:cNvPr>
          <p:cNvSpPr/>
          <p:nvPr/>
        </p:nvSpPr>
        <p:spPr bwMode="auto">
          <a:xfrm>
            <a:off x="9713404" y="2891092"/>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3" name="Rectangle 72">
            <a:extLst>
              <a:ext uri="{FF2B5EF4-FFF2-40B4-BE49-F238E27FC236}">
                <a16:creationId xmlns:a16="http://schemas.microsoft.com/office/drawing/2014/main" id="{C97299CD-FDD4-4793-B31F-2C60FD54B504}"/>
              </a:ext>
            </a:extLst>
          </p:cNvPr>
          <p:cNvSpPr/>
          <p:nvPr/>
        </p:nvSpPr>
        <p:spPr bwMode="auto">
          <a:xfrm>
            <a:off x="10564300" y="2891092"/>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5" name="Rectangle 74">
            <a:extLst>
              <a:ext uri="{FF2B5EF4-FFF2-40B4-BE49-F238E27FC236}">
                <a16:creationId xmlns:a16="http://schemas.microsoft.com/office/drawing/2014/main" id="{A8F44451-63C6-49C6-B4B2-D7C0C4DE4353}"/>
              </a:ext>
            </a:extLst>
          </p:cNvPr>
          <p:cNvSpPr/>
          <p:nvPr/>
        </p:nvSpPr>
        <p:spPr bwMode="auto">
          <a:xfrm>
            <a:off x="9300652" y="324854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76" name="Rectangle 75">
            <a:extLst>
              <a:ext uri="{FF2B5EF4-FFF2-40B4-BE49-F238E27FC236}">
                <a16:creationId xmlns:a16="http://schemas.microsoft.com/office/drawing/2014/main" id="{488481D7-7D02-4BF6-9D22-04AA7A7D394F}"/>
              </a:ext>
            </a:extLst>
          </p:cNvPr>
          <p:cNvSpPr/>
          <p:nvPr/>
        </p:nvSpPr>
        <p:spPr bwMode="auto">
          <a:xfrm>
            <a:off x="10138852" y="2891092"/>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7" name="Rectangle 76">
            <a:extLst>
              <a:ext uri="{FF2B5EF4-FFF2-40B4-BE49-F238E27FC236}">
                <a16:creationId xmlns:a16="http://schemas.microsoft.com/office/drawing/2014/main" id="{769EE5D6-F0CB-4326-BF1E-C9A02A945C4B}"/>
              </a:ext>
            </a:extLst>
          </p:cNvPr>
          <p:cNvSpPr/>
          <p:nvPr/>
        </p:nvSpPr>
        <p:spPr bwMode="auto">
          <a:xfrm>
            <a:off x="9726102" y="3252967"/>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5</a:t>
            </a:r>
          </a:p>
        </p:txBody>
      </p:sp>
      <p:sp>
        <p:nvSpPr>
          <p:cNvPr id="78" name="Rectangle 77">
            <a:extLst>
              <a:ext uri="{FF2B5EF4-FFF2-40B4-BE49-F238E27FC236}">
                <a16:creationId xmlns:a16="http://schemas.microsoft.com/office/drawing/2014/main" id="{2FFF13C5-D398-471D-BA59-57E775726550}"/>
              </a:ext>
            </a:extLst>
          </p:cNvPr>
          <p:cNvSpPr/>
          <p:nvPr/>
        </p:nvSpPr>
        <p:spPr bwMode="auto">
          <a:xfrm>
            <a:off x="10164252" y="3248546"/>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6</a:t>
            </a:r>
          </a:p>
        </p:txBody>
      </p:sp>
      <p:sp>
        <p:nvSpPr>
          <p:cNvPr id="79" name="Rectangle 78">
            <a:extLst>
              <a:ext uri="{FF2B5EF4-FFF2-40B4-BE49-F238E27FC236}">
                <a16:creationId xmlns:a16="http://schemas.microsoft.com/office/drawing/2014/main" id="{AF85E409-73F9-48C7-91C3-950A1974C514}"/>
              </a:ext>
            </a:extLst>
          </p:cNvPr>
          <p:cNvSpPr/>
          <p:nvPr/>
        </p:nvSpPr>
        <p:spPr bwMode="auto">
          <a:xfrm>
            <a:off x="10602402" y="3246617"/>
            <a:ext cx="355600" cy="253790"/>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7</a:t>
            </a:r>
          </a:p>
        </p:txBody>
      </p:sp>
      <p:sp>
        <p:nvSpPr>
          <p:cNvPr id="80" name="Rectangle 79">
            <a:extLst>
              <a:ext uri="{FF2B5EF4-FFF2-40B4-BE49-F238E27FC236}">
                <a16:creationId xmlns:a16="http://schemas.microsoft.com/office/drawing/2014/main" id="{61B8BD88-4C9E-4378-AE31-18210D2B022A}"/>
              </a:ext>
            </a:extLst>
          </p:cNvPr>
          <p:cNvSpPr/>
          <p:nvPr/>
        </p:nvSpPr>
        <p:spPr bwMode="auto">
          <a:xfrm>
            <a:off x="9294302" y="3567131"/>
            <a:ext cx="355600"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grpSp>
        <p:nvGrpSpPr>
          <p:cNvPr id="13" name="Group 12">
            <a:extLst>
              <a:ext uri="{FF2B5EF4-FFF2-40B4-BE49-F238E27FC236}">
                <a16:creationId xmlns:a16="http://schemas.microsoft.com/office/drawing/2014/main" id="{5B982EC4-6C57-A3F2-4C46-B1427815CC57}"/>
              </a:ext>
            </a:extLst>
          </p:cNvPr>
          <p:cNvGrpSpPr/>
          <p:nvPr/>
        </p:nvGrpSpPr>
        <p:grpSpPr>
          <a:xfrm>
            <a:off x="1184292" y="4170604"/>
            <a:ext cx="1701795" cy="305710"/>
            <a:chOff x="1714511" y="3836051"/>
            <a:chExt cx="1701795" cy="305710"/>
          </a:xfrm>
        </p:grpSpPr>
        <p:sp>
          <p:nvSpPr>
            <p:cNvPr id="81" name="Rectangle 80">
              <a:extLst>
                <a:ext uri="{FF2B5EF4-FFF2-40B4-BE49-F238E27FC236}">
                  <a16:creationId xmlns:a16="http://schemas.microsoft.com/office/drawing/2014/main" id="{4590C6C3-3BA6-494F-8F7C-9F3A504A87ED}"/>
                </a:ext>
              </a:extLst>
            </p:cNvPr>
            <p:cNvSpPr/>
            <p:nvPr/>
          </p:nvSpPr>
          <p:spPr bwMode="auto">
            <a:xfrm>
              <a:off x="2139962" y="383696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2" name="Rectangle 81">
              <a:extLst>
                <a:ext uri="{FF2B5EF4-FFF2-40B4-BE49-F238E27FC236}">
                  <a16:creationId xmlns:a16="http://schemas.microsoft.com/office/drawing/2014/main" id="{A0EE2AA9-4CA5-4ED5-A872-BE9ED0AE2085}"/>
                </a:ext>
              </a:extLst>
            </p:cNvPr>
            <p:cNvSpPr/>
            <p:nvPr/>
          </p:nvSpPr>
          <p:spPr bwMode="auto">
            <a:xfrm>
              <a:off x="2990858" y="3836961"/>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3" name="Rectangle 82">
              <a:extLst>
                <a:ext uri="{FF2B5EF4-FFF2-40B4-BE49-F238E27FC236}">
                  <a16:creationId xmlns:a16="http://schemas.microsoft.com/office/drawing/2014/main" id="{1E487EF6-BE18-4C6B-8E3F-E5528587FDBE}"/>
                </a:ext>
              </a:extLst>
            </p:cNvPr>
            <p:cNvSpPr/>
            <p:nvPr/>
          </p:nvSpPr>
          <p:spPr bwMode="auto">
            <a:xfrm>
              <a:off x="1714511" y="3836051"/>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4" name="Rectangle 83">
              <a:extLst>
                <a:ext uri="{FF2B5EF4-FFF2-40B4-BE49-F238E27FC236}">
                  <a16:creationId xmlns:a16="http://schemas.microsoft.com/office/drawing/2014/main" id="{EF10F20C-5818-4F16-AD5D-C12787991E51}"/>
                </a:ext>
              </a:extLst>
            </p:cNvPr>
            <p:cNvSpPr/>
            <p:nvPr/>
          </p:nvSpPr>
          <p:spPr bwMode="auto">
            <a:xfrm>
              <a:off x="2565410" y="3836961"/>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sp>
        <p:nvSpPr>
          <p:cNvPr id="93" name="Rectangle 92">
            <a:extLst>
              <a:ext uri="{FF2B5EF4-FFF2-40B4-BE49-F238E27FC236}">
                <a16:creationId xmlns:a16="http://schemas.microsoft.com/office/drawing/2014/main" id="{288ECA67-3C42-4F42-B05C-9E815FE51E2A}"/>
              </a:ext>
            </a:extLst>
          </p:cNvPr>
          <p:cNvSpPr/>
          <p:nvPr/>
        </p:nvSpPr>
        <p:spPr bwMode="auto">
          <a:xfrm>
            <a:off x="8125172" y="4826805"/>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4" name="Rectangle 93">
            <a:extLst>
              <a:ext uri="{FF2B5EF4-FFF2-40B4-BE49-F238E27FC236}">
                <a16:creationId xmlns:a16="http://schemas.microsoft.com/office/drawing/2014/main" id="{ABA67BB2-51E2-4CB6-B519-023409FCC3D4}"/>
              </a:ext>
            </a:extLst>
          </p:cNvPr>
          <p:cNvSpPr/>
          <p:nvPr/>
        </p:nvSpPr>
        <p:spPr bwMode="auto">
          <a:xfrm>
            <a:off x="8976068" y="4826805"/>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5" name="Rectangle 94">
            <a:extLst>
              <a:ext uri="{FF2B5EF4-FFF2-40B4-BE49-F238E27FC236}">
                <a16:creationId xmlns:a16="http://schemas.microsoft.com/office/drawing/2014/main" id="{1636ECFB-654B-4279-881E-1029EBF1C004}"/>
              </a:ext>
            </a:extLst>
          </p:cNvPr>
          <p:cNvSpPr/>
          <p:nvPr/>
        </p:nvSpPr>
        <p:spPr bwMode="auto">
          <a:xfrm>
            <a:off x="7699721" y="4825895"/>
            <a:ext cx="425450" cy="30571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6" name="Rectangle 95">
            <a:extLst>
              <a:ext uri="{FF2B5EF4-FFF2-40B4-BE49-F238E27FC236}">
                <a16:creationId xmlns:a16="http://schemas.microsoft.com/office/drawing/2014/main" id="{21AAD0D6-B728-4594-B7DF-B2624D9AC040}"/>
              </a:ext>
            </a:extLst>
          </p:cNvPr>
          <p:cNvSpPr/>
          <p:nvPr/>
        </p:nvSpPr>
        <p:spPr bwMode="auto">
          <a:xfrm>
            <a:off x="8550620" y="4826805"/>
            <a:ext cx="425448" cy="304800"/>
          </a:xfrm>
          <a:prstGeom prst="rect">
            <a:avLst/>
          </a:pr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7" name="Rectangle 96">
            <a:extLst>
              <a:ext uri="{FF2B5EF4-FFF2-40B4-BE49-F238E27FC236}">
                <a16:creationId xmlns:a16="http://schemas.microsoft.com/office/drawing/2014/main" id="{9A729752-BF70-4ECE-B528-3FDD80449314}"/>
              </a:ext>
            </a:extLst>
          </p:cNvPr>
          <p:cNvSpPr/>
          <p:nvPr/>
        </p:nvSpPr>
        <p:spPr bwMode="auto">
          <a:xfrm>
            <a:off x="9596022" y="6135182"/>
            <a:ext cx="2208656" cy="593422"/>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Matrix storage scheme: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“proper 2D”</a:t>
            </a:r>
          </a:p>
        </p:txBody>
      </p:sp>
      <p:sp>
        <p:nvSpPr>
          <p:cNvPr id="85" name="Rectangle 84">
            <a:extLst>
              <a:ext uri="{FF2B5EF4-FFF2-40B4-BE49-F238E27FC236}">
                <a16:creationId xmlns:a16="http://schemas.microsoft.com/office/drawing/2014/main" id="{4909295C-6C85-426C-8932-BED21762D783}"/>
              </a:ext>
            </a:extLst>
          </p:cNvPr>
          <p:cNvSpPr/>
          <p:nvPr/>
        </p:nvSpPr>
        <p:spPr bwMode="auto">
          <a:xfrm>
            <a:off x="9366376" y="5038345"/>
            <a:ext cx="744502" cy="277837"/>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999999</a:t>
            </a:r>
          </a:p>
        </p:txBody>
      </p:sp>
      <p:sp>
        <p:nvSpPr>
          <p:cNvPr id="86" name="Rectangle 85">
            <a:extLst>
              <a:ext uri="{FF2B5EF4-FFF2-40B4-BE49-F238E27FC236}">
                <a16:creationId xmlns:a16="http://schemas.microsoft.com/office/drawing/2014/main" id="{D6526867-A65B-44A8-A681-064266358538}"/>
              </a:ext>
            </a:extLst>
          </p:cNvPr>
          <p:cNvSpPr/>
          <p:nvPr/>
        </p:nvSpPr>
        <p:spPr bwMode="auto">
          <a:xfrm>
            <a:off x="8561169" y="5277792"/>
            <a:ext cx="744502" cy="277837"/>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999998</a:t>
            </a:r>
          </a:p>
        </p:txBody>
      </p:sp>
      <p:sp>
        <p:nvSpPr>
          <p:cNvPr id="87" name="Rectangle 86">
            <a:extLst>
              <a:ext uri="{FF2B5EF4-FFF2-40B4-BE49-F238E27FC236}">
                <a16:creationId xmlns:a16="http://schemas.microsoft.com/office/drawing/2014/main" id="{053E6CC7-5132-42D7-869B-20A39B6F810A}"/>
              </a:ext>
            </a:extLst>
          </p:cNvPr>
          <p:cNvSpPr/>
          <p:nvPr/>
        </p:nvSpPr>
        <p:spPr bwMode="auto">
          <a:xfrm>
            <a:off x="7742321" y="5241106"/>
            <a:ext cx="744502" cy="277837"/>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999997</a:t>
            </a:r>
          </a:p>
        </p:txBody>
      </p:sp>
      <p:sp>
        <p:nvSpPr>
          <p:cNvPr id="88" name="Rectangle 87">
            <a:extLst>
              <a:ext uri="{FF2B5EF4-FFF2-40B4-BE49-F238E27FC236}">
                <a16:creationId xmlns:a16="http://schemas.microsoft.com/office/drawing/2014/main" id="{581FF8D2-2F6F-4386-BD24-A63E6EA0EBEF}"/>
              </a:ext>
            </a:extLst>
          </p:cNvPr>
          <p:cNvSpPr/>
          <p:nvPr/>
        </p:nvSpPr>
        <p:spPr bwMode="auto">
          <a:xfrm>
            <a:off x="6989070" y="5003218"/>
            <a:ext cx="744502" cy="277837"/>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999996</a:t>
            </a:r>
          </a:p>
        </p:txBody>
      </p:sp>
      <p:sp>
        <p:nvSpPr>
          <p:cNvPr id="89" name="Rectangle 88">
            <a:extLst>
              <a:ext uri="{FF2B5EF4-FFF2-40B4-BE49-F238E27FC236}">
                <a16:creationId xmlns:a16="http://schemas.microsoft.com/office/drawing/2014/main" id="{542122CC-E14E-4691-847D-C480255F39A6}"/>
              </a:ext>
            </a:extLst>
          </p:cNvPr>
          <p:cNvSpPr/>
          <p:nvPr/>
        </p:nvSpPr>
        <p:spPr bwMode="auto">
          <a:xfrm>
            <a:off x="3105150" y="3602514"/>
            <a:ext cx="812817"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250000</a:t>
            </a:r>
          </a:p>
        </p:txBody>
      </p:sp>
      <p:sp>
        <p:nvSpPr>
          <p:cNvPr id="90" name="Rectangle 89">
            <a:extLst>
              <a:ext uri="{FF2B5EF4-FFF2-40B4-BE49-F238E27FC236}">
                <a16:creationId xmlns:a16="http://schemas.microsoft.com/office/drawing/2014/main" id="{EDDE3506-FB66-4DE0-9446-2EA57821E1E6}"/>
              </a:ext>
            </a:extLst>
          </p:cNvPr>
          <p:cNvSpPr/>
          <p:nvPr/>
        </p:nvSpPr>
        <p:spPr bwMode="auto">
          <a:xfrm>
            <a:off x="7162666" y="4641758"/>
            <a:ext cx="812817" cy="253790"/>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rPr>
              <a:t>249999</a:t>
            </a:r>
          </a:p>
        </p:txBody>
      </p:sp>
      <p:grpSp>
        <p:nvGrpSpPr>
          <p:cNvPr id="98" name="Group 97">
            <a:extLst>
              <a:ext uri="{FF2B5EF4-FFF2-40B4-BE49-F238E27FC236}">
                <a16:creationId xmlns:a16="http://schemas.microsoft.com/office/drawing/2014/main" id="{88775038-A46B-4CA2-95D0-AB7999C4D8C8}"/>
              </a:ext>
            </a:extLst>
          </p:cNvPr>
          <p:cNvGrpSpPr/>
          <p:nvPr/>
        </p:nvGrpSpPr>
        <p:grpSpPr>
          <a:xfrm>
            <a:off x="264463" y="879295"/>
            <a:ext cx="9693321" cy="738664"/>
            <a:chOff x="1502391" y="1142612"/>
            <a:chExt cx="9693321" cy="738664"/>
          </a:xfrm>
        </p:grpSpPr>
        <p:sp>
          <p:nvSpPr>
            <p:cNvPr id="99" name="TextBox 98">
              <a:extLst>
                <a:ext uri="{FF2B5EF4-FFF2-40B4-BE49-F238E27FC236}">
                  <a16:creationId xmlns:a16="http://schemas.microsoft.com/office/drawing/2014/main" id="{55C64C7B-277B-418F-BC5F-E6741C28E8DF}"/>
                </a:ext>
              </a:extLst>
            </p:cNvPr>
            <p:cNvSpPr txBox="1"/>
            <p:nvPr/>
          </p:nvSpPr>
          <p:spPr>
            <a:xfrm>
              <a:off x="1502391" y="1142612"/>
              <a:ext cx="9693321"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itchFamily="34" charset="0"/>
                  <a:ea typeface="+mn-ea"/>
                  <a:cs typeface="+mn-cs"/>
                </a:rPr>
                <a:t>Legend: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Boxes of this color          used to show sequence of entries read for </a:t>
              </a:r>
              <a:r>
                <a:rPr kumimoji="0" lang="en-US" sz="1400" b="0" i="0" u="none" strike="noStrike" kern="1200" cap="none" spc="0" normalizeH="0" baseline="0" noProof="0" dirty="0">
                  <a:ln>
                    <a:noFill/>
                  </a:ln>
                  <a:solidFill>
                    <a:srgbClr val="0070C0"/>
                  </a:solidFill>
                  <a:effectLst/>
                  <a:uLnTx/>
                  <a:uFillTx/>
                  <a:latin typeface="Calibri" panose="020F0502020204030204"/>
                  <a:ea typeface="+mn-ea"/>
                  <a:cs typeface="+mn-cs"/>
                </a:rPr>
                <a:t>row</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-wise access of elements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Boxes of this color          used to show sequence of entries read for </a:t>
              </a:r>
              <a:r>
                <a:rPr kumimoji="0" lang="en-US" sz="1400" b="0" i="0" u="none" strike="noStrike" kern="1200" cap="none" spc="0" normalizeH="0" baseline="0" noProof="0" dirty="0">
                  <a:ln>
                    <a:noFill/>
                  </a:ln>
                  <a:solidFill>
                    <a:srgbClr val="0070C0"/>
                  </a:solidFill>
                  <a:effectLst/>
                  <a:uLnTx/>
                  <a:uFillTx/>
                  <a:latin typeface="Calibri" panose="020F0502020204030204"/>
                  <a:ea typeface="+mn-ea"/>
                  <a:cs typeface="+mn-cs"/>
                </a:rPr>
                <a:t>column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-wise access of elements</a:t>
              </a:r>
            </a:p>
          </p:txBody>
        </p:sp>
        <p:sp>
          <p:nvSpPr>
            <p:cNvPr id="100" name="Rectangle 99">
              <a:extLst>
                <a:ext uri="{FF2B5EF4-FFF2-40B4-BE49-F238E27FC236}">
                  <a16:creationId xmlns:a16="http://schemas.microsoft.com/office/drawing/2014/main" id="{F2BC85FF-03B7-44BF-BB93-DA5862BD9D88}"/>
                </a:ext>
              </a:extLst>
            </p:cNvPr>
            <p:cNvSpPr/>
            <p:nvPr/>
          </p:nvSpPr>
          <p:spPr bwMode="auto">
            <a:xfrm>
              <a:off x="2943935" y="1407621"/>
              <a:ext cx="327508" cy="188229"/>
            </a:xfrm>
            <a:prstGeom prst="rect">
              <a:avLst/>
            </a:prstGeom>
            <a:solidFill>
              <a:schemeClr val="accent6">
                <a:lumMod val="40000"/>
                <a:lumOff val="60000"/>
              </a:schemeClr>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01" name="Rectangle 100">
              <a:extLst>
                <a:ext uri="{FF2B5EF4-FFF2-40B4-BE49-F238E27FC236}">
                  <a16:creationId xmlns:a16="http://schemas.microsoft.com/office/drawing/2014/main" id="{651ED23B-E3EE-4AC2-AE20-0A185DEC6376}"/>
                </a:ext>
              </a:extLst>
            </p:cNvPr>
            <p:cNvSpPr/>
            <p:nvPr/>
          </p:nvSpPr>
          <p:spPr bwMode="auto">
            <a:xfrm>
              <a:off x="2943935" y="1644581"/>
              <a:ext cx="327508" cy="188229"/>
            </a:xfrm>
            <a:prstGeom prst="rect">
              <a:avLst/>
            </a:prstGeom>
            <a:solidFill>
              <a:srgbClr val="FFCC00"/>
            </a:solidFill>
            <a:ln w="28575" cap="flat" cmpd="sng" algn="ctr">
              <a:noFill/>
              <a:prstDash val="solid"/>
              <a:round/>
              <a:headEnd type="none" w="med" len="med"/>
              <a:tailEnd type="triangle" w="med" len="med"/>
            </a:ln>
            <a:effectLst>
              <a:outerShdw blurRad="50800" dist="50800" dir="5400000" algn="ctr" rotWithShape="0">
                <a:srgbClr val="000000">
                  <a:alpha val="0"/>
                </a:srgbClr>
              </a:outerShdw>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sp>
        <p:nvSpPr>
          <p:cNvPr id="2" name="Rectangle 1">
            <a:extLst>
              <a:ext uri="{FF2B5EF4-FFF2-40B4-BE49-F238E27FC236}">
                <a16:creationId xmlns:a16="http://schemas.microsoft.com/office/drawing/2014/main" id="{C0558793-2D29-1B21-5711-3EE62670D54A}"/>
              </a:ext>
            </a:extLst>
          </p:cNvPr>
          <p:cNvSpPr/>
          <p:nvPr/>
        </p:nvSpPr>
        <p:spPr bwMode="auto">
          <a:xfrm>
            <a:off x="9287427" y="2891088"/>
            <a:ext cx="425448"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 name="Left Brace 2">
            <a:extLst>
              <a:ext uri="{FF2B5EF4-FFF2-40B4-BE49-F238E27FC236}">
                <a16:creationId xmlns:a16="http://schemas.microsoft.com/office/drawing/2014/main" id="{94442409-1B64-EEB7-CB31-F2DDB62C7947}"/>
              </a:ext>
            </a:extLst>
          </p:cNvPr>
          <p:cNvSpPr/>
          <p:nvPr/>
        </p:nvSpPr>
        <p:spPr>
          <a:xfrm rot="5400000">
            <a:off x="8419706" y="3689920"/>
            <a:ext cx="253792" cy="1694769"/>
          </a:xfrm>
          <a:prstGeom prst="leftBrace">
            <a:avLst>
              <a:gd name="adj1" fmla="val 175101"/>
              <a:gd name="adj2" fmla="val 4964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62A62E5-6F6D-B2D5-701D-48E3C3589B8C}"/>
              </a:ext>
            </a:extLst>
          </p:cNvPr>
          <p:cNvSpPr txBox="1"/>
          <p:nvPr/>
        </p:nvSpPr>
        <p:spPr>
          <a:xfrm>
            <a:off x="7491714" y="3996023"/>
            <a:ext cx="199150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250,000</a:t>
            </a:r>
            <a:r>
              <a:rPr kumimoji="0" lang="en-US" sz="2400" b="0" i="0" u="none" strike="noStrike" kern="1200" cap="none" spc="0" normalizeH="0" baseline="30000" noProof="0" dirty="0">
                <a:ln>
                  <a:noFill/>
                </a:ln>
                <a:solidFill>
                  <a:prstClr val="black"/>
                </a:solidFill>
                <a:effectLst/>
                <a:uLnTx/>
                <a:uFillTx/>
                <a:latin typeface="Calibri" pitchFamily="34" charset="0"/>
                <a:ea typeface="+mn-ea"/>
                <a:cs typeface="+mn-cs"/>
              </a:rPr>
              <a:t>th</a:t>
            </a: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 row</a:t>
            </a:r>
          </a:p>
        </p:txBody>
      </p:sp>
      <p:sp>
        <p:nvSpPr>
          <p:cNvPr id="8" name="TextBox 7">
            <a:extLst>
              <a:ext uri="{FF2B5EF4-FFF2-40B4-BE49-F238E27FC236}">
                <a16:creationId xmlns:a16="http://schemas.microsoft.com/office/drawing/2014/main" id="{F67F90B5-0AF5-0F13-1403-567FE3D20744}"/>
              </a:ext>
            </a:extLst>
          </p:cNvPr>
          <p:cNvSpPr txBox="1"/>
          <p:nvPr/>
        </p:nvSpPr>
        <p:spPr>
          <a:xfrm>
            <a:off x="2879349" y="2315426"/>
            <a:ext cx="103861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1</a:t>
            </a:r>
            <a:r>
              <a:rPr kumimoji="0" lang="en-US" sz="2400" b="0" i="0" u="none" strike="noStrike" kern="1200" cap="none" spc="0" normalizeH="0" baseline="30000" noProof="0" dirty="0">
                <a:ln>
                  <a:noFill/>
                </a:ln>
                <a:solidFill>
                  <a:prstClr val="black"/>
                </a:solidFill>
                <a:effectLst/>
                <a:uLnTx/>
                <a:uFillTx/>
                <a:latin typeface="Calibri" pitchFamily="34" charset="0"/>
                <a:ea typeface="+mn-ea"/>
                <a:cs typeface="+mn-cs"/>
              </a:rPr>
              <a:t>st</a:t>
            </a: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 row</a:t>
            </a:r>
          </a:p>
        </p:txBody>
      </p:sp>
      <p:sp>
        <p:nvSpPr>
          <p:cNvPr id="10" name="Left Brace 9">
            <a:extLst>
              <a:ext uri="{FF2B5EF4-FFF2-40B4-BE49-F238E27FC236}">
                <a16:creationId xmlns:a16="http://schemas.microsoft.com/office/drawing/2014/main" id="{443DA03A-C2F5-960B-89C2-789717951263}"/>
              </a:ext>
            </a:extLst>
          </p:cNvPr>
          <p:cNvSpPr/>
          <p:nvPr/>
        </p:nvSpPr>
        <p:spPr>
          <a:xfrm rot="5400000">
            <a:off x="10064022" y="1915757"/>
            <a:ext cx="144765" cy="1694769"/>
          </a:xfrm>
          <a:prstGeom prst="leftBrace">
            <a:avLst>
              <a:gd name="adj1" fmla="val 175101"/>
              <a:gd name="adj2" fmla="val 4964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5F9C6FF1-2161-FF53-BA9E-99F870CF2386}"/>
              </a:ext>
            </a:extLst>
          </p:cNvPr>
          <p:cNvSpPr txBox="1"/>
          <p:nvPr/>
        </p:nvSpPr>
        <p:spPr>
          <a:xfrm>
            <a:off x="9629240" y="2233392"/>
            <a:ext cx="110665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2</a:t>
            </a:r>
            <a:r>
              <a:rPr kumimoji="0" lang="en-US" sz="2400" b="0" i="0" u="none" strike="noStrike" kern="1200" cap="none" spc="0" normalizeH="0" baseline="30000" noProof="0" dirty="0">
                <a:ln>
                  <a:noFill/>
                </a:ln>
                <a:solidFill>
                  <a:prstClr val="black"/>
                </a:solidFill>
                <a:effectLst/>
                <a:uLnTx/>
                <a:uFillTx/>
                <a:latin typeface="Calibri" pitchFamily="34" charset="0"/>
                <a:ea typeface="+mn-ea"/>
                <a:cs typeface="+mn-cs"/>
              </a:rPr>
              <a:t>nd</a:t>
            </a:r>
            <a:r>
              <a:rPr kumimoji="0" lang="en-US" sz="2400" b="0" i="0" u="none" strike="noStrike" kern="1200" cap="none" spc="0" normalizeH="0" baseline="0" noProof="0" dirty="0">
                <a:ln>
                  <a:noFill/>
                </a:ln>
                <a:solidFill>
                  <a:prstClr val="black"/>
                </a:solidFill>
                <a:effectLst/>
                <a:uLnTx/>
                <a:uFillTx/>
                <a:latin typeface="Calibri" pitchFamily="34" charset="0"/>
                <a:ea typeface="+mn-ea"/>
                <a:cs typeface="+mn-cs"/>
              </a:rPr>
              <a:t> row</a:t>
            </a:r>
          </a:p>
        </p:txBody>
      </p:sp>
      <p:sp>
        <p:nvSpPr>
          <p:cNvPr id="18" name="Left Brace 17">
            <a:extLst>
              <a:ext uri="{FF2B5EF4-FFF2-40B4-BE49-F238E27FC236}">
                <a16:creationId xmlns:a16="http://schemas.microsoft.com/office/drawing/2014/main" id="{FB16FE2D-DF1E-CA1B-A585-2A91C4CBF176}"/>
              </a:ext>
            </a:extLst>
          </p:cNvPr>
          <p:cNvSpPr/>
          <p:nvPr/>
        </p:nvSpPr>
        <p:spPr>
          <a:xfrm rot="5400000">
            <a:off x="3415500" y="1937892"/>
            <a:ext cx="175169" cy="1694769"/>
          </a:xfrm>
          <a:prstGeom prst="leftBrace">
            <a:avLst>
              <a:gd name="adj1" fmla="val 175101"/>
              <a:gd name="adj2" fmla="val 4964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FC2C8F9-65D5-B352-C067-A308F0081746}"/>
              </a:ext>
            </a:extLst>
          </p:cNvPr>
          <p:cNvSpPr/>
          <p:nvPr/>
        </p:nvSpPr>
        <p:spPr bwMode="auto">
          <a:xfrm>
            <a:off x="42685" y="6037975"/>
            <a:ext cx="2294240" cy="778604"/>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Matrix dimensions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250,000 </a:t>
            </a:r>
            <a:r>
              <a:rPr kumimoji="0" lang="en-US" altLang="zh-CN" sz="16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 4</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pitchFamily="34" charset="0"/>
                <a:ea typeface="等线" panose="02010600030101010101" pitchFamily="2" charset="-122"/>
                <a:cs typeface="+mn-cs"/>
              </a:rPr>
              <a:t>1 million elements </a:t>
            </a:r>
            <a:endPar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Tree>
    <p:extLst>
      <p:ext uri="{BB962C8B-B14F-4D97-AF65-F5344CB8AC3E}">
        <p14:creationId xmlns:p14="http://schemas.microsoft.com/office/powerpoint/2010/main" val="27307445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Three observations related to our 2D and 3D examples</a:t>
            </a:r>
          </a:p>
        </p:txBody>
      </p:sp>
      <p:sp>
        <p:nvSpPr>
          <p:cNvPr id="5" name="Content Placeholder 4"/>
          <p:cNvSpPr>
            <a:spLocks noGrp="1"/>
          </p:cNvSpPr>
          <p:nvPr>
            <p:ph idx="1"/>
          </p:nvPr>
        </p:nvSpPr>
        <p:spPr/>
        <p:txBody>
          <a:bodyPr>
            <a:normAutofit/>
          </a:bodyPr>
          <a:lstStyle/>
          <a:p>
            <a:endParaRPr lang="en-US" sz="2000" dirty="0"/>
          </a:p>
          <a:p>
            <a:r>
              <a:rPr lang="en-US" sz="2000" dirty="0">
                <a:solidFill>
                  <a:srgbClr val="00B050"/>
                </a:solidFill>
              </a:rPr>
              <a:t>Observation 1</a:t>
            </a:r>
            <a:r>
              <a:rPr lang="en-US" sz="2000" dirty="0"/>
              <a:t>: Final value for </a:t>
            </a:r>
            <a:r>
              <a:rPr lang="en-US" sz="2000" dirty="0">
                <a:latin typeface="Courier New" panose="02070309020205020404" pitchFamily="49" charset="0"/>
                <a:cs typeface="Courier New" panose="02070309020205020404" pitchFamily="49" charset="0"/>
              </a:rPr>
              <a:t>sum</a:t>
            </a:r>
            <a:r>
              <a:rPr lang="en-US" sz="2000" dirty="0"/>
              <a:t> - stays the same (at least as far as we can tell)</a:t>
            </a:r>
          </a:p>
          <a:p>
            <a:pPr lvl="1"/>
            <a:r>
              <a:rPr lang="en-US" sz="1800" dirty="0"/>
              <a:t>We’ll talk more about this when we do parallel computing w/ CUDA and then OpenMP</a:t>
            </a:r>
          </a:p>
          <a:p>
            <a:endParaRPr lang="en-US" sz="2000" dirty="0"/>
          </a:p>
          <a:p>
            <a:endParaRPr lang="en-US" sz="2000" dirty="0"/>
          </a:p>
          <a:p>
            <a:r>
              <a:rPr lang="en-US" sz="2000" dirty="0">
                <a:solidFill>
                  <a:srgbClr val="0070C0"/>
                </a:solidFill>
              </a:rPr>
              <a:t>Observation 2</a:t>
            </a:r>
            <a:r>
              <a:rPr lang="en-US" sz="2000" dirty="0"/>
              <a:t>: Difference between Debug vs Release builds</a:t>
            </a:r>
          </a:p>
          <a:p>
            <a:pPr lvl="1"/>
            <a:r>
              <a:rPr lang="en-US" sz="1800" dirty="0"/>
              <a:t>3X to 4X speedup normal to see when going from debug to release (see also results on next slide)</a:t>
            </a:r>
          </a:p>
          <a:p>
            <a:endParaRPr lang="en-US" sz="2000" dirty="0"/>
          </a:p>
          <a:p>
            <a:endParaRPr lang="en-US" sz="2000" dirty="0"/>
          </a:p>
          <a:p>
            <a:r>
              <a:rPr lang="en-US" sz="2000" dirty="0">
                <a:solidFill>
                  <a:srgbClr val="00B050"/>
                </a:solidFill>
              </a:rPr>
              <a:t>Observation 3</a:t>
            </a:r>
            <a:r>
              <a:rPr lang="en-US" sz="2000" dirty="0"/>
              <a:t>: Amount of time to get the result quite different</a:t>
            </a:r>
          </a:p>
          <a:p>
            <a:pPr lvl="1"/>
            <a:r>
              <a:rPr lang="en-US" sz="1800" dirty="0"/>
              <a:t>Release mode build: the undesirable solution for 3D matrix is </a:t>
            </a:r>
            <a:r>
              <a:rPr lang="en-US" sz="1800" dirty="0">
                <a:solidFill>
                  <a:srgbClr val="C00000"/>
                </a:solidFill>
              </a:rPr>
              <a:t>30 times slower</a:t>
            </a:r>
          </a:p>
          <a:p>
            <a:pPr lvl="2"/>
            <a:r>
              <a:rPr lang="en-US" sz="1500" dirty="0"/>
              <a:t>This is the case you see in practice – you build in release</a:t>
            </a:r>
          </a:p>
          <a:p>
            <a:endParaRPr lang="en-US" sz="21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0129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Observations on “</a:t>
            </a:r>
            <a:r>
              <a:rPr lang="en-US" dirty="0">
                <a:solidFill>
                  <a:srgbClr val="00B050"/>
                </a:solidFill>
              </a:rPr>
              <a:t>Observation 1</a:t>
            </a:r>
            <a:r>
              <a:rPr lang="en-US" dirty="0"/>
              <a:t>”</a:t>
            </a:r>
          </a:p>
        </p:txBody>
      </p:sp>
      <p:sp>
        <p:nvSpPr>
          <p:cNvPr id="3" name="Content Placeholder 2"/>
          <p:cNvSpPr>
            <a:spLocks noGrp="1"/>
          </p:cNvSpPr>
          <p:nvPr>
            <p:ph idx="1"/>
          </p:nvPr>
        </p:nvSpPr>
        <p:spPr/>
        <p:txBody>
          <a:bodyPr/>
          <a:lstStyle/>
          <a:p>
            <a:r>
              <a:rPr lang="en-US" dirty="0"/>
              <a:t>The fact that the results are the same is remarkable</a:t>
            </a:r>
          </a:p>
          <a:p>
            <a:endParaRPr lang="en-US" dirty="0"/>
          </a:p>
          <a:p>
            <a:endParaRPr lang="en-US" dirty="0"/>
          </a:p>
          <a:p>
            <a:r>
              <a:rPr lang="en-US" dirty="0"/>
              <a:t>Why remarkable?</a:t>
            </a:r>
          </a:p>
          <a:p>
            <a:pPr lvl="1"/>
            <a:r>
              <a:rPr lang="en-US" dirty="0"/>
              <a:t>Finite precision arithmetic: addition loses its commutative and associative attributes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2"/>
          <a:stretch>
            <a:fillRect/>
          </a:stretch>
        </p:blipFill>
        <p:spPr>
          <a:xfrm>
            <a:off x="7679187" y="1775387"/>
            <a:ext cx="2133600" cy="755437"/>
          </a:xfrm>
          <a:prstGeom prst="rect">
            <a:avLst/>
          </a:prstGeom>
        </p:spPr>
      </p:pic>
      <p:pic>
        <p:nvPicPr>
          <p:cNvPr id="6" name="Picture 5"/>
          <p:cNvPicPr>
            <a:picLocks noChangeAspect="1"/>
          </p:cNvPicPr>
          <p:nvPr/>
        </p:nvPicPr>
        <p:blipFill>
          <a:blip r:embed="rId3"/>
          <a:stretch>
            <a:fillRect/>
          </a:stretch>
        </p:blipFill>
        <p:spPr>
          <a:xfrm>
            <a:off x="7679187" y="957420"/>
            <a:ext cx="2171700" cy="747022"/>
          </a:xfrm>
          <a:prstGeom prst="rect">
            <a:avLst/>
          </a:prstGeom>
        </p:spPr>
      </p:pic>
      <p:sp>
        <p:nvSpPr>
          <p:cNvPr id="8" name="TextBox 7">
            <a:extLst>
              <a:ext uri="{FF2B5EF4-FFF2-40B4-BE49-F238E27FC236}">
                <a16:creationId xmlns:a16="http://schemas.microsoft.com/office/drawing/2014/main" id="{785D853B-D3F5-8933-EBCF-474B1C04F578}"/>
              </a:ext>
            </a:extLst>
          </p:cNvPr>
          <p:cNvSpPr txBox="1"/>
          <p:nvPr/>
        </p:nvSpPr>
        <p:spPr>
          <a:xfrm>
            <a:off x="1424546" y="3842948"/>
            <a:ext cx="9406467" cy="2585323"/>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python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Python 3.9.12 (main, Apr  5 2022, 06:56:58)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[GCC 7.5.0] :: Anaconda, Inc. on </a:t>
            </a:r>
            <a:r>
              <a:rPr kumimoji="0" lang="en-US"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linux</a:t>
            </a: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Type "help", "copyright", "credits" or "license" for more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&gt;&gt;&gt; 0.001 + 1E20 - 1E20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&gt;&gt;&gt; -1E20 + 1E20 + 0.001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0.001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&gt;&gt;&gt;</a:t>
            </a:r>
          </a:p>
        </p:txBody>
      </p:sp>
    </p:spTree>
    <p:extLst>
      <p:ext uri="{BB962C8B-B14F-4D97-AF65-F5344CB8AC3E}">
        <p14:creationId xmlns:p14="http://schemas.microsoft.com/office/powerpoint/2010/main" val="6712358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Observations on “</a:t>
            </a:r>
            <a:r>
              <a:rPr lang="en-US" b="1" dirty="0">
                <a:solidFill>
                  <a:srgbClr val="00B050"/>
                </a:solidFill>
              </a:rPr>
              <a:t>Observation 3</a:t>
            </a:r>
            <a:r>
              <a:rPr lang="en-US" dirty="0"/>
              <a:t>” (</a:t>
            </a:r>
            <a:r>
              <a:rPr lang="en-US" dirty="0">
                <a:solidFill>
                  <a:srgbClr val="C00000"/>
                </a:solidFill>
              </a:rPr>
              <a:t>most important</a:t>
            </a:r>
            <a:r>
              <a:rPr lang="en-US" dirty="0"/>
              <a:t>)</a:t>
            </a:r>
          </a:p>
        </p:txBody>
      </p:sp>
      <p:sp>
        <p:nvSpPr>
          <p:cNvPr id="3" name="Content Placeholder 2"/>
          <p:cNvSpPr>
            <a:spLocks noGrp="1"/>
          </p:cNvSpPr>
          <p:nvPr>
            <p:ph sz="half" idx="1"/>
          </p:nvPr>
        </p:nvSpPr>
        <p:spPr/>
        <p:txBody>
          <a:bodyPr>
            <a:normAutofit/>
          </a:bodyPr>
          <a:lstStyle/>
          <a:p>
            <a:endParaRPr lang="en-US" sz="2000" dirty="0"/>
          </a:p>
          <a:p>
            <a:endParaRPr lang="en-US" sz="2000" dirty="0"/>
          </a:p>
          <a:p>
            <a:r>
              <a:rPr lang="en-US" sz="2000" dirty="0"/>
              <a:t>Q: What mechanism comes into play to yield a 30X speed gain?</a:t>
            </a:r>
          </a:p>
          <a:p>
            <a:r>
              <a:rPr lang="en-US" sz="2000" dirty="0"/>
              <a:t>A: The cache</a:t>
            </a:r>
          </a:p>
          <a:p>
            <a:pPr lvl="1"/>
            <a:r>
              <a:rPr lang="en-US" sz="1600" dirty="0"/>
              <a:t>L1 cache: 4 cycles</a:t>
            </a:r>
          </a:p>
          <a:p>
            <a:pPr lvl="1"/>
            <a:r>
              <a:rPr lang="en-US" sz="1600" dirty="0"/>
              <a:t>System memory access: 100-120 cycles</a:t>
            </a:r>
            <a:endParaRPr lang="en-US" sz="2000" dirty="0"/>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rotWithShape="1">
          <a:blip r:embed="rId2"/>
          <a:srcRect l="1518" t="6938" r="1281" b="1476"/>
          <a:stretch/>
        </p:blipFill>
        <p:spPr>
          <a:xfrm>
            <a:off x="6755828" y="2303967"/>
            <a:ext cx="4702339" cy="3072440"/>
          </a:xfrm>
          <a:prstGeom prst="rect">
            <a:avLst/>
          </a:prstGeom>
        </p:spPr>
      </p:pic>
    </p:spTree>
    <p:extLst>
      <p:ext uri="{BB962C8B-B14F-4D97-AF65-F5344CB8AC3E}">
        <p14:creationId xmlns:p14="http://schemas.microsoft.com/office/powerpoint/2010/main" val="1304737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dirty="0"/>
              <a:t>The Lesson Learned</a:t>
            </a:r>
          </a:p>
        </p:txBody>
      </p:sp>
      <p:sp>
        <p:nvSpPr>
          <p:cNvPr id="146435" name="Rectangle 3"/>
          <p:cNvSpPr>
            <a:spLocks noGrp="1" noChangeArrowheads="1"/>
          </p:cNvSpPr>
          <p:nvPr>
            <p:ph idx="1"/>
          </p:nvPr>
        </p:nvSpPr>
        <p:spPr/>
        <p:txBody>
          <a:bodyPr>
            <a:normAutofit lnSpcReduction="10000"/>
          </a:bodyPr>
          <a:lstStyle/>
          <a:p>
            <a:endParaRPr lang="en-US" dirty="0"/>
          </a:p>
          <a:p>
            <a:r>
              <a:rPr lang="en-US" dirty="0"/>
              <a:t>Fact: Wide gap in the speed of “using data” vs. “moving data”</a:t>
            </a:r>
          </a:p>
          <a:p>
            <a:pPr lvl="1"/>
            <a:r>
              <a:rPr lang="en-US" dirty="0"/>
              <a:t>Using data: you do </a:t>
            </a:r>
            <a:r>
              <a:rPr lang="en-US" dirty="0">
                <a:latin typeface="Consolas" panose="020B0609020204030204" pitchFamily="49" charset="0"/>
              </a:rPr>
              <a:t>sin</a:t>
            </a:r>
            <a:r>
              <a:rPr lang="en-US" dirty="0"/>
              <a:t> of that data, </a:t>
            </a:r>
            <a:r>
              <a:rPr lang="en-US" dirty="0">
                <a:latin typeface="Consolas" panose="020B0609020204030204" pitchFamily="49" charset="0"/>
              </a:rPr>
              <a:t>log</a:t>
            </a:r>
            <a:r>
              <a:rPr lang="en-US" dirty="0"/>
              <a:t>, </a:t>
            </a:r>
            <a:r>
              <a:rPr lang="en-US" dirty="0">
                <a:latin typeface="Consolas" panose="020B0609020204030204" pitchFamily="49" charset="0"/>
              </a:rPr>
              <a:t>pow</a:t>
            </a:r>
            <a:r>
              <a:rPr lang="en-US" dirty="0"/>
              <a:t>, add, subtract, etc. (processing the data)</a:t>
            </a:r>
          </a:p>
          <a:p>
            <a:pPr lvl="1"/>
            <a:r>
              <a:rPr lang="en-US" dirty="0"/>
              <a:t>Moving data: getting your data from the system memory (64 GB/128/etc. GB that you have on your system)</a:t>
            </a:r>
          </a:p>
          <a:p>
            <a:endParaRPr lang="en-US" dirty="0"/>
          </a:p>
          <a:p>
            <a:endParaRPr lang="en-US" dirty="0"/>
          </a:p>
          <a:p>
            <a:r>
              <a:rPr lang="en-US" dirty="0"/>
              <a:t>Fact: The cache used to close the </a:t>
            </a:r>
            <a:r>
              <a:rPr lang="en-US" dirty="0">
                <a:solidFill>
                  <a:srgbClr val="00B050"/>
                </a:solidFill>
              </a:rPr>
              <a:t>big speed gap</a:t>
            </a:r>
          </a:p>
          <a:p>
            <a:endParaRPr lang="en-US" dirty="0"/>
          </a:p>
          <a:p>
            <a:endParaRPr lang="en-US" dirty="0"/>
          </a:p>
          <a:p>
            <a:r>
              <a:rPr lang="en-US" dirty="0"/>
              <a:t>Trait of well-written programs: the programs leverage data/instruction locality</a:t>
            </a:r>
          </a:p>
          <a:p>
            <a:pPr lvl="1"/>
            <a:r>
              <a:rPr lang="en-US" dirty="0"/>
              <a:t>Locality is what allows caches to come into play</a:t>
            </a:r>
          </a:p>
          <a:p>
            <a:pPr lvl="1"/>
            <a:r>
              <a:rPr lang="en-US" dirty="0"/>
              <a:t>Locality necessary, but not sufficient (more later, “false sharing”)</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35226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dirty="0"/>
              <a:t>The Lesson Learned</a:t>
            </a:r>
          </a:p>
        </p:txBody>
      </p:sp>
      <p:sp>
        <p:nvSpPr>
          <p:cNvPr id="146435" name="Rectangle 3"/>
          <p:cNvSpPr>
            <a:spLocks noGrp="1" noChangeArrowheads="1"/>
          </p:cNvSpPr>
          <p:nvPr>
            <p:ph idx="1"/>
          </p:nvPr>
        </p:nvSpPr>
        <p:spPr/>
        <p:txBody>
          <a:bodyPr>
            <a:normAutofit/>
          </a:bodyPr>
          <a:lstStyle/>
          <a:p>
            <a:endParaRPr lang="en-US" dirty="0"/>
          </a:p>
          <a:p>
            <a:r>
              <a:rPr lang="en-US" dirty="0"/>
              <a:t>Fact: Wide gap in the speed of “processing data” vs. “moving data”</a:t>
            </a:r>
          </a:p>
          <a:p>
            <a:pPr lvl="1"/>
            <a:r>
              <a:rPr lang="en-US" dirty="0"/>
              <a:t>Processing data: on that data, you do operations such as </a:t>
            </a:r>
            <a:r>
              <a:rPr lang="en-US" dirty="0">
                <a:latin typeface="Consolas" panose="020B0609020204030204" pitchFamily="49" charset="0"/>
              </a:rPr>
              <a:t>sin</a:t>
            </a:r>
            <a:r>
              <a:rPr lang="en-US" dirty="0"/>
              <a:t>, </a:t>
            </a:r>
            <a:r>
              <a:rPr lang="en-US" dirty="0">
                <a:latin typeface="Consolas" panose="020B0609020204030204" pitchFamily="49" charset="0"/>
              </a:rPr>
              <a:t>log</a:t>
            </a:r>
            <a:r>
              <a:rPr lang="en-US" dirty="0"/>
              <a:t>, </a:t>
            </a:r>
            <a:r>
              <a:rPr lang="en-US" dirty="0">
                <a:latin typeface="Consolas" panose="020B0609020204030204" pitchFamily="49" charset="0"/>
              </a:rPr>
              <a:t>pow</a:t>
            </a:r>
            <a:r>
              <a:rPr lang="en-US" dirty="0"/>
              <a:t>, add, subtract, etc.</a:t>
            </a:r>
          </a:p>
          <a:p>
            <a:pPr lvl="1"/>
            <a:r>
              <a:rPr lang="en-US" dirty="0"/>
              <a:t>Moving data: getting your data from the system memory (64 GB/128/etc. GB of main memory)</a:t>
            </a:r>
          </a:p>
          <a:p>
            <a:endParaRPr lang="en-US" dirty="0"/>
          </a:p>
          <a:p>
            <a:endParaRPr lang="en-US" dirty="0"/>
          </a:p>
          <a:p>
            <a:r>
              <a:rPr lang="en-US" dirty="0"/>
              <a:t>Fact: The cache emerged as a way of managing the CPU vs. Memory speed gap</a:t>
            </a:r>
          </a:p>
          <a:p>
            <a:endParaRPr lang="en-US" dirty="0"/>
          </a:p>
          <a:p>
            <a:endParaRPr lang="en-US" dirty="0"/>
          </a:p>
          <a:p>
            <a:r>
              <a:rPr lang="en-US" dirty="0"/>
              <a:t>Trait of well-written programs: the programs leverage data/instruction locality</a:t>
            </a:r>
          </a:p>
          <a:p>
            <a:pPr lvl="1"/>
            <a:r>
              <a:rPr lang="en-US" dirty="0"/>
              <a:t>Locality is what allows caches to assist you</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330755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Up-Down Arrow 34"/>
          <p:cNvSpPr/>
          <p:nvPr/>
        </p:nvSpPr>
        <p:spPr bwMode="auto">
          <a:xfrm>
            <a:off x="4876800" y="2704890"/>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 name="Title 1"/>
          <p:cNvSpPr>
            <a:spLocks noGrp="1"/>
          </p:cNvSpPr>
          <p:nvPr>
            <p:ph type="title"/>
          </p:nvPr>
        </p:nvSpPr>
        <p:spPr/>
        <p:txBody>
          <a:bodyPr>
            <a:normAutofit fontScale="90000"/>
          </a:bodyPr>
          <a:lstStyle/>
          <a:p>
            <a:r>
              <a:rPr lang="en-US" sz="2400" dirty="0"/>
              <a:t>[Back to caches: The inner workings of caches]</a:t>
            </a:r>
            <a:br>
              <a:rPr lang="en-US" sz="2400" dirty="0"/>
            </a:br>
            <a:r>
              <a:rPr lang="en-US" dirty="0"/>
              <a:t>General Cache Concepts</a:t>
            </a:r>
          </a:p>
        </p:txBody>
      </p:sp>
      <p:sp>
        <p:nvSpPr>
          <p:cNvPr id="3" name="Rectangle 2"/>
          <p:cNvSpPr/>
          <p:nvPr/>
        </p:nvSpPr>
        <p:spPr bwMode="auto">
          <a:xfrm>
            <a:off x="3429000" y="4076490"/>
            <a:ext cx="3581400" cy="2057400"/>
          </a:xfrm>
          <a:prstGeom prst="rect">
            <a:avLst/>
          </a:prstGeom>
          <a:solidFill>
            <a:srgbClr val="DEDFF5"/>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 name="Rectangle 3"/>
          <p:cNvSpPr/>
          <p:nvPr/>
        </p:nvSpPr>
        <p:spPr bwMode="auto">
          <a:xfrm>
            <a:off x="3429000" y="2081681"/>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 name="Rectangle 4"/>
          <p:cNvSpPr/>
          <p:nvPr/>
        </p:nvSpPr>
        <p:spPr bwMode="auto">
          <a:xfrm>
            <a:off x="35814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0</a:t>
            </a:r>
          </a:p>
        </p:txBody>
      </p:sp>
      <p:sp>
        <p:nvSpPr>
          <p:cNvPr id="6" name="Rectangle 5"/>
          <p:cNvSpPr/>
          <p:nvPr/>
        </p:nvSpPr>
        <p:spPr bwMode="auto">
          <a:xfrm>
            <a:off x="44196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sp>
        <p:nvSpPr>
          <p:cNvPr id="7" name="Rectangle 6"/>
          <p:cNvSpPr/>
          <p:nvPr/>
        </p:nvSpPr>
        <p:spPr bwMode="auto">
          <a:xfrm>
            <a:off x="52578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8" name="Rectangle 7"/>
          <p:cNvSpPr/>
          <p:nvPr/>
        </p:nvSpPr>
        <p:spPr bwMode="auto">
          <a:xfrm>
            <a:off x="60960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9" name="Rectangle 8"/>
          <p:cNvSpPr/>
          <p:nvPr/>
        </p:nvSpPr>
        <p:spPr bwMode="auto">
          <a:xfrm>
            <a:off x="35814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10" name="Rectangle 9"/>
          <p:cNvSpPr/>
          <p:nvPr/>
        </p:nvSpPr>
        <p:spPr bwMode="auto">
          <a:xfrm>
            <a:off x="44196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5</a:t>
            </a:r>
          </a:p>
        </p:txBody>
      </p:sp>
      <p:sp>
        <p:nvSpPr>
          <p:cNvPr id="11" name="Rectangle 10"/>
          <p:cNvSpPr/>
          <p:nvPr/>
        </p:nvSpPr>
        <p:spPr bwMode="auto">
          <a:xfrm>
            <a:off x="52578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6</a:t>
            </a:r>
          </a:p>
        </p:txBody>
      </p:sp>
      <p:sp>
        <p:nvSpPr>
          <p:cNvPr id="12" name="Rectangle 11"/>
          <p:cNvSpPr/>
          <p:nvPr/>
        </p:nvSpPr>
        <p:spPr bwMode="auto">
          <a:xfrm>
            <a:off x="60960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7</a:t>
            </a:r>
          </a:p>
        </p:txBody>
      </p:sp>
      <p:sp>
        <p:nvSpPr>
          <p:cNvPr id="13" name="Rectangle 12"/>
          <p:cNvSpPr/>
          <p:nvPr/>
        </p:nvSpPr>
        <p:spPr bwMode="auto">
          <a:xfrm>
            <a:off x="35814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14" name="Rectangle 13"/>
          <p:cNvSpPr/>
          <p:nvPr/>
        </p:nvSpPr>
        <p:spPr bwMode="auto">
          <a:xfrm>
            <a:off x="44196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15" name="Rectangle 14"/>
          <p:cNvSpPr/>
          <p:nvPr/>
        </p:nvSpPr>
        <p:spPr bwMode="auto">
          <a:xfrm>
            <a:off x="52578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16" name="Rectangle 15"/>
          <p:cNvSpPr/>
          <p:nvPr/>
        </p:nvSpPr>
        <p:spPr bwMode="auto">
          <a:xfrm>
            <a:off x="60960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11</a:t>
            </a:r>
          </a:p>
        </p:txBody>
      </p:sp>
      <p:sp>
        <p:nvSpPr>
          <p:cNvPr id="17" name="Rectangle 16"/>
          <p:cNvSpPr/>
          <p:nvPr/>
        </p:nvSpPr>
        <p:spPr bwMode="auto">
          <a:xfrm>
            <a:off x="35814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18" name="Rectangle 17"/>
          <p:cNvSpPr/>
          <p:nvPr/>
        </p:nvSpPr>
        <p:spPr bwMode="auto">
          <a:xfrm>
            <a:off x="44196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13</a:t>
            </a:r>
          </a:p>
        </p:txBody>
      </p:sp>
      <p:sp>
        <p:nvSpPr>
          <p:cNvPr id="19" name="Rectangle 18"/>
          <p:cNvSpPr/>
          <p:nvPr/>
        </p:nvSpPr>
        <p:spPr bwMode="auto">
          <a:xfrm>
            <a:off x="52578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0" name="Rectangle 19"/>
          <p:cNvSpPr/>
          <p:nvPr/>
        </p:nvSpPr>
        <p:spPr bwMode="auto">
          <a:xfrm>
            <a:off x="60960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15</a:t>
            </a:r>
          </a:p>
        </p:txBody>
      </p:sp>
      <p:cxnSp>
        <p:nvCxnSpPr>
          <p:cNvPr id="22" name="Straight Connector 21"/>
          <p:cNvCxnSpPr/>
          <p:nvPr/>
        </p:nvCxnSpPr>
        <p:spPr bwMode="auto">
          <a:xfrm>
            <a:off x="3745200" y="5905291"/>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35814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27" name="Rectangle 26"/>
          <p:cNvSpPr/>
          <p:nvPr/>
        </p:nvSpPr>
        <p:spPr bwMode="auto">
          <a:xfrm>
            <a:off x="44196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28" name="Rectangle 27"/>
          <p:cNvSpPr/>
          <p:nvPr/>
        </p:nvSpPr>
        <p:spPr bwMode="auto">
          <a:xfrm>
            <a:off x="52578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9" name="Rectangle 28"/>
          <p:cNvSpPr/>
          <p:nvPr/>
        </p:nvSpPr>
        <p:spPr bwMode="auto">
          <a:xfrm>
            <a:off x="60960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30" name="TextBox 29"/>
          <p:cNvSpPr txBox="1"/>
          <p:nvPr/>
        </p:nvSpPr>
        <p:spPr>
          <a:xfrm>
            <a:off x="2178580" y="2169549"/>
            <a:ext cx="11560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The Cache</a:t>
            </a:r>
          </a:p>
        </p:txBody>
      </p:sp>
      <p:sp>
        <p:nvSpPr>
          <p:cNvPr id="31" name="TextBox 30"/>
          <p:cNvSpPr txBox="1"/>
          <p:nvPr/>
        </p:nvSpPr>
        <p:spPr>
          <a:xfrm>
            <a:off x="2039266" y="5092491"/>
            <a:ext cx="129540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The Main Memory</a:t>
            </a:r>
          </a:p>
        </p:txBody>
      </p:sp>
      <p:sp>
        <p:nvSpPr>
          <p:cNvPr id="32" name="Text Box 19"/>
          <p:cNvSpPr txBox="1">
            <a:spLocks noChangeArrowheads="1"/>
          </p:cNvSpPr>
          <p:nvPr/>
        </p:nvSpPr>
        <p:spPr bwMode="auto">
          <a:xfrm>
            <a:off x="7066667" y="5187479"/>
            <a:ext cx="4391500" cy="818367"/>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Main Memory: Larger, slower, cheaper memory</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(shown here as partitioned into “blocks” that are </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mapped into </a:t>
            </a:r>
            <a:r>
              <a:rPr kumimoji="0" lang="en-GB" sz="1600" b="1" i="0" u="none" strike="noStrike" kern="1200" cap="none" spc="0" normalizeH="0" baseline="0" noProof="0" dirty="0">
                <a:ln>
                  <a:noFill/>
                </a:ln>
                <a:solidFill>
                  <a:srgbClr val="00B050"/>
                </a:solidFill>
                <a:effectLst/>
                <a:uLnTx/>
                <a:uFillTx/>
                <a:latin typeface="Calibri" pitchFamily="34" charset="0"/>
                <a:ea typeface="+mn-ea"/>
                <a:cs typeface="+mn-cs"/>
              </a:rPr>
              <a:t>cache lines</a:t>
            </a: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a:t>
            </a:r>
          </a:p>
        </p:txBody>
      </p:sp>
      <p:sp>
        <p:nvSpPr>
          <p:cNvPr id="33" name="Text Box 22"/>
          <p:cNvSpPr txBox="1">
            <a:spLocks noChangeArrowheads="1"/>
          </p:cNvSpPr>
          <p:nvPr/>
        </p:nvSpPr>
        <p:spPr bwMode="auto">
          <a:xfrm>
            <a:off x="5543000" y="2916630"/>
            <a:ext cx="4121810" cy="828241"/>
          </a:xfrm>
          <a:prstGeom prst="rect">
            <a:avLst/>
          </a:prstGeom>
          <a:noFill/>
          <a:ln w="9525">
            <a:noFill/>
            <a:round/>
            <a:headEnd/>
            <a:tailEnd/>
          </a:ln>
        </p:spPr>
        <p:txBody>
          <a:bodyPr wrap="squar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Data copied in block-sized transfer units. Each block (such as block 10, for instance) typically holds 64 bytes of data (called </a:t>
            </a:r>
            <a:r>
              <a:rPr kumimoji="0" lang="en-GB" sz="1600" b="1" i="0" u="sng" strike="noStrike" kern="1200" cap="none" spc="0" normalizeH="0" baseline="0" noProof="0" dirty="0">
                <a:ln>
                  <a:noFill/>
                </a:ln>
                <a:solidFill>
                  <a:srgbClr val="00B050"/>
                </a:solidFill>
                <a:effectLst/>
                <a:uLnTx/>
                <a:uFillTx/>
                <a:latin typeface="Calibri" pitchFamily="34" charset="0"/>
                <a:ea typeface="+mn-ea"/>
                <a:cs typeface="+mn-cs"/>
              </a:rPr>
              <a:t>cache line</a:t>
            </a: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a:t>
            </a:r>
          </a:p>
        </p:txBody>
      </p:sp>
      <p:sp>
        <p:nvSpPr>
          <p:cNvPr id="34" name="Text Box 29"/>
          <p:cNvSpPr txBox="1">
            <a:spLocks noChangeArrowheads="1"/>
          </p:cNvSpPr>
          <p:nvPr/>
        </p:nvSpPr>
        <p:spPr bwMode="auto">
          <a:xfrm>
            <a:off x="7086600" y="1975602"/>
            <a:ext cx="2930908" cy="818367"/>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Smaller, faster, more expensive</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memory can store a  subset of</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600" b="1" i="0" u="none" strike="noStrike" kern="1200" cap="none" spc="0" normalizeH="0" baseline="0" noProof="0" dirty="0">
                <a:ln>
                  <a:noFill/>
                </a:ln>
                <a:solidFill>
                  <a:prstClr val="black"/>
                </a:solidFill>
                <a:effectLst/>
                <a:uLnTx/>
                <a:uFillTx/>
                <a:latin typeface="Calibri" pitchFamily="34" charset="0"/>
                <a:ea typeface="+mn-ea"/>
                <a:cs typeface="+mn-cs"/>
              </a:rPr>
              <a:t>the main memory blocks</a:t>
            </a:r>
          </a:p>
        </p:txBody>
      </p:sp>
      <p:sp>
        <p:nvSpPr>
          <p:cNvPr id="37" name="Rectangle 36"/>
          <p:cNvSpPr/>
          <p:nvPr/>
        </p:nvSpPr>
        <p:spPr bwMode="auto">
          <a:xfrm>
            <a:off x="3581400" y="460989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38" name="Rectangle 37"/>
          <p:cNvSpPr/>
          <p:nvPr/>
        </p:nvSpPr>
        <p:spPr bwMode="auto">
          <a:xfrm>
            <a:off x="4114800" y="323829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39" name="Rectangle 38"/>
          <p:cNvSpPr/>
          <p:nvPr/>
        </p:nvSpPr>
        <p:spPr bwMode="auto">
          <a:xfrm>
            <a:off x="3581400" y="2234081"/>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40" name="Rectangle 39"/>
          <p:cNvSpPr/>
          <p:nvPr/>
        </p:nvSpPr>
        <p:spPr bwMode="auto">
          <a:xfrm>
            <a:off x="5257800" y="4990890"/>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41" name="Rectangle 40"/>
          <p:cNvSpPr/>
          <p:nvPr/>
        </p:nvSpPr>
        <p:spPr bwMode="auto">
          <a:xfrm>
            <a:off x="4114800" y="3238290"/>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42" name="Rectangle 41"/>
          <p:cNvSpPr/>
          <p:nvPr/>
        </p:nvSpPr>
        <p:spPr bwMode="auto">
          <a:xfrm>
            <a:off x="5257800" y="2234081"/>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21" name="TextBox 20"/>
          <p:cNvSpPr txBox="1"/>
          <p:nvPr/>
        </p:nvSpPr>
        <p:spPr>
          <a:xfrm>
            <a:off x="2209800" y="1104690"/>
            <a:ext cx="57360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800000"/>
                </a:solidFill>
                <a:effectLst/>
                <a:uLnTx/>
                <a:uFillTx/>
                <a:latin typeface="Calibri" pitchFamily="34" charset="0"/>
                <a:ea typeface="+mn-ea"/>
                <a:cs typeface="+mn-cs"/>
              </a:rPr>
              <a:t>Everything handled in hardware.  Invisible to programmer</a:t>
            </a:r>
          </a:p>
        </p:txBody>
      </p:sp>
      <p:sp>
        <p:nvSpPr>
          <p:cNvPr id="43" name="Rectangle 42"/>
          <p:cNvSpPr/>
          <p:nvPr/>
        </p:nvSpPr>
        <p:spPr>
          <a:xfrm>
            <a:off x="17604" y="6642556"/>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
        <p:nvSpPr>
          <p:cNvPr id="23" name="Slide Number Placeholder 2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880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Line (aka Cache Block)</a:t>
            </a:r>
          </a:p>
        </p:txBody>
      </p:sp>
      <p:sp>
        <p:nvSpPr>
          <p:cNvPr id="3" name="Content Placeholder 2"/>
          <p:cNvSpPr>
            <a:spLocks noGrp="1"/>
          </p:cNvSpPr>
          <p:nvPr>
            <p:ph idx="1"/>
          </p:nvPr>
        </p:nvSpPr>
        <p:spPr/>
        <p:txBody>
          <a:bodyPr>
            <a:noAutofit/>
          </a:bodyPr>
          <a:lstStyle/>
          <a:p>
            <a:r>
              <a:rPr lang="en-US" sz="2000" dirty="0"/>
              <a:t>When data is brought in cache because a piece of data is needed, the MMU brings more than just the needed piece of data</a:t>
            </a:r>
          </a:p>
          <a:p>
            <a:pPr lvl="1"/>
            <a:endParaRPr lang="en-US" dirty="0"/>
          </a:p>
          <a:p>
            <a:pPr lvl="1"/>
            <a:endParaRPr lang="en-US" dirty="0"/>
          </a:p>
          <a:p>
            <a:r>
              <a:rPr lang="en-US" sz="2000" dirty="0"/>
              <a:t>Bring more data than what absolutely necessary -- because </a:t>
            </a:r>
            <a:r>
              <a:rPr lang="en-US" sz="2000" dirty="0">
                <a:solidFill>
                  <a:srgbClr val="C00000"/>
                </a:solidFill>
              </a:rPr>
              <a:t>penalty is not high for bringing more</a:t>
            </a:r>
            <a:r>
              <a:rPr lang="en-US" sz="2000" dirty="0"/>
              <a:t>: wide buses, little extra cost in bringing more data than exactly what needed</a:t>
            </a:r>
          </a:p>
          <a:p>
            <a:pPr marL="457200" lvl="1" indent="0">
              <a:buNone/>
            </a:pPr>
            <a:endParaRPr lang="en-US" dirty="0"/>
          </a:p>
          <a:p>
            <a:r>
              <a:rPr lang="en-US" sz="2000" dirty="0">
                <a:solidFill>
                  <a:srgbClr val="C00000"/>
                </a:solidFill>
              </a:rPr>
              <a:t>Corollary</a:t>
            </a:r>
            <a:r>
              <a:rPr lang="en-US" sz="2000" dirty="0"/>
              <a:t>: you will reduce the number of trips to main memory if you use multiple times data from a cache line</a:t>
            </a:r>
          </a:p>
          <a:p>
            <a:endParaRPr lang="en-US" sz="2000" dirty="0"/>
          </a:p>
          <a:p>
            <a:pPr lvl="2"/>
            <a:endParaRPr lang="en-US" sz="2000" dirty="0"/>
          </a:p>
          <a:p>
            <a:r>
              <a:rPr lang="en-US" sz="2000" dirty="0"/>
              <a:t>“</a:t>
            </a:r>
            <a:r>
              <a:rPr lang="en-US" sz="2000" dirty="0">
                <a:solidFill>
                  <a:srgbClr val="0070C0"/>
                </a:solidFill>
              </a:rPr>
              <a:t>cache line</a:t>
            </a:r>
            <a:r>
              <a:rPr lang="en-US" sz="2000" dirty="0"/>
              <a:t>”</a:t>
            </a:r>
          </a:p>
          <a:p>
            <a:pPr lvl="1"/>
            <a:r>
              <a:rPr lang="en-US" sz="1800" dirty="0"/>
              <a:t>Many systems have cache line of 64 Bytes (8 </a:t>
            </a:r>
            <a:r>
              <a:rPr lang="en-US" sz="1800" dirty="0">
                <a:latin typeface="Consolas" panose="020B0609020204030204" pitchFamily="49" charset="0"/>
              </a:rPr>
              <a:t>double</a:t>
            </a:r>
            <a:r>
              <a:rPr lang="en-US" sz="1800" dirty="0"/>
              <a:t>s OR 16 </a:t>
            </a:r>
            <a:r>
              <a:rPr lang="en-US" sz="1800" dirty="0">
                <a:latin typeface="Consolas" panose="020B0609020204030204" pitchFamily="49" charset="0"/>
              </a:rPr>
              <a:t>float</a:t>
            </a:r>
            <a:r>
              <a:rPr lang="en-US" sz="1800" dirty="0"/>
              <a:t>s OR 16 </a:t>
            </a:r>
            <a:r>
              <a:rPr lang="en-US" sz="1800" dirty="0" err="1">
                <a:latin typeface="Consolas" panose="020B0609020204030204" pitchFamily="49" charset="0"/>
              </a:rPr>
              <a:t>int</a:t>
            </a:r>
            <a:r>
              <a:rPr lang="en-US" sz="1800" dirty="0" err="1"/>
              <a:t>s</a:t>
            </a:r>
            <a:r>
              <a:rPr lang="en-US" sz="1800" dirty="0"/>
              <a:t> OR 64 </a:t>
            </a:r>
            <a:r>
              <a:rPr lang="en-US" sz="1800" dirty="0">
                <a:latin typeface="Consolas" panose="020B0609020204030204" pitchFamily="49" charset="0"/>
              </a:rPr>
              <a:t>char</a:t>
            </a:r>
            <a:r>
              <a:rPr lang="en-US" sz="1800" dirty="0"/>
              <a:t>s, etc.)</a:t>
            </a:r>
          </a:p>
          <a:p>
            <a:pPr lvl="1"/>
            <a:r>
              <a:rPr lang="en-US" sz="1800" dirty="0"/>
              <a:t>Cache line size is the same for L1, L2, and L3 caches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1262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Up-Down Arrow 42"/>
          <p:cNvSpPr/>
          <p:nvPr/>
        </p:nvSpPr>
        <p:spPr bwMode="auto">
          <a:xfrm>
            <a:off x="5346225" y="1373323"/>
            <a:ext cx="685800" cy="990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5" name="Up-Down Arrow 34"/>
          <p:cNvSpPr/>
          <p:nvPr/>
        </p:nvSpPr>
        <p:spPr bwMode="auto">
          <a:xfrm>
            <a:off x="5346225" y="2973523"/>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 name="Title 1"/>
          <p:cNvSpPr>
            <a:spLocks noGrp="1"/>
          </p:cNvSpPr>
          <p:nvPr>
            <p:ph type="title"/>
          </p:nvPr>
        </p:nvSpPr>
        <p:spPr/>
        <p:txBody>
          <a:bodyPr/>
          <a:lstStyle/>
          <a:p>
            <a:r>
              <a:rPr lang="en-US" dirty="0"/>
              <a:t>General Cache Concepts: </a:t>
            </a:r>
            <a:r>
              <a:rPr lang="en-US" b="1" dirty="0">
                <a:solidFill>
                  <a:srgbClr val="FFC000"/>
                </a:solidFill>
              </a:rPr>
              <a:t>Hit</a:t>
            </a:r>
          </a:p>
        </p:txBody>
      </p:sp>
      <p:sp>
        <p:nvSpPr>
          <p:cNvPr id="3" name="Rectangle 2"/>
          <p:cNvSpPr/>
          <p:nvPr/>
        </p:nvSpPr>
        <p:spPr bwMode="auto">
          <a:xfrm>
            <a:off x="3898425" y="4345123"/>
            <a:ext cx="3581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 name="Rectangle 3"/>
          <p:cNvSpPr/>
          <p:nvPr/>
        </p:nvSpPr>
        <p:spPr bwMode="auto">
          <a:xfrm>
            <a:off x="3898425" y="2350314"/>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 name="Rectangle 4"/>
          <p:cNvSpPr/>
          <p:nvPr/>
        </p:nvSpPr>
        <p:spPr bwMode="auto">
          <a:xfrm>
            <a:off x="40508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0</a:t>
            </a:r>
          </a:p>
        </p:txBody>
      </p:sp>
      <p:sp>
        <p:nvSpPr>
          <p:cNvPr id="6" name="Rectangle 5"/>
          <p:cNvSpPr/>
          <p:nvPr/>
        </p:nvSpPr>
        <p:spPr bwMode="auto">
          <a:xfrm>
            <a:off x="48890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sp>
        <p:nvSpPr>
          <p:cNvPr id="7" name="Rectangle 6"/>
          <p:cNvSpPr/>
          <p:nvPr/>
        </p:nvSpPr>
        <p:spPr bwMode="auto">
          <a:xfrm>
            <a:off x="57272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8" name="Rectangle 7"/>
          <p:cNvSpPr/>
          <p:nvPr/>
        </p:nvSpPr>
        <p:spPr bwMode="auto">
          <a:xfrm>
            <a:off x="65654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9" name="Rectangle 8"/>
          <p:cNvSpPr/>
          <p:nvPr/>
        </p:nvSpPr>
        <p:spPr bwMode="auto">
          <a:xfrm>
            <a:off x="40508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10" name="Rectangle 9"/>
          <p:cNvSpPr/>
          <p:nvPr/>
        </p:nvSpPr>
        <p:spPr bwMode="auto">
          <a:xfrm>
            <a:off x="48890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5</a:t>
            </a:r>
          </a:p>
        </p:txBody>
      </p:sp>
      <p:sp>
        <p:nvSpPr>
          <p:cNvPr id="11" name="Rectangle 10"/>
          <p:cNvSpPr/>
          <p:nvPr/>
        </p:nvSpPr>
        <p:spPr bwMode="auto">
          <a:xfrm>
            <a:off x="57272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6</a:t>
            </a:r>
          </a:p>
        </p:txBody>
      </p:sp>
      <p:sp>
        <p:nvSpPr>
          <p:cNvPr id="12" name="Rectangle 11"/>
          <p:cNvSpPr/>
          <p:nvPr/>
        </p:nvSpPr>
        <p:spPr bwMode="auto">
          <a:xfrm>
            <a:off x="65654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7</a:t>
            </a:r>
          </a:p>
        </p:txBody>
      </p:sp>
      <p:sp>
        <p:nvSpPr>
          <p:cNvPr id="13" name="Rectangle 12"/>
          <p:cNvSpPr/>
          <p:nvPr/>
        </p:nvSpPr>
        <p:spPr bwMode="auto">
          <a:xfrm>
            <a:off x="40508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14" name="Rectangle 13"/>
          <p:cNvSpPr/>
          <p:nvPr/>
        </p:nvSpPr>
        <p:spPr bwMode="auto">
          <a:xfrm>
            <a:off x="48890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15" name="Rectangle 14"/>
          <p:cNvSpPr/>
          <p:nvPr/>
        </p:nvSpPr>
        <p:spPr bwMode="auto">
          <a:xfrm>
            <a:off x="57272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16" name="Rectangle 15"/>
          <p:cNvSpPr/>
          <p:nvPr/>
        </p:nvSpPr>
        <p:spPr bwMode="auto">
          <a:xfrm>
            <a:off x="65654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11</a:t>
            </a:r>
          </a:p>
        </p:txBody>
      </p:sp>
      <p:sp>
        <p:nvSpPr>
          <p:cNvPr id="17" name="Rectangle 16"/>
          <p:cNvSpPr/>
          <p:nvPr/>
        </p:nvSpPr>
        <p:spPr bwMode="auto">
          <a:xfrm>
            <a:off x="40508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18" name="Rectangle 17"/>
          <p:cNvSpPr/>
          <p:nvPr/>
        </p:nvSpPr>
        <p:spPr bwMode="auto">
          <a:xfrm>
            <a:off x="48890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13</a:t>
            </a:r>
          </a:p>
        </p:txBody>
      </p:sp>
      <p:sp>
        <p:nvSpPr>
          <p:cNvPr id="19" name="Rectangle 18"/>
          <p:cNvSpPr/>
          <p:nvPr/>
        </p:nvSpPr>
        <p:spPr bwMode="auto">
          <a:xfrm>
            <a:off x="57272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0" name="Rectangle 19"/>
          <p:cNvSpPr/>
          <p:nvPr/>
        </p:nvSpPr>
        <p:spPr bwMode="auto">
          <a:xfrm>
            <a:off x="65654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15</a:t>
            </a:r>
          </a:p>
        </p:txBody>
      </p:sp>
      <p:cxnSp>
        <p:nvCxnSpPr>
          <p:cNvPr id="22" name="Straight Connector 21"/>
          <p:cNvCxnSpPr/>
          <p:nvPr/>
        </p:nvCxnSpPr>
        <p:spPr bwMode="auto">
          <a:xfrm>
            <a:off x="4279425" y="6173924"/>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40508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27" name="Rectangle 26"/>
          <p:cNvSpPr/>
          <p:nvPr/>
        </p:nvSpPr>
        <p:spPr bwMode="auto">
          <a:xfrm>
            <a:off x="48890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28" name="Rectangle 27"/>
          <p:cNvSpPr/>
          <p:nvPr/>
        </p:nvSpPr>
        <p:spPr bwMode="auto">
          <a:xfrm>
            <a:off x="57272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9" name="Rectangle 28"/>
          <p:cNvSpPr/>
          <p:nvPr/>
        </p:nvSpPr>
        <p:spPr bwMode="auto">
          <a:xfrm>
            <a:off x="65654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30" name="TextBox 29"/>
          <p:cNvSpPr txBox="1"/>
          <p:nvPr/>
        </p:nvSpPr>
        <p:spPr>
          <a:xfrm>
            <a:off x="2782189" y="2426514"/>
            <a:ext cx="7537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a:t>
            </a:r>
          </a:p>
        </p:txBody>
      </p:sp>
      <p:sp>
        <p:nvSpPr>
          <p:cNvPr id="31" name="TextBox 30"/>
          <p:cNvSpPr txBox="1"/>
          <p:nvPr/>
        </p:nvSpPr>
        <p:spPr>
          <a:xfrm>
            <a:off x="2450626" y="4421323"/>
            <a:ext cx="9889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Memory</a:t>
            </a:r>
          </a:p>
        </p:txBody>
      </p:sp>
      <p:sp>
        <p:nvSpPr>
          <p:cNvPr id="44" name="Text Box 29"/>
          <p:cNvSpPr txBox="1">
            <a:spLocks noChangeArrowheads="1"/>
          </p:cNvSpPr>
          <p:nvPr/>
        </p:nvSpPr>
        <p:spPr bwMode="auto">
          <a:xfrm>
            <a:off x="7913184" y="1658807"/>
            <a:ext cx="2826906" cy="396135"/>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Data in block b is needed</a:t>
            </a:r>
          </a:p>
        </p:txBody>
      </p:sp>
      <p:sp>
        <p:nvSpPr>
          <p:cNvPr id="46" name="Rectangle 45"/>
          <p:cNvSpPr/>
          <p:nvPr/>
        </p:nvSpPr>
        <p:spPr>
          <a:xfrm>
            <a:off x="5990599" y="1697440"/>
            <a:ext cx="1184427"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Request: 14</a:t>
            </a:r>
          </a:p>
        </p:txBody>
      </p:sp>
      <p:sp>
        <p:nvSpPr>
          <p:cNvPr id="47" name="Rectangle 46"/>
          <p:cNvSpPr/>
          <p:nvPr/>
        </p:nvSpPr>
        <p:spPr bwMode="auto">
          <a:xfrm>
            <a:off x="5727225" y="2503445"/>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48" name="Text Box 29"/>
          <p:cNvSpPr txBox="1">
            <a:spLocks noChangeArrowheads="1"/>
          </p:cNvSpPr>
          <p:nvPr/>
        </p:nvSpPr>
        <p:spPr bwMode="auto">
          <a:xfrm>
            <a:off x="7929519" y="2287723"/>
            <a:ext cx="2154670" cy="697756"/>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Block b is in cache:</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0" i="1" u="none" strike="noStrike" kern="1200" cap="none" spc="0" normalizeH="0" baseline="0" noProof="0" dirty="0">
                <a:ln>
                  <a:noFill/>
                </a:ln>
                <a:solidFill>
                  <a:srgbClr val="C00000"/>
                </a:solidFill>
                <a:effectLst/>
                <a:uLnTx/>
                <a:uFillTx/>
                <a:latin typeface="Calibri" pitchFamily="34" charset="0"/>
                <a:ea typeface="+mn-ea"/>
                <a:cs typeface="+mn-cs"/>
              </a:rPr>
              <a:t>Hit!</a:t>
            </a:r>
            <a:endParaRPr kumimoji="0" lang="en-GB" sz="2000" b="1" i="1" u="none" strike="noStrike" kern="1200" cap="none" spc="0" normalizeH="0" baseline="0" noProof="0" dirty="0">
              <a:ln>
                <a:noFill/>
              </a:ln>
              <a:solidFill>
                <a:srgbClr val="C00000"/>
              </a:solidFill>
              <a:effectLst/>
              <a:uLnTx/>
              <a:uFillTx/>
              <a:latin typeface="Calibri" pitchFamily="34" charset="0"/>
              <a:ea typeface="+mn-ea"/>
              <a:cs typeface="+mn-cs"/>
            </a:endParaRPr>
          </a:p>
        </p:txBody>
      </p:sp>
      <p:sp>
        <p:nvSpPr>
          <p:cNvPr id="21" name="Slide Number Placeholder 20"/>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6" name="TextBox 35"/>
          <p:cNvSpPr txBox="1"/>
          <p:nvPr/>
        </p:nvSpPr>
        <p:spPr>
          <a:xfrm>
            <a:off x="4981992" y="983536"/>
            <a:ext cx="22099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Delivery to registers…</a:t>
            </a:r>
          </a:p>
        </p:txBody>
      </p:sp>
      <p:sp>
        <p:nvSpPr>
          <p:cNvPr id="37" name="Rectangle 36"/>
          <p:cNvSpPr/>
          <p:nvPr/>
        </p:nvSpPr>
        <p:spPr>
          <a:xfrm>
            <a:off x="17604" y="6642556"/>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
        <p:nvSpPr>
          <p:cNvPr id="23" name="Rectangle 22"/>
          <p:cNvSpPr/>
          <p:nvPr/>
        </p:nvSpPr>
        <p:spPr>
          <a:xfrm>
            <a:off x="9283655" y="5246058"/>
            <a:ext cx="2826864"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sng" strike="noStrike" kern="1200" cap="none" spc="0" normalizeH="0" baseline="0" noProof="0" dirty="0">
                <a:ln>
                  <a:noFill/>
                </a:ln>
                <a:solidFill>
                  <a:srgbClr val="0070C0"/>
                </a:solidFill>
                <a:effectLst/>
                <a:uLnTx/>
                <a:uFillTx/>
                <a:latin typeface="Calibri" pitchFamily="34" charset="0"/>
                <a:ea typeface="+mn-ea"/>
                <a:cs typeface="+mn-cs"/>
              </a:rPr>
              <a:t>Hit Rate</a:t>
            </a: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 on average, how </a:t>
            </a:r>
            <a:b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many out of 100 mem </a:t>
            </a:r>
            <a:b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requests hit the cache? </a:t>
            </a:r>
            <a:b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(we’ll  talk about this again)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5640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CPU’s </a:t>
            </a:r>
            <a:r>
              <a:rPr lang="en-US" dirty="0">
                <a:solidFill>
                  <a:srgbClr val="FFCC00"/>
                </a:solidFill>
              </a:rPr>
              <a:t>Arithmetic Logic Unit</a:t>
            </a:r>
            <a:r>
              <a:rPr lang="en-US" dirty="0"/>
              <a:t> (ALU)</a:t>
            </a:r>
          </a:p>
        </p:txBody>
      </p:sp>
      <p:sp>
        <p:nvSpPr>
          <p:cNvPr id="3" name="Content Placeholder 2"/>
          <p:cNvSpPr>
            <a:spLocks noGrp="1"/>
          </p:cNvSpPr>
          <p:nvPr>
            <p:ph idx="1"/>
          </p:nvPr>
        </p:nvSpPr>
        <p:spPr/>
        <p:txBody>
          <a:bodyPr/>
          <a:lstStyle/>
          <a:p>
            <a:endParaRPr lang="en-US" sz="2000" dirty="0"/>
          </a:p>
          <a:p>
            <a:r>
              <a:rPr lang="en-US" sz="2000" dirty="0"/>
              <a:t>Made up of a bunch of so called “execution units” or “functional units”</a:t>
            </a:r>
          </a:p>
          <a:p>
            <a:endParaRPr lang="en-US" sz="2000" dirty="0"/>
          </a:p>
          <a:p>
            <a:endParaRPr lang="en-US" sz="2000" dirty="0"/>
          </a:p>
          <a:p>
            <a:r>
              <a:rPr lang="en-US" sz="2000" dirty="0"/>
              <a:t>In charge of executing arithmetic and load/store operations</a:t>
            </a:r>
          </a:p>
          <a:p>
            <a:endParaRPr lang="en-US" sz="2000" dirty="0"/>
          </a:p>
          <a:p>
            <a:endParaRPr lang="en-US" sz="2000" dirty="0"/>
          </a:p>
          <a:p>
            <a:r>
              <a:rPr lang="en-US" sz="2000" dirty="0"/>
              <a:t>Examples:</a:t>
            </a:r>
          </a:p>
          <a:p>
            <a:pPr lvl="1"/>
            <a:r>
              <a:rPr lang="en-US" sz="1800" dirty="0"/>
              <a:t>Arithmetic multiply/add unit (for integers)</a:t>
            </a:r>
          </a:p>
          <a:p>
            <a:pPr lvl="1"/>
            <a:r>
              <a:rPr lang="en-US" sz="1800" dirty="0"/>
              <a:t>Arithmetic multiply/add unit (for floats)</a:t>
            </a:r>
          </a:p>
          <a:p>
            <a:pPr lvl="1"/>
            <a:r>
              <a:rPr lang="en-US" sz="1800" dirty="0"/>
              <a:t>Special function unit</a:t>
            </a:r>
          </a:p>
          <a:p>
            <a:pPr lvl="2"/>
            <a:r>
              <a:rPr lang="en-US" sz="1600" dirty="0"/>
              <a:t>Called upon to compute </a:t>
            </a:r>
            <a:r>
              <a:rPr lang="en-US" sz="1600" dirty="0">
                <a:latin typeface="Courier New" panose="02070309020205020404" pitchFamily="49" charset="0"/>
                <a:cs typeface="Courier New" panose="02070309020205020404" pitchFamily="49" charset="0"/>
              </a:rPr>
              <a:t>sin</a:t>
            </a:r>
            <a:r>
              <a:rPr lang="en-US" sz="1600" dirty="0"/>
              <a:t>, </a:t>
            </a:r>
            <a:r>
              <a:rPr lang="en-US" sz="1600" dirty="0">
                <a:latin typeface="Courier New" panose="02070309020205020404" pitchFamily="49" charset="0"/>
                <a:cs typeface="Courier New" panose="02070309020205020404" pitchFamily="49" charset="0"/>
              </a:rPr>
              <a:t>cos</a:t>
            </a:r>
            <a:r>
              <a:rPr lang="en-US" sz="1600" dirty="0"/>
              <a:t>, </a:t>
            </a:r>
            <a:r>
              <a:rPr lang="en-US" sz="1600" dirty="0">
                <a:latin typeface="Courier New" panose="02070309020205020404" pitchFamily="49" charset="0"/>
                <a:cs typeface="Courier New" panose="02070309020205020404" pitchFamily="49" charset="0"/>
              </a:rPr>
              <a:t>exp</a:t>
            </a:r>
            <a:r>
              <a:rPr lang="en-US" sz="1600" dirty="0"/>
              <a:t>, </a:t>
            </a:r>
            <a:r>
              <a:rPr lang="en-US" sz="1600" dirty="0">
                <a:latin typeface="Courier New" panose="02070309020205020404" pitchFamily="49" charset="0"/>
                <a:cs typeface="Courier New" panose="02070309020205020404" pitchFamily="49" charset="0"/>
              </a:rPr>
              <a:t>log</a:t>
            </a:r>
            <a:r>
              <a:rPr lang="en-US" sz="1600" dirty="0"/>
              <a:t>, etc.</a:t>
            </a:r>
          </a:p>
          <a:p>
            <a:pPr lvl="1"/>
            <a:r>
              <a:rPr lang="en-US" sz="1800" dirty="0"/>
              <a:t>Etc.</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37715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Up-Down Arrow 42"/>
          <p:cNvSpPr/>
          <p:nvPr/>
        </p:nvSpPr>
        <p:spPr bwMode="auto">
          <a:xfrm>
            <a:off x="4876800" y="1295400"/>
            <a:ext cx="685800" cy="990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5" name="Up-Down Arrow 34"/>
          <p:cNvSpPr/>
          <p:nvPr/>
        </p:nvSpPr>
        <p:spPr bwMode="auto">
          <a:xfrm>
            <a:off x="4876800" y="2895600"/>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 name="Title 1"/>
          <p:cNvSpPr>
            <a:spLocks noGrp="1"/>
          </p:cNvSpPr>
          <p:nvPr>
            <p:ph type="title"/>
          </p:nvPr>
        </p:nvSpPr>
        <p:spPr/>
        <p:txBody>
          <a:bodyPr/>
          <a:lstStyle/>
          <a:p>
            <a:r>
              <a:rPr lang="en-US" dirty="0"/>
              <a:t>General Cache Concepts: </a:t>
            </a:r>
            <a:r>
              <a:rPr lang="en-US" b="1" dirty="0">
                <a:solidFill>
                  <a:srgbClr val="FFC000"/>
                </a:solidFill>
              </a:rPr>
              <a:t>Miss</a:t>
            </a:r>
          </a:p>
        </p:txBody>
      </p:sp>
      <p:sp>
        <p:nvSpPr>
          <p:cNvPr id="3" name="Rectangle 2"/>
          <p:cNvSpPr/>
          <p:nvPr/>
        </p:nvSpPr>
        <p:spPr bwMode="auto">
          <a:xfrm>
            <a:off x="3429000" y="4267200"/>
            <a:ext cx="3581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 name="Rectangle 3"/>
          <p:cNvSpPr/>
          <p:nvPr/>
        </p:nvSpPr>
        <p:spPr bwMode="auto">
          <a:xfrm>
            <a:off x="3429000" y="2272391"/>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 name="Rectangle 4"/>
          <p:cNvSpPr/>
          <p:nvPr/>
        </p:nvSpPr>
        <p:spPr bwMode="auto">
          <a:xfrm>
            <a:off x="35814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0</a:t>
            </a:r>
          </a:p>
        </p:txBody>
      </p:sp>
      <p:sp>
        <p:nvSpPr>
          <p:cNvPr id="6" name="Rectangle 5"/>
          <p:cNvSpPr/>
          <p:nvPr/>
        </p:nvSpPr>
        <p:spPr bwMode="auto">
          <a:xfrm>
            <a:off x="44196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sp>
        <p:nvSpPr>
          <p:cNvPr id="7" name="Rectangle 6"/>
          <p:cNvSpPr/>
          <p:nvPr/>
        </p:nvSpPr>
        <p:spPr bwMode="auto">
          <a:xfrm>
            <a:off x="52578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8" name="Rectangle 7"/>
          <p:cNvSpPr/>
          <p:nvPr/>
        </p:nvSpPr>
        <p:spPr bwMode="auto">
          <a:xfrm>
            <a:off x="60960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9" name="Rectangle 8"/>
          <p:cNvSpPr/>
          <p:nvPr/>
        </p:nvSpPr>
        <p:spPr bwMode="auto">
          <a:xfrm>
            <a:off x="35814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4</a:t>
            </a:r>
          </a:p>
        </p:txBody>
      </p:sp>
      <p:sp>
        <p:nvSpPr>
          <p:cNvPr id="10" name="Rectangle 9"/>
          <p:cNvSpPr/>
          <p:nvPr/>
        </p:nvSpPr>
        <p:spPr bwMode="auto">
          <a:xfrm>
            <a:off x="44196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5</a:t>
            </a:r>
          </a:p>
        </p:txBody>
      </p:sp>
      <p:sp>
        <p:nvSpPr>
          <p:cNvPr id="11" name="Rectangle 10"/>
          <p:cNvSpPr/>
          <p:nvPr/>
        </p:nvSpPr>
        <p:spPr bwMode="auto">
          <a:xfrm>
            <a:off x="52578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6</a:t>
            </a:r>
          </a:p>
        </p:txBody>
      </p:sp>
      <p:sp>
        <p:nvSpPr>
          <p:cNvPr id="12" name="Rectangle 11"/>
          <p:cNvSpPr/>
          <p:nvPr/>
        </p:nvSpPr>
        <p:spPr bwMode="auto">
          <a:xfrm>
            <a:off x="60960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7</a:t>
            </a:r>
          </a:p>
        </p:txBody>
      </p:sp>
      <p:sp>
        <p:nvSpPr>
          <p:cNvPr id="13" name="Rectangle 12"/>
          <p:cNvSpPr/>
          <p:nvPr/>
        </p:nvSpPr>
        <p:spPr bwMode="auto">
          <a:xfrm>
            <a:off x="35814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14" name="Rectangle 13"/>
          <p:cNvSpPr/>
          <p:nvPr/>
        </p:nvSpPr>
        <p:spPr bwMode="auto">
          <a:xfrm>
            <a:off x="44196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15" name="Rectangle 14"/>
          <p:cNvSpPr/>
          <p:nvPr/>
        </p:nvSpPr>
        <p:spPr bwMode="auto">
          <a:xfrm>
            <a:off x="52578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10</a:t>
            </a:r>
          </a:p>
        </p:txBody>
      </p:sp>
      <p:sp>
        <p:nvSpPr>
          <p:cNvPr id="16" name="Rectangle 15"/>
          <p:cNvSpPr/>
          <p:nvPr/>
        </p:nvSpPr>
        <p:spPr bwMode="auto">
          <a:xfrm>
            <a:off x="60960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11</a:t>
            </a:r>
          </a:p>
        </p:txBody>
      </p:sp>
      <p:sp>
        <p:nvSpPr>
          <p:cNvPr id="17" name="Rectangle 16"/>
          <p:cNvSpPr/>
          <p:nvPr/>
        </p:nvSpPr>
        <p:spPr bwMode="auto">
          <a:xfrm>
            <a:off x="35814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18" name="Rectangle 17"/>
          <p:cNvSpPr/>
          <p:nvPr/>
        </p:nvSpPr>
        <p:spPr bwMode="auto">
          <a:xfrm>
            <a:off x="44196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13</a:t>
            </a:r>
          </a:p>
        </p:txBody>
      </p:sp>
      <p:sp>
        <p:nvSpPr>
          <p:cNvPr id="19" name="Rectangle 18"/>
          <p:cNvSpPr/>
          <p:nvPr/>
        </p:nvSpPr>
        <p:spPr bwMode="auto">
          <a:xfrm>
            <a:off x="52578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0" name="Rectangle 19"/>
          <p:cNvSpPr/>
          <p:nvPr/>
        </p:nvSpPr>
        <p:spPr bwMode="auto">
          <a:xfrm>
            <a:off x="60960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15</a:t>
            </a:r>
          </a:p>
        </p:txBody>
      </p:sp>
      <p:cxnSp>
        <p:nvCxnSpPr>
          <p:cNvPr id="22" name="Straight Connector 21"/>
          <p:cNvCxnSpPr/>
          <p:nvPr/>
        </p:nvCxnSpPr>
        <p:spPr bwMode="auto">
          <a:xfrm>
            <a:off x="3810000" y="6096001"/>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35814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8</a:t>
            </a:r>
          </a:p>
        </p:txBody>
      </p:sp>
      <p:sp>
        <p:nvSpPr>
          <p:cNvPr id="27" name="Rectangle 26"/>
          <p:cNvSpPr/>
          <p:nvPr/>
        </p:nvSpPr>
        <p:spPr bwMode="auto">
          <a:xfrm>
            <a:off x="44196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9</a:t>
            </a:r>
          </a:p>
        </p:txBody>
      </p:sp>
      <p:sp>
        <p:nvSpPr>
          <p:cNvPr id="28" name="Rectangle 27"/>
          <p:cNvSpPr/>
          <p:nvPr/>
        </p:nvSpPr>
        <p:spPr bwMode="auto">
          <a:xfrm>
            <a:off x="52578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14</a:t>
            </a:r>
          </a:p>
        </p:txBody>
      </p:sp>
      <p:sp>
        <p:nvSpPr>
          <p:cNvPr id="29" name="Rectangle 28"/>
          <p:cNvSpPr/>
          <p:nvPr/>
        </p:nvSpPr>
        <p:spPr bwMode="auto">
          <a:xfrm>
            <a:off x="60960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3</a:t>
            </a:r>
          </a:p>
        </p:txBody>
      </p:sp>
      <p:sp>
        <p:nvSpPr>
          <p:cNvPr id="30" name="TextBox 29"/>
          <p:cNvSpPr txBox="1"/>
          <p:nvPr/>
        </p:nvSpPr>
        <p:spPr>
          <a:xfrm>
            <a:off x="2312764" y="2348591"/>
            <a:ext cx="7537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Cache</a:t>
            </a:r>
          </a:p>
        </p:txBody>
      </p:sp>
      <p:sp>
        <p:nvSpPr>
          <p:cNvPr id="31" name="TextBox 30"/>
          <p:cNvSpPr txBox="1"/>
          <p:nvPr/>
        </p:nvSpPr>
        <p:spPr>
          <a:xfrm>
            <a:off x="1981201" y="4343400"/>
            <a:ext cx="9889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Memory</a:t>
            </a:r>
          </a:p>
        </p:txBody>
      </p:sp>
      <p:sp>
        <p:nvSpPr>
          <p:cNvPr id="44" name="Text Box 29"/>
          <p:cNvSpPr txBox="1">
            <a:spLocks noChangeArrowheads="1"/>
          </p:cNvSpPr>
          <p:nvPr/>
        </p:nvSpPr>
        <p:spPr bwMode="auto">
          <a:xfrm>
            <a:off x="7443759" y="1580884"/>
            <a:ext cx="2826906" cy="396135"/>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Data in block b is needed</a:t>
            </a:r>
          </a:p>
        </p:txBody>
      </p:sp>
      <p:sp>
        <p:nvSpPr>
          <p:cNvPr id="46" name="Rectangle 45"/>
          <p:cNvSpPr/>
          <p:nvPr/>
        </p:nvSpPr>
        <p:spPr>
          <a:xfrm>
            <a:off x="5521173" y="1619517"/>
            <a:ext cx="118442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Request: 12</a:t>
            </a:r>
          </a:p>
        </p:txBody>
      </p:sp>
      <p:sp>
        <p:nvSpPr>
          <p:cNvPr id="48" name="Text Box 29"/>
          <p:cNvSpPr txBox="1">
            <a:spLocks noChangeArrowheads="1"/>
          </p:cNvSpPr>
          <p:nvPr/>
        </p:nvSpPr>
        <p:spPr bwMode="auto">
          <a:xfrm>
            <a:off x="7460095" y="2209800"/>
            <a:ext cx="2569847" cy="697756"/>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Block b is not in cache:</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srgbClr val="00B050"/>
                </a:solidFill>
                <a:effectLst/>
                <a:uLnTx/>
                <a:uFillTx/>
                <a:latin typeface="Calibri" pitchFamily="34" charset="0"/>
                <a:ea typeface="+mn-ea"/>
                <a:cs typeface="+mn-cs"/>
              </a:rPr>
              <a:t>Miss!</a:t>
            </a:r>
          </a:p>
        </p:txBody>
      </p:sp>
      <p:sp>
        <p:nvSpPr>
          <p:cNvPr id="34" name="Text Box 29"/>
          <p:cNvSpPr txBox="1">
            <a:spLocks noChangeArrowheads="1"/>
          </p:cNvSpPr>
          <p:nvPr/>
        </p:nvSpPr>
        <p:spPr bwMode="auto">
          <a:xfrm>
            <a:off x="7467601" y="3200400"/>
            <a:ext cx="2585173" cy="697756"/>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Block b is fetched from</a:t>
            </a:r>
          </a:p>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0" i="1" u="none" strike="noStrike" kern="1200" cap="none" spc="0" normalizeH="0" baseline="0" noProof="0" dirty="0">
                <a:ln>
                  <a:noFill/>
                </a:ln>
                <a:solidFill>
                  <a:prstClr val="black"/>
                </a:solidFill>
                <a:effectLst/>
                <a:uLnTx/>
                <a:uFillTx/>
                <a:latin typeface="Calibri" pitchFamily="34" charset="0"/>
                <a:ea typeface="+mn-ea"/>
                <a:cs typeface="+mn-cs"/>
              </a:rPr>
              <a:t>memory</a:t>
            </a:r>
            <a:endPar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6" name="Rectangle 35"/>
          <p:cNvSpPr/>
          <p:nvPr/>
        </p:nvSpPr>
        <p:spPr>
          <a:xfrm>
            <a:off x="5521172" y="3395246"/>
            <a:ext cx="118442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Request: 12</a:t>
            </a:r>
          </a:p>
        </p:txBody>
      </p:sp>
      <p:sp>
        <p:nvSpPr>
          <p:cNvPr id="37" name="Rectangle 36"/>
          <p:cNvSpPr/>
          <p:nvPr/>
        </p:nvSpPr>
        <p:spPr bwMode="auto">
          <a:xfrm>
            <a:off x="3581400" y="55626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38" name="Rectangle 37"/>
          <p:cNvSpPr/>
          <p:nvPr/>
        </p:nvSpPr>
        <p:spPr bwMode="auto">
          <a:xfrm>
            <a:off x="4114800" y="34290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39" name="Rectangle 38"/>
          <p:cNvSpPr/>
          <p:nvPr/>
        </p:nvSpPr>
        <p:spPr bwMode="auto">
          <a:xfrm>
            <a:off x="3591830" y="2425522"/>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12</a:t>
            </a:r>
          </a:p>
        </p:txBody>
      </p:sp>
      <p:sp>
        <p:nvSpPr>
          <p:cNvPr id="42" name="Text Box 29"/>
          <p:cNvSpPr txBox="1">
            <a:spLocks noChangeArrowheads="1"/>
          </p:cNvSpPr>
          <p:nvPr/>
        </p:nvSpPr>
        <p:spPr bwMode="auto">
          <a:xfrm>
            <a:off x="7467601" y="4191000"/>
            <a:ext cx="4581424" cy="1753558"/>
          </a:xfrm>
          <a:prstGeom prst="rect">
            <a:avLst/>
          </a:prstGeom>
          <a:noFill/>
          <a:ln w="9525">
            <a:noFill/>
            <a:round/>
            <a:headEnd/>
            <a:tailEnd/>
          </a:ln>
        </p:spPr>
        <p:txBody>
          <a:bodyPr wrap="none" lIns="90000" tIns="46800" rIns="90000" bIns="46800" anchor="ctr">
            <a:spAutoFit/>
          </a:bodyPr>
          <a:lstStyle/>
          <a:p>
            <a:pPr marL="0" marR="0" lvl="0" indent="0" algn="l" defTabSz="914400" rtl="0" eaLnBrk="1" fontAlgn="auto" latinLnBrk="0" hangingPunct="1">
              <a:lnSpc>
                <a:spcPct val="98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2000" b="1" i="1" u="none" strike="noStrike" kern="1200" cap="none" spc="0" normalizeH="0" baseline="0" noProof="0" dirty="0">
                <a:ln>
                  <a:noFill/>
                </a:ln>
                <a:solidFill>
                  <a:prstClr val="black"/>
                </a:solidFill>
                <a:effectLst/>
                <a:uLnTx/>
                <a:uFillTx/>
                <a:latin typeface="Calibri" pitchFamily="34" charset="0"/>
                <a:ea typeface="+mn-ea"/>
                <a:cs typeface="+mn-cs"/>
              </a:rPr>
              <a:t>Block b is stored in cache</a:t>
            </a:r>
          </a:p>
          <a:p>
            <a:pPr marL="115888" marR="0" lvl="0" indent="-115888" algn="l" defTabSz="914400" rtl="0" eaLnBrk="1" fontAlgn="auto" latinLnBrk="0" hangingPunct="1">
              <a:lnSpc>
                <a:spcPct val="98000"/>
              </a:lnSpc>
              <a:spcBef>
                <a:spcPts val="0"/>
              </a:spcBef>
              <a:spcAft>
                <a:spcPts val="0"/>
              </a:spcAft>
              <a:buClrTx/>
              <a:buSzTx/>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1200" cap="none" spc="0" normalizeH="0" baseline="0" noProof="0" dirty="0">
                <a:ln>
                  <a:noFill/>
                </a:ln>
                <a:solidFill>
                  <a:srgbClr val="0070C0"/>
                </a:solidFill>
                <a:effectLst/>
                <a:uLnTx/>
                <a:uFillTx/>
                <a:latin typeface="Calibri" pitchFamily="34" charset="0"/>
                <a:ea typeface="+mn-ea"/>
                <a:cs typeface="+mn-cs"/>
              </a:rPr>
              <a:t>Placement policy:</a:t>
            </a:r>
            <a:br>
              <a:rPr kumimoji="0" lang="en-GB" sz="1800" b="0" i="0" u="none" strike="noStrike" kern="1200" cap="none" spc="0" normalizeH="0" baseline="0" noProof="0" dirty="0">
                <a:ln>
                  <a:noFill/>
                </a:ln>
                <a:solidFill>
                  <a:srgbClr val="0070C0"/>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determines where Block b goes</a:t>
            </a:r>
          </a:p>
          <a:p>
            <a:pPr marL="115888" marR="0" lvl="0" indent="-115888" algn="l" defTabSz="914400" rtl="0" eaLnBrk="1" fontAlgn="auto" latinLnBrk="0" hangingPunct="1">
              <a:lnSpc>
                <a:spcPct val="98000"/>
              </a:lnSpc>
              <a:spcBef>
                <a:spcPts val="0"/>
              </a:spcBef>
              <a:spcAft>
                <a:spcPts val="0"/>
              </a:spcAft>
              <a:buClrTx/>
              <a:buSzTx/>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1200" cap="none" spc="0" normalizeH="0" baseline="0" noProof="0" dirty="0">
                <a:ln>
                  <a:noFill/>
                </a:ln>
                <a:solidFill>
                  <a:srgbClr val="0070C0"/>
                </a:solidFill>
                <a:effectLst/>
                <a:uLnTx/>
                <a:uFillTx/>
                <a:latin typeface="Calibri" pitchFamily="34" charset="0"/>
                <a:ea typeface="+mn-ea"/>
                <a:cs typeface="+mn-cs"/>
              </a:rPr>
              <a:t>Replacement policy:</a:t>
            </a:r>
            <a:br>
              <a:rPr kumimoji="0" lang="en-GB" sz="1800" b="0" i="0" u="none" strike="noStrike" kern="1200" cap="none" spc="0" normalizeH="0" baseline="0" noProof="0" dirty="0">
                <a:ln>
                  <a:noFill/>
                </a:ln>
                <a:solidFill>
                  <a:srgbClr val="0070C0"/>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determines which block gets evicted (victim), </a:t>
            </a:r>
            <a:b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br>
            <a:r>
              <a:rPr kumimoji="0" lang="en-GB" sz="1800" b="0" i="0" u="none" strike="noStrike" kern="1200" cap="none" spc="0" normalizeH="0" baseline="0" noProof="0" dirty="0">
                <a:ln>
                  <a:noFill/>
                </a:ln>
                <a:solidFill>
                  <a:prstClr val="black"/>
                </a:solidFill>
                <a:effectLst/>
                <a:uLnTx/>
                <a:uFillTx/>
                <a:latin typeface="Calibri" pitchFamily="34" charset="0"/>
                <a:ea typeface="+mn-ea"/>
                <a:cs typeface="+mn-cs"/>
              </a:rPr>
              <a:t>should there be any freedom of choice</a:t>
            </a:r>
          </a:p>
        </p:txBody>
      </p:sp>
      <p:sp>
        <p:nvSpPr>
          <p:cNvPr id="21" name="Slide Number Placeholder 20"/>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C497F-F93A-415D-AE85-6EDF5BB63A7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0" name="TextBox 39"/>
          <p:cNvSpPr txBox="1"/>
          <p:nvPr/>
        </p:nvSpPr>
        <p:spPr>
          <a:xfrm>
            <a:off x="4981992" y="983536"/>
            <a:ext cx="22099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Delivery to registers…</a:t>
            </a:r>
          </a:p>
        </p:txBody>
      </p:sp>
      <p:sp>
        <p:nvSpPr>
          <p:cNvPr id="41" name="Rectangle 40"/>
          <p:cNvSpPr/>
          <p:nvPr/>
        </p:nvSpPr>
        <p:spPr>
          <a:xfrm>
            <a:off x="17604" y="6642556"/>
            <a:ext cx="3944796"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Computer Systems - A Programmer's Perspective 3rd edition] →</a:t>
            </a:r>
          </a:p>
        </p:txBody>
      </p:sp>
    </p:spTree>
    <p:extLst>
      <p:ext uri="{BB962C8B-B14F-4D97-AF65-F5344CB8AC3E}">
        <p14:creationId xmlns:p14="http://schemas.microsoft.com/office/powerpoint/2010/main" val="2521260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p:cNvSpPr>
            <a:spLocks noGrp="1" noChangeArrowheads="1"/>
          </p:cNvSpPr>
          <p:nvPr>
            <p:ph type="title"/>
          </p:nvPr>
        </p:nvSpPr>
        <p:spPr/>
        <p:txBody>
          <a:bodyPr>
            <a:normAutofit/>
          </a:bodyPr>
          <a:lstStyle/>
          <a:p>
            <a:r>
              <a:rPr lang="en-US" dirty="0"/>
              <a:t>Most common reasons for Cache Misses</a:t>
            </a:r>
          </a:p>
        </p:txBody>
      </p:sp>
      <mc:AlternateContent xmlns:mc="http://schemas.openxmlformats.org/markup-compatibility/2006">
        <mc:Choice xmlns:a14="http://schemas.microsoft.com/office/drawing/2010/main" Requires="a14">
          <p:sp>
            <p:nvSpPr>
              <p:cNvPr id="138245" name="Rectangle 5"/>
              <p:cNvSpPr>
                <a:spLocks noGrp="1" noChangeArrowheads="1"/>
              </p:cNvSpPr>
              <p:nvPr>
                <p:ph idx="1"/>
              </p:nvPr>
            </p:nvSpPr>
            <p:spPr>
              <a:xfrm>
                <a:off x="147344" y="1027416"/>
                <a:ext cx="11960872" cy="5494727"/>
              </a:xfrm>
            </p:spPr>
            <p:txBody>
              <a:bodyPr>
                <a:normAutofit/>
              </a:bodyPr>
              <a:lstStyle/>
              <a:p>
                <a:r>
                  <a:rPr lang="en-US" sz="2000" dirty="0">
                    <a:solidFill>
                      <a:srgbClr val="C00000"/>
                    </a:solidFill>
                  </a:rPr>
                  <a:t>Cold (compulsory) miss</a:t>
                </a:r>
              </a:p>
              <a:p>
                <a:pPr lvl="1"/>
                <a:r>
                  <a:rPr lang="en-US" sz="1800" dirty="0"/>
                  <a:t>Happens when: cache is empty (e.g., beginning of the program, time slicing while having multiple programs in flight)</a:t>
                </a:r>
              </a:p>
              <a:p>
                <a:pPr marL="0" indent="0">
                  <a:buNone/>
                </a:pPr>
                <a:endParaRPr lang="en-US" sz="1800" dirty="0">
                  <a:solidFill>
                    <a:srgbClr val="C00000"/>
                  </a:solidFill>
                </a:endParaRPr>
              </a:p>
              <a:p>
                <a:r>
                  <a:rPr lang="en-US" sz="2000" dirty="0">
                    <a:solidFill>
                      <a:srgbClr val="C00000"/>
                    </a:solidFill>
                  </a:rPr>
                  <a:t>Capacity miss</a:t>
                </a:r>
              </a:p>
              <a:p>
                <a:pPr lvl="1"/>
                <a:r>
                  <a:rPr lang="en-US" sz="1800" dirty="0"/>
                  <a:t>Happens when: Not enough space, working set is too large</a:t>
                </a:r>
              </a:p>
              <a:p>
                <a:pPr lvl="2"/>
                <a:r>
                  <a:rPr lang="en-US" sz="1600" dirty="0"/>
                  <a:t>Example: the active part of main memory overwhelms in size what can be accommodated by the cache</a:t>
                </a:r>
              </a:p>
              <a:p>
                <a:pPr lvl="3"/>
                <a:r>
                  <a:rPr lang="en-US" sz="1400" dirty="0"/>
                  <a:t>You are asking for more than what level </a:t>
                </a:r>
                <a14:m>
                  <m:oMath xmlns:m="http://schemas.openxmlformats.org/officeDocument/2006/math">
                    <m:r>
                      <a:rPr lang="en-US" sz="1400" i="1" dirty="0">
                        <a:latin typeface="Cambria Math" panose="02040503050406030204" pitchFamily="18" charset="0"/>
                      </a:rPr>
                      <m:t>𝑘</m:t>
                    </m:r>
                  </m:oMath>
                </a14:m>
                <a:r>
                  <a:rPr lang="en-US" sz="1400" dirty="0"/>
                  <a:t> can accommodate (fit)</a:t>
                </a:r>
              </a:p>
              <a:p>
                <a:endParaRPr lang="en-US" sz="1800" dirty="0">
                  <a:solidFill>
                    <a:srgbClr val="C00000"/>
                  </a:solidFill>
                </a:endParaRPr>
              </a:p>
              <a:p>
                <a:r>
                  <a:rPr lang="en-US" sz="2000" dirty="0">
                    <a:solidFill>
                      <a:srgbClr val="C00000"/>
                    </a:solidFill>
                  </a:rPr>
                  <a:t>Conflict miss</a:t>
                </a:r>
              </a:p>
              <a:p>
                <a:pPr lvl="1"/>
                <a:r>
                  <a:rPr lang="en-US" sz="1800" dirty="0"/>
                  <a:t>Happens when: Enough space, but you have bad luck (lots of “conflicts”, as dictated by </a:t>
                </a:r>
                <a:r>
                  <a:rPr lang="en-US" sz="1800" dirty="0">
                    <a:solidFill>
                      <a:srgbClr val="00B050"/>
                    </a:solidFill>
                  </a:rPr>
                  <a:t>placement</a:t>
                </a:r>
                <a:r>
                  <a:rPr lang="en-US" sz="1800" dirty="0"/>
                  <a:t>/</a:t>
                </a:r>
                <a:r>
                  <a:rPr lang="en-US" sz="1800" dirty="0">
                    <a:solidFill>
                      <a:srgbClr val="00B050"/>
                    </a:solidFill>
                  </a:rPr>
                  <a:t>replacement</a:t>
                </a:r>
                <a:r>
                  <a:rPr lang="en-US" sz="1800" dirty="0"/>
                  <a:t> policy in place)</a:t>
                </a:r>
              </a:p>
              <a:p>
                <a:pPr lvl="1"/>
                <a:r>
                  <a:rPr lang="en-US" sz="1800" dirty="0"/>
                  <a:t>Fact: In the memory hierarchy, the cache blocks at level </a:t>
                </a:r>
                <a14:m>
                  <m:oMath xmlns:m="http://schemas.openxmlformats.org/officeDocument/2006/math">
                    <m:r>
                      <a:rPr lang="en-US" sz="1800" i="1" dirty="0">
                        <a:latin typeface="Cambria Math" panose="02040503050406030204" pitchFamily="18" charset="0"/>
                      </a:rPr>
                      <m:t>𝑘</m:t>
                    </m:r>
                    <m:r>
                      <a:rPr lang="en-US" sz="1800" i="1" dirty="0">
                        <a:latin typeface="Cambria Math" panose="02040503050406030204" pitchFamily="18" charset="0"/>
                      </a:rPr>
                      <m:t>+1</m:t>
                    </m:r>
                  </m:oMath>
                </a14:m>
                <a:r>
                  <a:rPr lang="en-US" sz="1800" dirty="0"/>
                  <a:t> map into a small subset of block positions at level </a:t>
                </a:r>
                <a14:m>
                  <m:oMath xmlns:m="http://schemas.openxmlformats.org/officeDocument/2006/math">
                    <m:r>
                      <a:rPr lang="en-US" sz="1800" i="1" dirty="0">
                        <a:latin typeface="Cambria Math" panose="02040503050406030204" pitchFamily="18" charset="0"/>
                      </a:rPr>
                      <m:t>𝑘</m:t>
                    </m:r>
                  </m:oMath>
                </a14:m>
                <a:endParaRPr lang="en-US" sz="1800" dirty="0"/>
              </a:p>
              <a:p>
                <a:pPr lvl="2"/>
                <a:r>
                  <a:rPr lang="en-US" sz="1600" dirty="0">
                    <a:solidFill>
                      <a:srgbClr val="0070C0"/>
                    </a:solidFill>
                  </a:rPr>
                  <a:t>Example</a:t>
                </a:r>
                <a:r>
                  <a:rPr lang="en-US" sz="1600" dirty="0"/>
                  <a:t> (see previous slide): block </a:t>
                </a:r>
                <a14:m>
                  <m:oMath xmlns:m="http://schemas.openxmlformats.org/officeDocument/2006/math">
                    <m:r>
                      <a:rPr lang="en-US" sz="1600" i="1" dirty="0">
                        <a:latin typeface="Cambria Math" panose="02040503050406030204" pitchFamily="18" charset="0"/>
                      </a:rPr>
                      <m:t>𝑖</m:t>
                    </m:r>
                  </m:oMath>
                </a14:m>
                <a:r>
                  <a:rPr lang="en-US" sz="1600" dirty="0"/>
                  <a:t> at level </a:t>
                </a:r>
                <a14:m>
                  <m:oMath xmlns:m="http://schemas.openxmlformats.org/officeDocument/2006/math">
                    <m:r>
                      <a:rPr lang="en-US" sz="1600" i="1" dirty="0">
                        <a:latin typeface="Cambria Math" panose="02040503050406030204" pitchFamily="18" charset="0"/>
                      </a:rPr>
                      <m:t>𝑘</m:t>
                    </m:r>
                    <m:r>
                      <a:rPr lang="en-US" sz="1600" i="1" dirty="0">
                        <a:latin typeface="Cambria Math" panose="02040503050406030204" pitchFamily="18" charset="0"/>
                      </a:rPr>
                      <m:t>+1</m:t>
                    </m:r>
                  </m:oMath>
                </a14:m>
                <a:r>
                  <a:rPr lang="en-US" sz="1600" dirty="0"/>
                  <a:t> must be placed in block (</a:t>
                </a:r>
                <a14:m>
                  <m:oMath xmlns:m="http://schemas.openxmlformats.org/officeDocument/2006/math">
                    <m:r>
                      <a:rPr lang="en-US" sz="1600" i="1" dirty="0">
                        <a:latin typeface="Cambria Math" panose="02040503050406030204" pitchFamily="18" charset="0"/>
                      </a:rPr>
                      <m:t>𝑖</m:t>
                    </m:r>
                    <m:r>
                      <a:rPr lang="en-US" sz="1600" i="1" dirty="0">
                        <a:latin typeface="Cambria Math" panose="02040503050406030204" pitchFamily="18" charset="0"/>
                      </a:rPr>
                      <m:t> % 4</m:t>
                    </m:r>
                  </m:oMath>
                </a14:m>
                <a:r>
                  <a:rPr lang="en-US" sz="1600" dirty="0"/>
                  <a:t>) at level </a:t>
                </a:r>
                <a14:m>
                  <m:oMath xmlns:m="http://schemas.openxmlformats.org/officeDocument/2006/math">
                    <m:r>
                      <a:rPr lang="en-US" sz="1600" i="1" dirty="0">
                        <a:latin typeface="Cambria Math" panose="02040503050406030204" pitchFamily="18" charset="0"/>
                      </a:rPr>
                      <m:t>𝑘</m:t>
                    </m:r>
                  </m:oMath>
                </a14:m>
                <a:endParaRPr lang="en-US" sz="1600" dirty="0"/>
              </a:p>
              <a:p>
                <a:pPr lvl="1"/>
                <a:r>
                  <a:rPr lang="en-US" sz="1800" dirty="0"/>
                  <a:t>Conflict misses occur when the level </a:t>
                </a:r>
                <a14:m>
                  <m:oMath xmlns:m="http://schemas.openxmlformats.org/officeDocument/2006/math">
                    <m:r>
                      <a:rPr lang="en-US" sz="1800" i="1" dirty="0">
                        <a:latin typeface="Cambria Math" panose="02040503050406030204" pitchFamily="18" charset="0"/>
                      </a:rPr>
                      <m:t>𝑘</m:t>
                    </m:r>
                  </m:oMath>
                </a14:m>
                <a:r>
                  <a:rPr lang="en-US" sz="1800" dirty="0"/>
                  <a:t> cache is large enough, but multiple data objects all map to the same block in the level </a:t>
                </a:r>
                <a14:m>
                  <m:oMath xmlns:m="http://schemas.openxmlformats.org/officeDocument/2006/math">
                    <m:r>
                      <a:rPr lang="en-US" sz="1800" i="1" dirty="0">
                        <a:latin typeface="Cambria Math" panose="02040503050406030204" pitchFamily="18" charset="0"/>
                      </a:rPr>
                      <m:t>𝑘</m:t>
                    </m:r>
                  </m:oMath>
                </a14:m>
                <a:r>
                  <a:rPr lang="en-US" sz="1800" dirty="0"/>
                  <a:t> cache.</a:t>
                </a:r>
              </a:p>
              <a:p>
                <a:pPr lvl="2"/>
                <a:r>
                  <a:rPr lang="en-US" sz="1600" dirty="0">
                    <a:solidFill>
                      <a:srgbClr val="0070C0"/>
                    </a:solidFill>
                  </a:rPr>
                  <a:t>Example</a:t>
                </a:r>
                <a:r>
                  <a:rPr lang="en-US" sz="1600" dirty="0"/>
                  <a:t> (see previous slide): Referencing in this order blocks 0, 8, 0, 8, 0, 8, ... would miss every time (since </a:t>
                </a:r>
                <a14:m>
                  <m:oMath xmlns:m="http://schemas.openxmlformats.org/officeDocument/2006/math">
                    <m:r>
                      <a:rPr lang="en-US" sz="1600" i="1" dirty="0">
                        <a:latin typeface="Cambria Math" panose="02040503050406030204" pitchFamily="18" charset="0"/>
                      </a:rPr>
                      <m:t>0 </m:t>
                    </m:r>
                    <m:r>
                      <a:rPr lang="en-US" sz="1600" b="0" i="1" dirty="0" smtClean="0">
                        <a:latin typeface="Cambria Math" panose="02040503050406030204" pitchFamily="18" charset="0"/>
                      </a:rPr>
                      <m:t>%</m:t>
                    </m:r>
                    <m:r>
                      <a:rPr lang="en-US" sz="1600" i="1" dirty="0">
                        <a:latin typeface="Cambria Math" panose="02040503050406030204" pitchFamily="18" charset="0"/>
                      </a:rPr>
                      <m:t> 4</m:t>
                    </m:r>
                    <m:r>
                      <a:rPr lang="en-US" sz="1600" dirty="0">
                        <a:latin typeface="Cambria Math" panose="02040503050406030204" pitchFamily="18" charset="0"/>
                      </a:rPr>
                      <m:t>=</m:t>
                    </m:r>
                    <m:r>
                      <a:rPr lang="en-US" sz="1600" i="1" dirty="0">
                        <a:latin typeface="Cambria Math" panose="02040503050406030204" pitchFamily="18" charset="0"/>
                      </a:rPr>
                      <m:t>8 </m:t>
                    </m:r>
                    <m:r>
                      <a:rPr lang="en-US" sz="1600" b="0" i="1" dirty="0" smtClean="0">
                        <a:latin typeface="Cambria Math" panose="02040503050406030204" pitchFamily="18" charset="0"/>
                      </a:rPr>
                      <m:t>%</m:t>
                    </m:r>
                    <m:r>
                      <a:rPr lang="en-US" sz="1600" i="1" dirty="0">
                        <a:latin typeface="Cambria Math" panose="02040503050406030204" pitchFamily="18" charset="0"/>
                      </a:rPr>
                      <m:t> 4</m:t>
                    </m:r>
                  </m:oMath>
                </a14:m>
                <a:r>
                  <a:rPr lang="en-US" sz="1600" dirty="0"/>
                  <a:t>)</a:t>
                </a:r>
              </a:p>
            </p:txBody>
          </p:sp>
        </mc:Choice>
        <mc:Fallback>
          <p:sp>
            <p:nvSpPr>
              <p:cNvPr id="138245" name="Rectangle 5"/>
              <p:cNvSpPr>
                <a:spLocks noGrp="1" noRot="1" noChangeAspect="1" noMove="1" noResize="1" noEditPoints="1" noAdjustHandles="1" noChangeArrowheads="1" noChangeShapeType="1" noTextEdit="1"/>
              </p:cNvSpPr>
              <p:nvPr>
                <p:ph idx="1"/>
              </p:nvPr>
            </p:nvSpPr>
            <p:spPr>
              <a:xfrm>
                <a:off x="147344" y="1027416"/>
                <a:ext cx="11960872" cy="5494727"/>
              </a:xfrm>
              <a:blipFill>
                <a:blip r:embed="rId3"/>
                <a:stretch>
                  <a:fillRect l="-459" t="-1221" r="-714"/>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71777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Cache Miss Classification, by Request Type</a:t>
            </a:r>
          </a:p>
        </p:txBody>
      </p:sp>
      <p:sp>
        <p:nvSpPr>
          <p:cNvPr id="3" name="Content Placeholder 2"/>
          <p:cNvSpPr>
            <a:spLocks noGrp="1"/>
          </p:cNvSpPr>
          <p:nvPr>
            <p:ph idx="1"/>
          </p:nvPr>
        </p:nvSpPr>
        <p:spPr/>
        <p:txBody>
          <a:bodyPr>
            <a:normAutofit/>
          </a:bodyPr>
          <a:lstStyle/>
          <a:p>
            <a:r>
              <a:rPr lang="en-US" sz="2000" u="sng" dirty="0"/>
              <a:t>Cache </a:t>
            </a:r>
            <a:r>
              <a:rPr lang="en-US" sz="2000" u="sng" dirty="0">
                <a:solidFill>
                  <a:srgbClr val="0070C0"/>
                </a:solidFill>
              </a:rPr>
              <a:t>read</a:t>
            </a:r>
            <a:r>
              <a:rPr lang="en-US" sz="2000" u="sng" dirty="0"/>
              <a:t> miss from an </a:t>
            </a:r>
            <a:r>
              <a:rPr lang="en-US" sz="2000" u="sng" dirty="0">
                <a:solidFill>
                  <a:srgbClr val="0070C0"/>
                </a:solidFill>
              </a:rPr>
              <a:t>instruction</a:t>
            </a:r>
            <a:r>
              <a:rPr lang="en-US" sz="2000" u="sng" dirty="0"/>
              <a:t> cache</a:t>
            </a:r>
            <a:r>
              <a:rPr lang="en-US" sz="2000" dirty="0"/>
              <a:t>: generally causes the most delay, because the processor, or at least the thread of execution, has to wait (stall) until the instruction is fetched from main memory</a:t>
            </a:r>
          </a:p>
          <a:p>
            <a:endParaRPr lang="en-US" sz="2000" dirty="0"/>
          </a:p>
          <a:p>
            <a:r>
              <a:rPr lang="en-US" sz="2000" u="sng" dirty="0"/>
              <a:t>A cache </a:t>
            </a:r>
            <a:r>
              <a:rPr lang="en-US" sz="2000" u="sng" dirty="0">
                <a:solidFill>
                  <a:srgbClr val="0070C0"/>
                </a:solidFill>
              </a:rPr>
              <a:t>read</a:t>
            </a:r>
            <a:r>
              <a:rPr lang="en-US" sz="2000" u="sng" dirty="0"/>
              <a:t> miss from a </a:t>
            </a:r>
            <a:r>
              <a:rPr lang="en-US" sz="2000" u="sng" dirty="0">
                <a:solidFill>
                  <a:srgbClr val="0070C0"/>
                </a:solidFill>
              </a:rPr>
              <a:t>data</a:t>
            </a:r>
            <a:r>
              <a:rPr lang="en-US" sz="2000" u="sng" dirty="0"/>
              <a:t> cache</a:t>
            </a:r>
            <a:r>
              <a:rPr lang="en-US" sz="2000" dirty="0"/>
              <a:t>: usually causes less delay (compared to instruction cache miss)</a:t>
            </a:r>
          </a:p>
          <a:p>
            <a:pPr lvl="1"/>
            <a:r>
              <a:rPr lang="en-US" sz="1800" dirty="0"/>
              <a:t>OOOE: Instructions not dependent on the cache read (if any) can be issued and executed until the data is fetched from main memory and the stalled instructions can resume execution</a:t>
            </a:r>
          </a:p>
          <a:p>
            <a:pPr lvl="1"/>
            <a:r>
              <a:rPr lang="en-US" sz="1800" dirty="0"/>
              <a:t>TLP: Another thread can be picked up for execution</a:t>
            </a:r>
          </a:p>
          <a:p>
            <a:pPr lvl="1"/>
            <a:endParaRPr lang="en-US" sz="1800" dirty="0"/>
          </a:p>
          <a:p>
            <a:r>
              <a:rPr lang="en-US" sz="2000" u="sng" dirty="0"/>
              <a:t>A cache </a:t>
            </a:r>
            <a:r>
              <a:rPr lang="en-US" sz="2000" u="sng" dirty="0">
                <a:solidFill>
                  <a:srgbClr val="0070C0"/>
                </a:solidFill>
              </a:rPr>
              <a:t>write</a:t>
            </a:r>
            <a:r>
              <a:rPr lang="en-US" sz="2000" u="sng" dirty="0"/>
              <a:t> miss to a </a:t>
            </a:r>
            <a:r>
              <a:rPr lang="en-US" sz="2000" u="sng" dirty="0">
                <a:solidFill>
                  <a:srgbClr val="0070C0"/>
                </a:solidFill>
              </a:rPr>
              <a:t>data</a:t>
            </a:r>
            <a:r>
              <a:rPr lang="en-US" sz="2000" u="sng" dirty="0"/>
              <a:t> cache</a:t>
            </a:r>
            <a:r>
              <a:rPr lang="en-US" sz="2000" dirty="0"/>
              <a:t>: generally causes the least delay, because the write can be queued and there are few limitations on the execution of subsequent instructions. The processor can continue unless the queue is full and then it has to stall for the write buffer to partially drain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88719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07A6-4D40-4689-9B5F-3D01A67F46FA}"/>
              </a:ext>
            </a:extLst>
          </p:cNvPr>
          <p:cNvSpPr>
            <a:spLocks noGrp="1"/>
          </p:cNvSpPr>
          <p:nvPr>
            <p:ph type="title"/>
          </p:nvPr>
        </p:nvSpPr>
        <p:spPr/>
        <p:txBody>
          <a:bodyPr/>
          <a:lstStyle/>
          <a:p>
            <a:r>
              <a:rPr lang="en-US" dirty="0">
                <a:solidFill>
                  <a:srgbClr val="FFC000"/>
                </a:solidFill>
              </a:rPr>
              <a:t>Placement</a:t>
            </a:r>
            <a:r>
              <a:rPr lang="en-US" dirty="0"/>
              <a:t> &amp; </a:t>
            </a:r>
            <a:r>
              <a:rPr lang="en-US" dirty="0">
                <a:solidFill>
                  <a:srgbClr val="FFC000"/>
                </a:solidFill>
              </a:rPr>
              <a:t>Replacement</a:t>
            </a:r>
            <a:r>
              <a:rPr lang="en-US" dirty="0"/>
              <a:t> Policies</a:t>
            </a:r>
          </a:p>
        </p:txBody>
      </p:sp>
      <p:sp>
        <p:nvSpPr>
          <p:cNvPr id="3" name="Content Placeholder 2">
            <a:extLst>
              <a:ext uri="{FF2B5EF4-FFF2-40B4-BE49-F238E27FC236}">
                <a16:creationId xmlns:a16="http://schemas.microsoft.com/office/drawing/2014/main" id="{60183630-BC99-467F-87CC-7969BBB82A07}"/>
              </a:ext>
            </a:extLst>
          </p:cNvPr>
          <p:cNvSpPr>
            <a:spLocks noGrp="1"/>
          </p:cNvSpPr>
          <p:nvPr>
            <p:ph sz="half" idx="1"/>
          </p:nvPr>
        </p:nvSpPr>
        <p:spPr>
          <a:xfrm>
            <a:off x="380674" y="1383968"/>
            <a:ext cx="5631278" cy="5027106"/>
          </a:xfrm>
        </p:spPr>
        <p:txBody>
          <a:bodyPr>
            <a:normAutofit/>
          </a:bodyPr>
          <a:lstStyle/>
          <a:p>
            <a:endParaRPr lang="en-US" dirty="0"/>
          </a:p>
          <a:p>
            <a:r>
              <a:rPr lang="en-US" dirty="0"/>
              <a:t>Direct mapping: cache structured as skinny skyscraper, with one apartment per story (</a:t>
            </a:r>
            <a:r>
              <a:rPr lang="en-US" dirty="0">
                <a:solidFill>
                  <a:srgbClr val="C00000"/>
                </a:solidFill>
              </a:rPr>
              <a:t>E = 1</a:t>
            </a:r>
            <a:r>
              <a:rPr lang="en-US" dirty="0"/>
              <a:t>)</a:t>
            </a:r>
          </a:p>
          <a:p>
            <a:pPr lvl="1"/>
            <a:r>
              <a:rPr lang="en-US" dirty="0"/>
              <a:t>An “apartment” large enough to accommodate 64 folks (Bytes)</a:t>
            </a:r>
          </a:p>
          <a:p>
            <a:pPr marL="457200" lvl="1" indent="0">
              <a:buNone/>
            </a:pPr>
            <a:endParaRPr lang="en-US" dirty="0"/>
          </a:p>
          <a:p>
            <a:r>
              <a:rPr lang="en-US" dirty="0"/>
              <a:t>Associative, K-way: a certain number of floors (stories), each with K apartments</a:t>
            </a:r>
          </a:p>
          <a:p>
            <a:endParaRPr lang="en-US" dirty="0"/>
          </a:p>
          <a:p>
            <a:r>
              <a:rPr lang="en-US" dirty="0"/>
              <a:t>Fully associative cache: apartment complex with ground level only (ranch)</a:t>
            </a:r>
          </a:p>
        </p:txBody>
      </p:sp>
      <p:sp>
        <p:nvSpPr>
          <p:cNvPr id="4" name="Slide Number Placeholder 3">
            <a:extLst>
              <a:ext uri="{FF2B5EF4-FFF2-40B4-BE49-F238E27FC236}">
                <a16:creationId xmlns:a16="http://schemas.microsoft.com/office/drawing/2014/main" id="{88D2794E-036C-4703-91DF-6B83D69820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Town House Motel – Once a guest, always a friend.">
            <a:extLst>
              <a:ext uri="{FF2B5EF4-FFF2-40B4-BE49-F238E27FC236}">
                <a16:creationId xmlns:a16="http://schemas.microsoft.com/office/drawing/2014/main" id="{D9D5F643-AB1E-4DAD-B021-66638843ABF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9100" b="24662"/>
          <a:stretch/>
        </p:blipFill>
        <p:spPr bwMode="auto">
          <a:xfrm>
            <a:off x="6689879" y="5235982"/>
            <a:ext cx="3601244" cy="13503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op Rated Schaumburg Hotel - Hilton Garden Inn Schaumburg">
            <a:extLst>
              <a:ext uri="{FF2B5EF4-FFF2-40B4-BE49-F238E27FC236}">
                <a16:creationId xmlns:a16="http://schemas.microsoft.com/office/drawing/2014/main" id="{3E059839-7CCE-41CD-84AA-613B5622E9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908" b="9787"/>
          <a:stretch/>
        </p:blipFill>
        <p:spPr bwMode="auto">
          <a:xfrm>
            <a:off x="6689878" y="3489211"/>
            <a:ext cx="3601245" cy="1478071"/>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21207E5D-6C08-48D2-BF63-B76C58612A18}"/>
              </a:ext>
            </a:extLst>
          </p:cNvPr>
          <p:cNvSpPr/>
          <p:nvPr/>
        </p:nvSpPr>
        <p:spPr>
          <a:xfrm>
            <a:off x="5803302" y="4087783"/>
            <a:ext cx="518448" cy="280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Right 8">
            <a:extLst>
              <a:ext uri="{FF2B5EF4-FFF2-40B4-BE49-F238E27FC236}">
                <a16:creationId xmlns:a16="http://schemas.microsoft.com/office/drawing/2014/main" id="{A3F0BF1E-DC83-4851-A937-A3D3BAA9EDFA}"/>
              </a:ext>
            </a:extLst>
          </p:cNvPr>
          <p:cNvSpPr/>
          <p:nvPr/>
        </p:nvSpPr>
        <p:spPr>
          <a:xfrm>
            <a:off x="5803302" y="5474032"/>
            <a:ext cx="518448" cy="280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Arrow: Right 5">
            <a:extLst>
              <a:ext uri="{FF2B5EF4-FFF2-40B4-BE49-F238E27FC236}">
                <a16:creationId xmlns:a16="http://schemas.microsoft.com/office/drawing/2014/main" id="{55D4D5B9-900A-C39D-1806-7CF680115226}"/>
              </a:ext>
            </a:extLst>
          </p:cNvPr>
          <p:cNvSpPr/>
          <p:nvPr/>
        </p:nvSpPr>
        <p:spPr>
          <a:xfrm>
            <a:off x="5803302" y="2290707"/>
            <a:ext cx="518448" cy="280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4" descr="217 West 57 Street, New York, NY, 10019 photo #1 of 10">
            <a:extLst>
              <a:ext uri="{FF2B5EF4-FFF2-40B4-BE49-F238E27FC236}">
                <a16:creationId xmlns:a16="http://schemas.microsoft.com/office/drawing/2014/main" id="{0EE22BA4-29B0-677F-8E04-92183A576B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9878" y="1332167"/>
            <a:ext cx="3233116" cy="1818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7343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C000"/>
                </a:solidFill>
              </a:rPr>
              <a:t>Placement</a:t>
            </a:r>
            <a:r>
              <a:rPr lang="en-US" dirty="0"/>
              <a:t> &amp; </a:t>
            </a:r>
            <a:r>
              <a:rPr lang="en-US" dirty="0">
                <a:solidFill>
                  <a:srgbClr val="FFC000"/>
                </a:solidFill>
              </a:rPr>
              <a:t>Replacement</a:t>
            </a:r>
            <a:r>
              <a:rPr lang="en-US" dirty="0"/>
              <a:t> Policies: further discussion</a:t>
            </a:r>
          </a:p>
        </p:txBody>
      </p:sp>
      <p:sp>
        <p:nvSpPr>
          <p:cNvPr id="3" name="Content Placeholder 2"/>
          <p:cNvSpPr>
            <a:spLocks noGrp="1"/>
          </p:cNvSpPr>
          <p:nvPr>
            <p:ph sz="half" idx="1"/>
          </p:nvPr>
        </p:nvSpPr>
        <p:spPr>
          <a:xfrm>
            <a:off x="380673" y="1006868"/>
            <a:ext cx="11557897" cy="5311518"/>
          </a:xfrm>
        </p:spPr>
        <p:txBody>
          <a:bodyPr>
            <a:normAutofit/>
          </a:bodyPr>
          <a:lstStyle/>
          <a:p>
            <a:endParaRPr lang="en-US" sz="2000" dirty="0"/>
          </a:p>
          <a:p>
            <a:r>
              <a:rPr lang="en-US" sz="2000" dirty="0"/>
              <a:t>Direct map (the tall skinny skyscraper)</a:t>
            </a:r>
            <a:endParaRPr lang="en-US" sz="1800" dirty="0"/>
          </a:p>
          <a:p>
            <a:pPr lvl="1"/>
            <a:r>
              <a:rPr lang="en-US" sz="1800" dirty="0"/>
              <a:t>Pros: very fast to find if in cache or not</a:t>
            </a:r>
          </a:p>
          <a:p>
            <a:pPr lvl="1"/>
            <a:r>
              <a:rPr lang="en-US" sz="1800" dirty="0"/>
              <a:t>Cons: sometimes, you’ll have to evict a cache line that sees a lot of use (no freedom at all in the placement policy)</a:t>
            </a:r>
          </a:p>
          <a:p>
            <a:endParaRPr lang="en-US" sz="2000" dirty="0"/>
          </a:p>
          <a:p>
            <a:r>
              <a:rPr lang="en-US" sz="2000" dirty="0"/>
              <a:t>K-way associative (Hilton Garden Inn)</a:t>
            </a:r>
            <a:endParaRPr lang="en-US" sz="1800" dirty="0"/>
          </a:p>
          <a:p>
            <a:pPr lvl="1"/>
            <a:r>
              <a:rPr lang="en-US" sz="1800" dirty="0"/>
              <a:t>Decent compromise:</a:t>
            </a:r>
          </a:p>
          <a:p>
            <a:pPr lvl="2"/>
            <a:r>
              <a:rPr lang="en-US" sz="1600" dirty="0"/>
              <a:t>You don’t have to search too many “apartments” at a floor level for a matching tag</a:t>
            </a:r>
          </a:p>
          <a:p>
            <a:pPr lvl="2"/>
            <a:r>
              <a:rPr lang="en-US" sz="1600" dirty="0"/>
              <a:t>It yields a reasonably decent replacement policy – you have K options to choose from</a:t>
            </a:r>
          </a:p>
          <a:p>
            <a:endParaRPr lang="en-US" sz="2000" b="1" dirty="0"/>
          </a:p>
          <a:p>
            <a:r>
              <a:rPr lang="en-US" sz="2000" dirty="0"/>
              <a:t>Fully associative (the ranch)</a:t>
            </a:r>
            <a:endParaRPr lang="en-US" sz="1800" dirty="0"/>
          </a:p>
          <a:p>
            <a:pPr lvl="1"/>
            <a:r>
              <a:rPr lang="en-US" sz="1800" dirty="0"/>
              <a:t>Pros: you have full control which old cache line you want to kick out (lots of freedom for </a:t>
            </a:r>
            <a:r>
              <a:rPr lang="en-US" sz="1800" dirty="0">
                <a:solidFill>
                  <a:srgbClr val="0070C0"/>
                </a:solidFill>
              </a:rPr>
              <a:t>replacement policy</a:t>
            </a:r>
            <a:r>
              <a:rPr lang="en-US" sz="1800" dirty="0"/>
              <a:t>)</a:t>
            </a:r>
          </a:p>
          <a:p>
            <a:pPr lvl="1"/>
            <a:r>
              <a:rPr lang="en-US" sz="1800" dirty="0"/>
              <a:t>Cons: </a:t>
            </a:r>
          </a:p>
          <a:p>
            <a:pPr lvl="2"/>
            <a:r>
              <a:rPr lang="en-US" sz="1500" dirty="0"/>
              <a:t>Higher overhead to find what you’re looking for (data can be anywhere in cache)</a:t>
            </a:r>
          </a:p>
          <a:p>
            <a:pPr lvl="2"/>
            <a:r>
              <a:rPr lang="en-US" sz="1500" dirty="0"/>
              <a:t>Higher overhead to decide whom to evict (the “victim”) – in case you don’t have a hit</a:t>
            </a:r>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9964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BEST rule: The “folks in an apartment building” metaphor </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endParaRPr lang="en-US" dirty="0"/>
              </a:p>
              <a:p>
                <a:r>
                  <a:rPr lang="en-US" dirty="0"/>
                  <a:t>The total number </a:t>
                </a:r>
                <a:r>
                  <a:rPr lang="en-US" dirty="0">
                    <a:solidFill>
                      <a:srgbClr val="C00000"/>
                    </a:solidFill>
                    <a:latin typeface="Cambria Math" panose="02040503050406030204" pitchFamily="18" charset="0"/>
                  </a:rPr>
                  <a:t>T</a:t>
                </a:r>
                <a:r>
                  <a:rPr lang="en-US" dirty="0"/>
                  <a:t> of folks in the building depends on</a:t>
                </a:r>
              </a:p>
              <a:p>
                <a:pPr lvl="1"/>
                <a:r>
                  <a:rPr lang="en-US" dirty="0"/>
                  <a:t>How many stories/floors in the building (S) -- The number of “Sets” that make up the cache</a:t>
                </a:r>
              </a:p>
              <a:p>
                <a:pPr lvl="1"/>
                <a:endParaRPr lang="en-US" dirty="0"/>
              </a:p>
              <a:p>
                <a:pPr lvl="1"/>
                <a:r>
                  <a:rPr lang="en-US" dirty="0"/>
                  <a:t>How many apartment per floor level (E) -- The number of cache lines in a set, typically E = 2^n</a:t>
                </a:r>
              </a:p>
              <a:p>
                <a:pPr lvl="1"/>
                <a:endParaRPr lang="en-US" dirty="0"/>
              </a:p>
              <a:p>
                <a:pPr lvl="1"/>
                <a:r>
                  <a:rPr lang="en-US" dirty="0"/>
                  <a:t>How many folks in an apartment (B) -- Number of bytes in a cache line, typically B = 64</a:t>
                </a:r>
              </a:p>
              <a:p>
                <a:pPr lvl="1"/>
                <a:endParaRPr lang="en-US" dirty="0"/>
              </a:p>
              <a:p>
                <a:endParaRPr lang="en-US" dirty="0"/>
              </a:p>
              <a:p>
                <a:r>
                  <a:rPr lang="en-US" dirty="0"/>
                  <a:t>Total number of folks in the building: </a:t>
                </a:r>
                <a14:m>
                  <m:oMath xmlns:m="http://schemas.openxmlformats.org/officeDocument/2006/math">
                    <m:r>
                      <m:rPr>
                        <m:sty m:val="p"/>
                      </m:rPr>
                      <a:rPr lang="en-US">
                        <a:solidFill>
                          <a:srgbClr val="C00000"/>
                        </a:solidFill>
                        <a:latin typeface="Cambria Math" panose="02040503050406030204" pitchFamily="18" charset="0"/>
                      </a:rPr>
                      <m:t>B</m:t>
                    </m:r>
                    <m:r>
                      <a:rPr lang="en-US">
                        <a:latin typeface="Cambria Math" panose="02040503050406030204" pitchFamily="18" charset="0"/>
                      </a:rPr>
                      <m:t>×</m:t>
                    </m:r>
                    <m:r>
                      <m:rPr>
                        <m:sty m:val="p"/>
                      </m:rPr>
                      <a:rPr lang="en-US">
                        <a:solidFill>
                          <a:srgbClr val="C00000"/>
                        </a:solidFill>
                        <a:latin typeface="Cambria Math" panose="02040503050406030204" pitchFamily="18" charset="0"/>
                      </a:rPr>
                      <m:t>E</m:t>
                    </m:r>
                    <m:r>
                      <a:rPr lang="en-US">
                        <a:latin typeface="Cambria Math" panose="02040503050406030204" pitchFamily="18" charset="0"/>
                      </a:rPr>
                      <m:t>×</m:t>
                    </m:r>
                    <m:r>
                      <m:rPr>
                        <m:sty m:val="p"/>
                      </m:rPr>
                      <a:rPr lang="en-US">
                        <a:solidFill>
                          <a:srgbClr val="C00000"/>
                        </a:solidFill>
                        <a:latin typeface="Cambria Math" panose="02040503050406030204" pitchFamily="18" charset="0"/>
                      </a:rPr>
                      <m:t>S</m:t>
                    </m:r>
                    <m:r>
                      <a:rPr lang="en-US">
                        <a:latin typeface="Cambria Math" panose="02040503050406030204" pitchFamily="18" charset="0"/>
                      </a:rPr>
                      <m:t>=</m:t>
                    </m:r>
                    <m:r>
                      <m:rPr>
                        <m:sty m:val="p"/>
                      </m:rPr>
                      <a:rPr lang="en-US">
                        <a:solidFill>
                          <a:srgbClr val="C00000"/>
                        </a:solidFill>
                        <a:latin typeface="Cambria Math" panose="02040503050406030204" pitchFamily="18" charset="0"/>
                      </a:rPr>
                      <m:t>T</m:t>
                    </m:r>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01880C0B-EA78-A800-7E60-7B13D3EF9361}"/>
              </a:ext>
            </a:extLst>
          </p:cNvPr>
          <p:cNvGrpSpPr/>
          <p:nvPr/>
        </p:nvGrpSpPr>
        <p:grpSpPr>
          <a:xfrm>
            <a:off x="7558991" y="4138462"/>
            <a:ext cx="3004477" cy="1647250"/>
            <a:chOff x="4069337" y="4433787"/>
            <a:chExt cx="3004477" cy="1647250"/>
          </a:xfrm>
        </p:grpSpPr>
        <p:sp>
          <p:nvSpPr>
            <p:cNvPr id="6" name="Rectangle 5">
              <a:extLst>
                <a:ext uri="{FF2B5EF4-FFF2-40B4-BE49-F238E27FC236}">
                  <a16:creationId xmlns:a16="http://schemas.microsoft.com/office/drawing/2014/main" id="{D477A4C7-81C4-87DE-4989-3FCEE4E179B7}"/>
                </a:ext>
              </a:extLst>
            </p:cNvPr>
            <p:cNvSpPr/>
            <p:nvPr/>
          </p:nvSpPr>
          <p:spPr bwMode="auto">
            <a:xfrm>
              <a:off x="4199976" y="4923589"/>
              <a:ext cx="990600" cy="270848"/>
            </a:xfrm>
            <a:prstGeom prst="rect">
              <a:avLst/>
            </a:prstGeom>
            <a:solidFill>
              <a:srgbClr val="FF999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t bits</a:t>
              </a:r>
            </a:p>
          </p:txBody>
        </p:sp>
        <p:sp>
          <p:nvSpPr>
            <p:cNvPr id="7" name="Rectangle 6">
              <a:extLst>
                <a:ext uri="{FF2B5EF4-FFF2-40B4-BE49-F238E27FC236}">
                  <a16:creationId xmlns:a16="http://schemas.microsoft.com/office/drawing/2014/main" id="{2E0FC23F-1B64-1487-2A0B-4EE9448F0310}"/>
                </a:ext>
              </a:extLst>
            </p:cNvPr>
            <p:cNvSpPr/>
            <p:nvPr/>
          </p:nvSpPr>
          <p:spPr bwMode="auto">
            <a:xfrm>
              <a:off x="5190576" y="4923589"/>
              <a:ext cx="7620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s bits</a:t>
              </a:r>
            </a:p>
          </p:txBody>
        </p:sp>
        <p:sp>
          <p:nvSpPr>
            <p:cNvPr id="8" name="Rectangle 7">
              <a:extLst>
                <a:ext uri="{FF2B5EF4-FFF2-40B4-BE49-F238E27FC236}">
                  <a16:creationId xmlns:a16="http://schemas.microsoft.com/office/drawing/2014/main" id="{0D5ECF21-DA08-FE46-CCBD-22CF0F9CEE0E}"/>
                </a:ext>
              </a:extLst>
            </p:cNvPr>
            <p:cNvSpPr/>
            <p:nvPr/>
          </p:nvSpPr>
          <p:spPr bwMode="auto">
            <a:xfrm>
              <a:off x="5952576" y="4923589"/>
              <a:ext cx="6858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itchFamily="34" charset="0"/>
                  <a:ea typeface="+mn-ea"/>
                  <a:cs typeface="+mn-cs"/>
                </a:rPr>
                <a:t>b bits</a:t>
              </a:r>
            </a:p>
          </p:txBody>
        </p:sp>
        <p:sp>
          <p:nvSpPr>
            <p:cNvPr id="9" name="TextBox 8">
              <a:extLst>
                <a:ext uri="{FF2B5EF4-FFF2-40B4-BE49-F238E27FC236}">
                  <a16:creationId xmlns:a16="http://schemas.microsoft.com/office/drawing/2014/main" id="{0BAD2908-F31A-CA0E-C035-C48FCABA14E3}"/>
                </a:ext>
              </a:extLst>
            </p:cNvPr>
            <p:cNvSpPr txBox="1"/>
            <p:nvPr/>
          </p:nvSpPr>
          <p:spPr>
            <a:xfrm>
              <a:off x="4069337" y="4433787"/>
              <a:ext cx="300447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ED7D31">
                      <a:lumMod val="75000"/>
                    </a:srgbClr>
                  </a:solidFill>
                  <a:effectLst/>
                  <a:uLnTx/>
                  <a:uFillTx/>
                  <a:latin typeface="Calibri" pitchFamily="34" charset="0"/>
                  <a:ea typeface="+mn-ea"/>
                  <a:cs typeface="+mn-cs"/>
                </a:rPr>
                <a:t>Memory address (either 32 or 64 bits)</a:t>
              </a:r>
            </a:p>
          </p:txBody>
        </p:sp>
        <p:sp>
          <p:nvSpPr>
            <p:cNvPr id="10" name="AutoShape 16">
              <a:extLst>
                <a:ext uri="{FF2B5EF4-FFF2-40B4-BE49-F238E27FC236}">
                  <a16:creationId xmlns:a16="http://schemas.microsoft.com/office/drawing/2014/main" id="{02BA2282-DE74-4BF5-5925-8D5746A28FFC}"/>
                </a:ext>
              </a:extLst>
            </p:cNvPr>
            <p:cNvSpPr>
              <a:spLocks/>
            </p:cNvSpPr>
            <p:nvPr/>
          </p:nvSpPr>
          <p:spPr bwMode="auto">
            <a:xfrm rot="16200000" flipV="1">
              <a:off x="4580976" y="4892455"/>
              <a:ext cx="228600" cy="990598"/>
            </a:xfrm>
            <a:prstGeom prst="leftBrace">
              <a:avLst>
                <a:gd name="adj1" fmla="val 75000"/>
                <a:gd name="adj2" fmla="val 50000"/>
              </a:avLst>
            </a:prstGeom>
            <a:noFill/>
            <a:ln w="1905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 name="AutoShape 16">
              <a:extLst>
                <a:ext uri="{FF2B5EF4-FFF2-40B4-BE49-F238E27FC236}">
                  <a16:creationId xmlns:a16="http://schemas.microsoft.com/office/drawing/2014/main" id="{B4D70287-F388-582B-BFC8-4BEC1393E28A}"/>
                </a:ext>
              </a:extLst>
            </p:cNvPr>
            <p:cNvSpPr>
              <a:spLocks/>
            </p:cNvSpPr>
            <p:nvPr/>
          </p:nvSpPr>
          <p:spPr bwMode="auto">
            <a:xfrm rot="16200000" flipV="1">
              <a:off x="5457277" y="5003939"/>
              <a:ext cx="228600" cy="761998"/>
            </a:xfrm>
            <a:prstGeom prst="leftBrace">
              <a:avLst>
                <a:gd name="adj1" fmla="val 75000"/>
                <a:gd name="adj2" fmla="val 50000"/>
              </a:avLst>
            </a:prstGeom>
            <a:noFill/>
            <a:ln w="1905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2" name="AutoShape 16">
              <a:extLst>
                <a:ext uri="{FF2B5EF4-FFF2-40B4-BE49-F238E27FC236}">
                  <a16:creationId xmlns:a16="http://schemas.microsoft.com/office/drawing/2014/main" id="{01C30E5A-427D-E189-B30A-162051EC9411}"/>
                </a:ext>
              </a:extLst>
            </p:cNvPr>
            <p:cNvSpPr>
              <a:spLocks/>
            </p:cNvSpPr>
            <p:nvPr/>
          </p:nvSpPr>
          <p:spPr bwMode="auto">
            <a:xfrm rot="16200000" flipV="1">
              <a:off x="6143076" y="5080138"/>
              <a:ext cx="228600" cy="609600"/>
            </a:xfrm>
            <a:prstGeom prst="leftBrace">
              <a:avLst>
                <a:gd name="adj1" fmla="val 75000"/>
                <a:gd name="adj2" fmla="val 50000"/>
              </a:avLst>
            </a:prstGeom>
            <a:noFill/>
            <a:ln w="1905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3" name="TextBox 12">
              <a:extLst>
                <a:ext uri="{FF2B5EF4-FFF2-40B4-BE49-F238E27FC236}">
                  <a16:creationId xmlns:a16="http://schemas.microsoft.com/office/drawing/2014/main" id="{442D58E3-F4C2-0281-38A6-2890517DB8A1}"/>
                </a:ext>
              </a:extLst>
            </p:cNvPr>
            <p:cNvSpPr txBox="1"/>
            <p:nvPr/>
          </p:nvSpPr>
          <p:spPr>
            <a:xfrm>
              <a:off x="4457271" y="5435915"/>
              <a:ext cx="4853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tag</a:t>
              </a:r>
            </a:p>
          </p:txBody>
        </p:sp>
        <p:sp>
          <p:nvSpPr>
            <p:cNvPr id="14" name="TextBox 13">
              <a:extLst>
                <a:ext uri="{FF2B5EF4-FFF2-40B4-BE49-F238E27FC236}">
                  <a16:creationId xmlns:a16="http://schemas.microsoft.com/office/drawing/2014/main" id="{C37CAF4A-102B-D9DE-522C-B54397067077}"/>
                </a:ext>
              </a:extLst>
            </p:cNvPr>
            <p:cNvSpPr txBox="1"/>
            <p:nvPr/>
          </p:nvSpPr>
          <p:spPr>
            <a:xfrm>
              <a:off x="5222771" y="5434706"/>
              <a:ext cx="70525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set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index</a:t>
              </a:r>
            </a:p>
          </p:txBody>
        </p:sp>
        <p:sp>
          <p:nvSpPr>
            <p:cNvPr id="15" name="TextBox 14">
              <a:extLst>
                <a:ext uri="{FF2B5EF4-FFF2-40B4-BE49-F238E27FC236}">
                  <a16:creationId xmlns:a16="http://schemas.microsoft.com/office/drawing/2014/main" id="{ABE58D63-F7FC-BBE7-A7AF-0EE382852B1B}"/>
                </a:ext>
              </a:extLst>
            </p:cNvPr>
            <p:cNvSpPr txBox="1"/>
            <p:nvPr/>
          </p:nvSpPr>
          <p:spPr>
            <a:xfrm>
              <a:off x="5895693" y="5434706"/>
              <a:ext cx="73866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block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offset</a:t>
              </a:r>
            </a:p>
          </p:txBody>
        </p:sp>
        <p:sp>
          <p:nvSpPr>
            <p:cNvPr id="16" name="AutoShape 16">
              <a:extLst>
                <a:ext uri="{FF2B5EF4-FFF2-40B4-BE49-F238E27FC236}">
                  <a16:creationId xmlns:a16="http://schemas.microsoft.com/office/drawing/2014/main" id="{7FB19AF2-3FA2-921A-5F56-F8FAE9CA0BEC}"/>
                </a:ext>
              </a:extLst>
            </p:cNvPr>
            <p:cNvSpPr>
              <a:spLocks/>
            </p:cNvSpPr>
            <p:nvPr/>
          </p:nvSpPr>
          <p:spPr bwMode="auto">
            <a:xfrm rot="5400000">
              <a:off x="5355029" y="3586510"/>
              <a:ext cx="124274" cy="2434381"/>
            </a:xfrm>
            <a:prstGeom prst="leftBrace">
              <a:avLst>
                <a:gd name="adj1" fmla="val 75000"/>
                <a:gd name="adj2" fmla="val 82960"/>
              </a:avLst>
            </a:prstGeom>
            <a:noFill/>
            <a:ln w="19050">
              <a:solidFill>
                <a:srgbClr val="C55A1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grpSp>
        <p:nvGrpSpPr>
          <p:cNvPr id="17" name="Group 16">
            <a:extLst>
              <a:ext uri="{FF2B5EF4-FFF2-40B4-BE49-F238E27FC236}">
                <a16:creationId xmlns:a16="http://schemas.microsoft.com/office/drawing/2014/main" id="{DDFAC545-EC68-6A1A-04BF-A0831CF144AD}"/>
              </a:ext>
            </a:extLst>
          </p:cNvPr>
          <p:cNvGrpSpPr/>
          <p:nvPr/>
        </p:nvGrpSpPr>
        <p:grpSpPr>
          <a:xfrm>
            <a:off x="9308656" y="5620554"/>
            <a:ext cx="2736000" cy="685128"/>
            <a:chOff x="6199200" y="6156000"/>
            <a:chExt cx="2736000" cy="685128"/>
          </a:xfrm>
        </p:grpSpPr>
        <p:sp>
          <p:nvSpPr>
            <p:cNvPr id="18" name="TextBox 17">
              <a:extLst>
                <a:ext uri="{FF2B5EF4-FFF2-40B4-BE49-F238E27FC236}">
                  <a16:creationId xmlns:a16="http://schemas.microsoft.com/office/drawing/2014/main" id="{F8A504B5-4D50-F8F4-B71F-BEA8B306FA90}"/>
                </a:ext>
              </a:extLst>
            </p:cNvPr>
            <p:cNvSpPr txBox="1"/>
            <p:nvPr/>
          </p:nvSpPr>
          <p:spPr>
            <a:xfrm>
              <a:off x="6861600" y="6379463"/>
              <a:ext cx="2073600" cy="461665"/>
            </a:xfrm>
            <a:prstGeom prst="rect">
              <a:avLst/>
            </a:prstGeom>
            <a:solidFill>
              <a:schemeClr val="bg1">
                <a:lumMod val="95000"/>
              </a:schemeClr>
            </a:solidFill>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NOTE: Think of the “set index” as which floor in the building</a:t>
              </a:r>
            </a:p>
          </p:txBody>
        </p:sp>
        <p:cxnSp>
          <p:nvCxnSpPr>
            <p:cNvPr id="19" name="Straight Arrow Connector 18">
              <a:extLst>
                <a:ext uri="{FF2B5EF4-FFF2-40B4-BE49-F238E27FC236}">
                  <a16:creationId xmlns:a16="http://schemas.microsoft.com/office/drawing/2014/main" id="{7C25C273-2019-E640-06E0-516F90328E86}"/>
                </a:ext>
              </a:extLst>
            </p:cNvPr>
            <p:cNvCxnSpPr>
              <a:cxnSpLocks/>
            </p:cNvCxnSpPr>
            <p:nvPr/>
          </p:nvCxnSpPr>
          <p:spPr>
            <a:xfrm flipH="1" flipV="1">
              <a:off x="6199200" y="6156000"/>
              <a:ext cx="662400" cy="436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966803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a:t>
            </a:r>
            <a:r>
              <a:rPr lang="en-US" b="1" dirty="0">
                <a:solidFill>
                  <a:srgbClr val="FFC000"/>
                </a:solidFill>
              </a:rPr>
              <a:t>Cache</a:t>
            </a:r>
            <a:r>
              <a:rPr lang="en-US" dirty="0"/>
              <a:t> Organization (B, E, S)</a:t>
            </a:r>
          </a:p>
        </p:txBody>
      </p:sp>
      <p:sp>
        <p:nvSpPr>
          <p:cNvPr id="8" name="AutoShape 16"/>
          <p:cNvSpPr>
            <a:spLocks/>
          </p:cNvSpPr>
          <p:nvPr/>
        </p:nvSpPr>
        <p:spPr bwMode="auto">
          <a:xfrm rot="5400000">
            <a:off x="5213385" y="-717926"/>
            <a:ext cx="228600" cy="4648201"/>
          </a:xfrm>
          <a:prstGeom prst="leftBrace">
            <a:avLst>
              <a:gd name="adj1" fmla="val 75000"/>
              <a:gd name="adj2" fmla="val 50000"/>
            </a:avLst>
          </a:prstGeom>
          <a:noFill/>
          <a:ln w="2540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nvGrpSpPr>
          <p:cNvPr id="3" name="Group 79"/>
          <p:cNvGrpSpPr/>
          <p:nvPr/>
        </p:nvGrpSpPr>
        <p:grpSpPr>
          <a:xfrm>
            <a:off x="3003584" y="1856908"/>
            <a:ext cx="4648200" cy="492484"/>
            <a:chOff x="1637766" y="1995289"/>
            <a:chExt cx="4648200" cy="492484"/>
          </a:xfrm>
        </p:grpSpPr>
        <p:sp>
          <p:nvSpPr>
            <p:cNvPr id="34" name="Rectangle 33"/>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5" name="Rectangle 34"/>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36" name="Rectangle 35"/>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38" name="Straight Connector 37"/>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37" name="Rectangle 36"/>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cxnSp>
        <p:nvCxnSpPr>
          <p:cNvPr id="45" name="Straight Connector 44"/>
          <p:cNvCxnSpPr/>
          <p:nvPr/>
        </p:nvCxnSpPr>
        <p:spPr bwMode="auto">
          <a:xfrm>
            <a:off x="3232184" y="3797192"/>
            <a:ext cx="4267200" cy="11116"/>
          </a:xfrm>
          <a:prstGeom prst="line">
            <a:avLst/>
          </a:prstGeom>
          <a:noFill/>
          <a:ln w="76200" cap="rnd" cmpd="sng" algn="ctr">
            <a:solidFill>
              <a:schemeClr val="tx1"/>
            </a:solidFill>
            <a:prstDash val="sysDot"/>
            <a:round/>
            <a:headEnd type="none" w="med" len="med"/>
            <a:tailEnd type="none" w="med" len="med"/>
          </a:ln>
          <a:effectLst/>
        </p:spPr>
      </p:cxnSp>
      <p:sp>
        <p:nvSpPr>
          <p:cNvPr id="54" name="AutoShape 16"/>
          <p:cNvSpPr>
            <a:spLocks/>
          </p:cNvSpPr>
          <p:nvPr/>
        </p:nvSpPr>
        <p:spPr bwMode="auto">
          <a:xfrm>
            <a:off x="2622584" y="1845645"/>
            <a:ext cx="228600" cy="2732865"/>
          </a:xfrm>
          <a:prstGeom prst="leftBrace">
            <a:avLst>
              <a:gd name="adj1" fmla="val 75000"/>
              <a:gd name="adj2" fmla="val 50000"/>
            </a:avLst>
          </a:prstGeom>
          <a:noFill/>
          <a:ln w="25400">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6" name="TextBox 55"/>
          <p:cNvSpPr txBox="1"/>
          <p:nvPr/>
        </p:nvSpPr>
        <p:spPr>
          <a:xfrm>
            <a:off x="4984785" y="1122543"/>
            <a:ext cx="19723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E = 2</a:t>
            </a:r>
            <a:r>
              <a:rPr kumimoji="0" lang="en-US" sz="1800" b="0" i="0" u="none" strike="noStrike" kern="1200" cap="none" spc="0" normalizeH="0" baseline="30000" noProof="0" dirty="0">
                <a:ln>
                  <a:noFill/>
                </a:ln>
                <a:solidFill>
                  <a:prstClr val="black"/>
                </a:solidFill>
                <a:effectLst/>
                <a:uLnTx/>
                <a:uFillTx/>
                <a:latin typeface="Calibri" pitchFamily="34" charset="0"/>
                <a:ea typeface="+mn-ea"/>
                <a:cs typeface="+mn-cs"/>
              </a:rPr>
              <a:t>e</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 lines per set</a:t>
            </a:r>
          </a:p>
        </p:txBody>
      </p:sp>
      <p:sp>
        <p:nvSpPr>
          <p:cNvPr id="57" name="TextBox 56"/>
          <p:cNvSpPr txBox="1"/>
          <p:nvPr/>
        </p:nvSpPr>
        <p:spPr>
          <a:xfrm>
            <a:off x="1339057" y="3022314"/>
            <a:ext cx="11131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S = 2</a:t>
            </a:r>
            <a:r>
              <a:rPr kumimoji="0" lang="en-US" sz="1800" b="0" i="0" u="none" strike="noStrike" kern="1200" cap="none" spc="0" normalizeH="0" baseline="30000" noProof="0" dirty="0">
                <a:ln>
                  <a:noFill/>
                </a:ln>
                <a:solidFill>
                  <a:prstClr val="black"/>
                </a:solidFill>
                <a:effectLst/>
                <a:uLnTx/>
                <a:uFillTx/>
                <a:latin typeface="Calibri" pitchFamily="34" charset="0"/>
                <a:ea typeface="+mn-ea"/>
                <a:cs typeface="+mn-cs"/>
              </a:rPr>
              <a:t>s</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 sets</a:t>
            </a:r>
          </a:p>
        </p:txBody>
      </p:sp>
      <p:cxnSp>
        <p:nvCxnSpPr>
          <p:cNvPr id="59" name="Straight Connector 58"/>
          <p:cNvCxnSpPr>
            <a:endCxn id="61" idx="1"/>
          </p:cNvCxnSpPr>
          <p:nvPr/>
        </p:nvCxnSpPr>
        <p:spPr bwMode="auto">
          <a:xfrm flipV="1">
            <a:off x="7651786" y="1848258"/>
            <a:ext cx="596798" cy="104168"/>
          </a:xfrm>
          <a:prstGeom prst="line">
            <a:avLst/>
          </a:prstGeom>
          <a:noFill/>
          <a:ln w="9525" cap="flat" cmpd="sng" algn="ctr">
            <a:solidFill>
              <a:schemeClr val="tx1"/>
            </a:solidFill>
            <a:prstDash val="solid"/>
            <a:round/>
            <a:headEnd type="triangle" w="med" len="med"/>
            <a:tailEnd type="none" w="med" len="med"/>
          </a:ln>
          <a:effectLst/>
        </p:spPr>
      </p:cxnSp>
      <p:sp>
        <p:nvSpPr>
          <p:cNvPr id="61" name="TextBox 60"/>
          <p:cNvSpPr txBox="1"/>
          <p:nvPr/>
        </p:nvSpPr>
        <p:spPr>
          <a:xfrm>
            <a:off x="8248584" y="1663592"/>
            <a:ext cx="1429174" cy="369332"/>
          </a:xfrm>
          <a:prstGeom prst="rect">
            <a:avLst/>
          </a:prstGeom>
          <a:noFill/>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a “cache </a:t>
            </a:r>
            <a:r>
              <a:rPr kumimoji="0" lang="en-US" sz="1800" b="0" i="0" u="sng"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S</a:t>
            </a: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et”</a:t>
            </a:r>
          </a:p>
        </p:txBody>
      </p:sp>
      <p:cxnSp>
        <p:nvCxnSpPr>
          <p:cNvPr id="62" name="Straight Connector 61"/>
          <p:cNvCxnSpPr/>
          <p:nvPr/>
        </p:nvCxnSpPr>
        <p:spPr bwMode="auto">
          <a:xfrm>
            <a:off x="7526956" y="2170497"/>
            <a:ext cx="582028" cy="84447"/>
          </a:xfrm>
          <a:prstGeom prst="line">
            <a:avLst/>
          </a:prstGeom>
          <a:noFill/>
          <a:ln w="9525" cap="flat" cmpd="sng" algn="ctr">
            <a:solidFill>
              <a:schemeClr val="tx1"/>
            </a:solidFill>
            <a:prstDash val="solid"/>
            <a:round/>
            <a:headEnd type="triangle" w="med" len="med"/>
            <a:tailEnd type="none" w="med" len="med"/>
          </a:ln>
          <a:effectLst/>
        </p:spPr>
      </p:cxnSp>
      <p:sp>
        <p:nvSpPr>
          <p:cNvPr id="63" name="TextBox 62"/>
          <p:cNvSpPr txBox="1"/>
          <p:nvPr/>
        </p:nvSpPr>
        <p:spPr>
          <a:xfrm>
            <a:off x="8070350" y="2056260"/>
            <a:ext cx="3941785"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a “</a:t>
            </a:r>
            <a:r>
              <a:rPr kumimoji="0" lang="en-US" sz="1800" b="1"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cache </a:t>
            </a:r>
            <a:r>
              <a:rPr kumimoji="0" lang="en-US" sz="1800" b="1" i="0" u="sng"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E</a:t>
            </a:r>
            <a:r>
              <a:rPr kumimoji="0" lang="en-US" sz="1800" b="1"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lement</a:t>
            </a: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 </a:t>
            </a:r>
            <a:b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b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(it wraps inside a cache line; an element</a:t>
            </a:r>
            <a:b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b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belongs to a set)</a:t>
            </a:r>
          </a:p>
        </p:txBody>
      </p:sp>
      <p:grpSp>
        <p:nvGrpSpPr>
          <p:cNvPr id="4" name="Group 80"/>
          <p:cNvGrpSpPr/>
          <p:nvPr/>
        </p:nvGrpSpPr>
        <p:grpSpPr>
          <a:xfrm>
            <a:off x="3003584" y="2425592"/>
            <a:ext cx="4648200" cy="492484"/>
            <a:chOff x="1637766" y="1995289"/>
            <a:chExt cx="4648200" cy="492484"/>
          </a:xfrm>
        </p:grpSpPr>
        <p:sp>
          <p:nvSpPr>
            <p:cNvPr id="82" name="Rectangle 81"/>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3" name="Rectangle 82"/>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4" name="Rectangle 83"/>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86" name="Straight Connector 85"/>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85" name="Rectangle 84"/>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grpSp>
        <p:nvGrpSpPr>
          <p:cNvPr id="5" name="Group 86"/>
          <p:cNvGrpSpPr/>
          <p:nvPr/>
        </p:nvGrpSpPr>
        <p:grpSpPr>
          <a:xfrm>
            <a:off x="3003584" y="2999908"/>
            <a:ext cx="4648200" cy="492484"/>
            <a:chOff x="1637766" y="1995289"/>
            <a:chExt cx="4648200" cy="492484"/>
          </a:xfrm>
        </p:grpSpPr>
        <p:sp>
          <p:nvSpPr>
            <p:cNvPr id="88" name="Rectangle 87"/>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89" name="Rectangle 88"/>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0" name="Rectangle 89"/>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92" name="Straight Connector 91"/>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91" name="Rectangle 90"/>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grpSp>
        <p:nvGrpSpPr>
          <p:cNvPr id="6" name="Group 92"/>
          <p:cNvGrpSpPr/>
          <p:nvPr/>
        </p:nvGrpSpPr>
        <p:grpSpPr>
          <a:xfrm>
            <a:off x="3003584" y="4066708"/>
            <a:ext cx="4648200" cy="492484"/>
            <a:chOff x="1637766" y="1995289"/>
            <a:chExt cx="4648200" cy="492484"/>
          </a:xfrm>
        </p:grpSpPr>
        <p:sp>
          <p:nvSpPr>
            <p:cNvPr id="94" name="Rectangle 93"/>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5" name="Rectangle 94"/>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96" name="Rectangle 95"/>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98" name="Straight Connector 97"/>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97" name="Rectangle 96"/>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sp>
        <p:nvSpPr>
          <p:cNvPr id="99" name="Trapezoid 98"/>
          <p:cNvSpPr/>
          <p:nvPr/>
        </p:nvSpPr>
        <p:spPr bwMode="auto">
          <a:xfrm>
            <a:off x="3245409" y="4487473"/>
            <a:ext cx="3523449" cy="865914"/>
          </a:xfrm>
          <a:prstGeom prst="trapezoid">
            <a:avLst>
              <a:gd name="adj" fmla="val 135061"/>
            </a:avLst>
          </a:prstGeom>
          <a:solidFill>
            <a:schemeClr val="bg2">
              <a:lumMod val="20000"/>
              <a:lumOff val="80000"/>
            </a:schemeClr>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4" name="Rectangle 63"/>
          <p:cNvSpPr/>
          <p:nvPr/>
        </p:nvSpPr>
        <p:spPr bwMode="auto">
          <a:xfrm>
            <a:off x="3245409" y="5353387"/>
            <a:ext cx="3523449" cy="53340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65" name="Rectangle 64"/>
          <p:cNvSpPr/>
          <p:nvPr/>
        </p:nvSpPr>
        <p:spPr bwMode="auto">
          <a:xfrm>
            <a:off x="4743653" y="5467687"/>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0</a:t>
            </a:r>
          </a:p>
        </p:txBody>
      </p:sp>
      <p:sp>
        <p:nvSpPr>
          <p:cNvPr id="66" name="Rectangle 65"/>
          <p:cNvSpPr/>
          <p:nvPr/>
        </p:nvSpPr>
        <p:spPr bwMode="auto">
          <a:xfrm>
            <a:off x="5016258" y="5467687"/>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1</a:t>
            </a:r>
          </a:p>
        </p:txBody>
      </p:sp>
      <p:sp>
        <p:nvSpPr>
          <p:cNvPr id="67" name="Rectangle 66"/>
          <p:cNvSpPr/>
          <p:nvPr/>
        </p:nvSpPr>
        <p:spPr bwMode="auto">
          <a:xfrm>
            <a:off x="5277053" y="5467687"/>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2</a:t>
            </a:r>
          </a:p>
        </p:txBody>
      </p:sp>
      <p:sp>
        <p:nvSpPr>
          <p:cNvPr id="68" name="Rectangle 67"/>
          <p:cNvSpPr/>
          <p:nvPr/>
        </p:nvSpPr>
        <p:spPr bwMode="auto">
          <a:xfrm>
            <a:off x="6191452" y="5467687"/>
            <a:ext cx="4572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rmAutofit fontScale="92500" lnSpcReduction="10000"/>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B-1</a:t>
            </a:r>
          </a:p>
        </p:txBody>
      </p:sp>
      <p:sp>
        <p:nvSpPr>
          <p:cNvPr id="69" name="Rectangle 68"/>
          <p:cNvSpPr/>
          <p:nvPr/>
        </p:nvSpPr>
        <p:spPr bwMode="auto">
          <a:xfrm>
            <a:off x="5549658" y="5467687"/>
            <a:ext cx="64179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70" name="Straight Connector 69"/>
          <p:cNvCxnSpPr/>
          <p:nvPr/>
        </p:nvCxnSpPr>
        <p:spPr bwMode="auto">
          <a:xfrm>
            <a:off x="5683808" y="5619293"/>
            <a:ext cx="457200" cy="1588"/>
          </a:xfrm>
          <a:prstGeom prst="line">
            <a:avLst/>
          </a:prstGeom>
          <a:noFill/>
          <a:ln w="38100" cap="rnd" cmpd="sng" algn="ctr">
            <a:solidFill>
              <a:schemeClr val="tx1"/>
            </a:solidFill>
            <a:prstDash val="sysDot"/>
            <a:round/>
            <a:headEnd type="none" w="med" len="med"/>
            <a:tailEnd type="none" w="med" len="med"/>
          </a:ln>
          <a:effectLst/>
        </p:spPr>
      </p:cxnSp>
      <p:sp>
        <p:nvSpPr>
          <p:cNvPr id="72" name="Rectangle 71"/>
          <p:cNvSpPr/>
          <p:nvPr/>
        </p:nvSpPr>
        <p:spPr bwMode="auto">
          <a:xfrm>
            <a:off x="3841063" y="5467687"/>
            <a:ext cx="71799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tag</a:t>
            </a:r>
          </a:p>
        </p:txBody>
      </p:sp>
      <p:sp>
        <p:nvSpPr>
          <p:cNvPr id="73" name="Rectangle 72"/>
          <p:cNvSpPr/>
          <p:nvPr/>
        </p:nvSpPr>
        <p:spPr bwMode="auto">
          <a:xfrm>
            <a:off x="3372053" y="5480031"/>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v</a:t>
            </a:r>
          </a:p>
        </p:txBody>
      </p:sp>
      <p:sp>
        <p:nvSpPr>
          <p:cNvPr id="77" name="AutoShape 16"/>
          <p:cNvSpPr>
            <a:spLocks/>
          </p:cNvSpPr>
          <p:nvPr/>
        </p:nvSpPr>
        <p:spPr bwMode="auto">
          <a:xfrm rot="16200000" flipV="1">
            <a:off x="5594729" y="5005490"/>
            <a:ext cx="228600" cy="1905000"/>
          </a:xfrm>
          <a:prstGeom prst="leftBrace">
            <a:avLst>
              <a:gd name="adj1" fmla="val 136972"/>
              <a:gd name="adj2" fmla="val 50000"/>
            </a:avLst>
          </a:prstGeom>
          <a:noFill/>
          <a:ln w="25400">
            <a:solidFill>
              <a:schemeClr val="accent4">
                <a:lumMod val="75000"/>
              </a:schemeClr>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78" name="TextBox 77"/>
          <p:cNvSpPr txBox="1"/>
          <p:nvPr/>
        </p:nvSpPr>
        <p:spPr>
          <a:xfrm>
            <a:off x="5110643" y="6152811"/>
            <a:ext cx="46473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B = 2</a:t>
            </a:r>
            <a:r>
              <a:rPr kumimoji="0" lang="en-US" sz="1800" b="0" i="0" u="none" strike="noStrike" kern="1200" cap="none" spc="0" normalizeH="0" baseline="30000" noProof="0" dirty="0">
                <a:ln>
                  <a:noFill/>
                </a:ln>
                <a:solidFill>
                  <a:prstClr val="black"/>
                </a:solidFill>
                <a:effectLst/>
                <a:uLnTx/>
                <a:uFillTx/>
                <a:latin typeface="Calibri" pitchFamily="34" charset="0"/>
                <a:ea typeface="+mn-ea"/>
                <a:cs typeface="+mn-cs"/>
              </a:rPr>
              <a:t>b</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 bytes of data per cache block (cache </a:t>
            </a:r>
            <a:r>
              <a:rPr kumimoji="0" lang="en-US" sz="1800" b="1" i="0" u="none" strike="noStrike" kern="1200" cap="none" spc="0" normalizeH="0" baseline="0" noProof="0" dirty="0">
                <a:ln>
                  <a:noFill/>
                </a:ln>
                <a:solidFill>
                  <a:prstClr val="black"/>
                </a:solidFill>
                <a:effectLst/>
                <a:uLnTx/>
                <a:uFillTx/>
                <a:latin typeface="Calibri" pitchFamily="34" charset="0"/>
                <a:ea typeface="+mn-ea"/>
                <a:cs typeface="+mn-cs"/>
              </a:rPr>
              <a:t>line</a:t>
            </a: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a:t>
            </a:r>
          </a:p>
        </p:txBody>
      </p:sp>
      <p:sp>
        <p:nvSpPr>
          <p:cNvPr id="100" name="TextBox 99"/>
          <p:cNvSpPr txBox="1"/>
          <p:nvPr/>
        </p:nvSpPr>
        <p:spPr>
          <a:xfrm>
            <a:off x="7194585" y="4890513"/>
            <a:ext cx="219560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libri" pitchFamily="34" charset="0"/>
                <a:ea typeface="+mn-ea"/>
                <a:cs typeface="+mn-cs"/>
              </a:rPr>
              <a:t>Cache 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itchFamily="34" charset="0"/>
                <a:ea typeface="+mn-ea"/>
                <a:cs typeface="+mn-cs"/>
              </a:rPr>
              <a:t>B x E x S=T data bytes</a:t>
            </a:r>
          </a:p>
        </p:txBody>
      </p:sp>
      <p:sp>
        <p:nvSpPr>
          <p:cNvPr id="53" name="TextBox 52"/>
          <p:cNvSpPr txBox="1"/>
          <p:nvPr/>
        </p:nvSpPr>
        <p:spPr>
          <a:xfrm>
            <a:off x="3041872" y="6114177"/>
            <a:ext cx="9523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n-ea"/>
                <a:cs typeface="+mn-cs"/>
              </a:rPr>
              <a:t>valid bit</a:t>
            </a:r>
          </a:p>
        </p:txBody>
      </p:sp>
      <p:cxnSp>
        <p:nvCxnSpPr>
          <p:cNvPr id="55" name="Straight Connector 54"/>
          <p:cNvCxnSpPr/>
          <p:nvPr/>
        </p:nvCxnSpPr>
        <p:spPr bwMode="auto">
          <a:xfrm rot="5400000" flipH="1" flipV="1">
            <a:off x="3355161" y="5973327"/>
            <a:ext cx="304800" cy="1588"/>
          </a:xfrm>
          <a:prstGeom prst="line">
            <a:avLst/>
          </a:prstGeom>
          <a:noFill/>
          <a:ln w="25400" cap="flat" cmpd="sng" algn="ctr">
            <a:solidFill>
              <a:schemeClr val="accent4">
                <a:lumMod val="75000"/>
              </a:schemeClr>
            </a:solidFill>
            <a:prstDash val="solid"/>
            <a:round/>
            <a:headEnd type="none" w="med" len="med"/>
            <a:tailEnd type="arrow" w="med" len="med"/>
          </a:ln>
          <a:effectLst/>
        </p:spPr>
      </p:cxnSp>
      <p:sp>
        <p:nvSpPr>
          <p:cNvPr id="51" name="Rectangle 50"/>
          <p:cNvSpPr/>
          <p:nvPr/>
        </p:nvSpPr>
        <p:spPr>
          <a:xfrm>
            <a:off x="0" y="6644206"/>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8" name="TextBox 57"/>
          <p:cNvSpPr txBox="1"/>
          <p:nvPr/>
        </p:nvSpPr>
        <p:spPr>
          <a:xfrm>
            <a:off x="60857" y="5563621"/>
            <a:ext cx="2455993" cy="64633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How a “cache </a:t>
            </a:r>
            <a:r>
              <a:rPr kumimoji="0" lang="en-US" sz="1800" b="0" i="0" u="sng"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E</a:t>
            </a: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lement” </a:t>
            </a:r>
            <a:b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br>
            <a:r>
              <a:rPr kumimoji="0" lang="en-US" sz="1800" b="0" i="0" u="none" strike="noStrike" kern="1200" cap="none" spc="0" normalizeH="0" baseline="0" noProof="0" dirty="0">
                <a:ln>
                  <a:noFill/>
                </a:ln>
                <a:solidFill>
                  <a:srgbClr val="ED7D31">
                    <a:lumMod val="60000"/>
                    <a:lumOff val="40000"/>
                  </a:srgbClr>
                </a:solidFill>
                <a:effectLst/>
                <a:uLnTx/>
                <a:uFillTx/>
                <a:latin typeface="Calibri" pitchFamily="34" charset="0"/>
                <a:ea typeface="+mn-ea"/>
                <a:cs typeface="+mn-cs"/>
              </a:rPr>
              <a:t>is organized</a:t>
            </a:r>
          </a:p>
        </p:txBody>
      </p:sp>
      <p:cxnSp>
        <p:nvCxnSpPr>
          <p:cNvPr id="60" name="Straight Connector 59"/>
          <p:cNvCxnSpPr/>
          <p:nvPr/>
        </p:nvCxnSpPr>
        <p:spPr bwMode="auto">
          <a:xfrm flipV="1">
            <a:off x="2420051" y="5730893"/>
            <a:ext cx="767407" cy="41594"/>
          </a:xfrm>
          <a:prstGeom prst="line">
            <a:avLst/>
          </a:prstGeom>
          <a:noFill/>
          <a:ln w="25400" cap="flat" cmpd="sng" algn="ctr">
            <a:solidFill>
              <a:schemeClr val="accent4">
                <a:lumMod val="75000"/>
              </a:schemeClr>
            </a:solidFill>
            <a:prstDash val="solid"/>
            <a:round/>
            <a:headEnd type="none" w="med" len="med"/>
            <a:tailEnd type="arrow" w="med" len="med"/>
          </a:ln>
          <a:effectLst/>
        </p:spPr>
      </p:cxnSp>
    </p:spTree>
    <p:extLst>
      <p:ext uri="{BB962C8B-B14F-4D97-AF65-F5344CB8AC3E}">
        <p14:creationId xmlns:p14="http://schemas.microsoft.com/office/powerpoint/2010/main" val="24662120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Grp="1" noChangeArrowheads="1"/>
          </p:cNvSpPr>
          <p:nvPr>
            <p:ph type="title"/>
          </p:nvPr>
        </p:nvSpPr>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We’ve done memory reads. What about writes?</a:t>
            </a:r>
          </a:p>
        </p:txBody>
      </p:sp>
      <p:sp>
        <p:nvSpPr>
          <p:cNvPr id="26626" name="Rectangle 2"/>
          <p:cNvSpPr>
            <a:spLocks noGrp="1" noChangeArrowheads="1"/>
          </p:cNvSpPr>
          <p:nvPr>
            <p:ph idx="1"/>
          </p:nvPr>
        </p:nvSpPr>
        <p:spPr>
          <a:xfrm>
            <a:off x="147344" y="1058238"/>
            <a:ext cx="11960872" cy="5370033"/>
          </a:xfrm>
        </p:spPr>
        <p:txBody>
          <a:bodyPr vert="horz" lIns="90360" tIns="44280" rIns="90360" bIns="44280" rtlCol="0">
            <a:noAutofit/>
          </a:bodyPr>
          <a:lstStyle/>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2000" dirty="0"/>
              <a:t>Multiple copies of data exist stored in different places and at the same time:</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dirty="0"/>
              <a:t>L1, L2, L3, Main Memory, Secondary Memory (Disk)</a:t>
            </a:r>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sz="2000" dirty="0"/>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2000" dirty="0"/>
              <a:t>How should a </a:t>
            </a:r>
            <a:r>
              <a:rPr lang="en-GB" sz="2000" dirty="0">
                <a:solidFill>
                  <a:srgbClr val="0070C0"/>
                </a:solidFill>
              </a:rPr>
              <a:t>write-hit</a:t>
            </a:r>
            <a:r>
              <a:rPr lang="en-GB" sz="2000" dirty="0"/>
              <a:t> be handled?</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solidFill>
                  <a:srgbClr val="C00000"/>
                </a:solidFill>
              </a:rPr>
              <a:t>Write-through</a:t>
            </a:r>
            <a:r>
              <a:rPr lang="en-GB" sz="1800" dirty="0">
                <a:solidFill>
                  <a:srgbClr val="FF0000"/>
                </a:solidFill>
              </a:rPr>
              <a:t> </a:t>
            </a:r>
            <a:r>
              <a:rPr lang="en-GB" sz="1800" dirty="0"/>
              <a:t>(write immediately to main memory as well)</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solidFill>
                  <a:srgbClr val="C00000"/>
                </a:solidFill>
              </a:rPr>
              <a:t>Write-back</a:t>
            </a:r>
            <a:r>
              <a:rPr lang="en-GB" sz="1800" dirty="0">
                <a:solidFill>
                  <a:srgbClr val="FF0000"/>
                </a:solidFill>
              </a:rPr>
              <a:t> </a:t>
            </a:r>
            <a:r>
              <a:rPr lang="en-GB" sz="1800" dirty="0"/>
              <a:t>(defer write to memory until replacement of line)</a:t>
            </a:r>
          </a:p>
          <a:p>
            <a:pPr lvl="2">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600" dirty="0"/>
              <a:t>Need a dirty bit (indicate whether line different from memory or not)</a:t>
            </a:r>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sz="2000" dirty="0"/>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2000" dirty="0"/>
              <a:t>How should a </a:t>
            </a:r>
            <a:r>
              <a:rPr lang="en-GB" sz="2000" dirty="0">
                <a:solidFill>
                  <a:srgbClr val="0070C0"/>
                </a:solidFill>
              </a:rPr>
              <a:t>write-miss</a:t>
            </a:r>
            <a:r>
              <a:rPr lang="en-GB" sz="2000" dirty="0"/>
              <a:t> be handled?</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solidFill>
                  <a:srgbClr val="C00000"/>
                </a:solidFill>
              </a:rPr>
              <a:t>Write-allocate</a:t>
            </a:r>
            <a:r>
              <a:rPr lang="en-GB" sz="1800" dirty="0">
                <a:solidFill>
                  <a:srgbClr val="FF0000"/>
                </a:solidFill>
              </a:rPr>
              <a:t> </a:t>
            </a:r>
            <a:r>
              <a:rPr lang="en-GB" sz="1800" dirty="0"/>
              <a:t>(write to next level down memory, but also update this cache level)</a:t>
            </a:r>
          </a:p>
          <a:p>
            <a:pPr lvl="2">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600" dirty="0"/>
              <a:t>Good if more writes to the location follow; i.e., if locality is good</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solidFill>
                  <a:srgbClr val="C00000"/>
                </a:solidFill>
              </a:rPr>
              <a:t>No-write-allocate</a:t>
            </a:r>
            <a:r>
              <a:rPr lang="en-GB" sz="1800" dirty="0">
                <a:solidFill>
                  <a:srgbClr val="FF0000"/>
                </a:solidFill>
              </a:rPr>
              <a:t> </a:t>
            </a:r>
            <a:r>
              <a:rPr lang="en-GB" sz="1800" dirty="0"/>
              <a:t>(writes straight to next level down memory, do not load into this cache level)</a:t>
            </a:r>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sz="2000" dirty="0"/>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2000" dirty="0"/>
              <a:t>Typical combos met in practice:</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b="1" dirty="0"/>
              <a:t>Write-back + Write-allocate ← more common</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t>Write-through + No-write-allocate</a:t>
            </a:r>
          </a:p>
          <a:p>
            <a:pPr>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sz="20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297831"/>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GB" dirty="0"/>
              <a:t>Cache performance metrics [a nomenclature matter]</a:t>
            </a:r>
          </a:p>
        </p:txBody>
      </p:sp>
      <p:sp>
        <p:nvSpPr>
          <p:cNvPr id="114691" name="Rectangle 3"/>
          <p:cNvSpPr>
            <a:spLocks noGrp="1" noChangeArrowheads="1"/>
          </p:cNvSpPr>
          <p:nvPr>
            <p:ph idx="1"/>
          </p:nvPr>
        </p:nvSpPr>
        <p:spPr>
          <a:xfrm>
            <a:off x="147344" y="1047964"/>
            <a:ext cx="11960872" cy="5380307"/>
          </a:xfrm>
        </p:spPr>
        <p:txBody>
          <a:bodyPr>
            <a:noAutofit/>
          </a:bodyPr>
          <a:lstStyle/>
          <a:p>
            <a:r>
              <a:rPr lang="en-GB" sz="2000" dirty="0"/>
              <a:t>Miss Rate</a:t>
            </a:r>
          </a:p>
          <a:p>
            <a:pPr lvl="1"/>
            <a:r>
              <a:rPr lang="en-GB" sz="1800" dirty="0"/>
              <a:t>Defined as Miss Rate = 1 – Hit Rate (note that we defined the “Hit Rate” concept before)</a:t>
            </a:r>
          </a:p>
          <a:p>
            <a:pPr lvl="1"/>
            <a:r>
              <a:rPr lang="en-GB" sz="1800" dirty="0"/>
              <a:t>Miss rate represents the fraction of memory references that are not found in cache</a:t>
            </a:r>
          </a:p>
          <a:p>
            <a:pPr lvl="2"/>
            <a:r>
              <a:rPr lang="en-GB" sz="1600" dirty="0"/>
              <a:t>3 - 10% for L1</a:t>
            </a:r>
          </a:p>
          <a:p>
            <a:pPr lvl="2"/>
            <a:r>
              <a:rPr lang="en-GB" sz="1600" dirty="0"/>
              <a:t>Can be quite small (e.g., &lt; 1%) for L2, depending on size, nature of problem you run, etc.</a:t>
            </a:r>
          </a:p>
          <a:p>
            <a:endParaRPr lang="en-GB" sz="2000" dirty="0"/>
          </a:p>
          <a:p>
            <a:r>
              <a:rPr lang="en-GB" sz="2000" dirty="0"/>
              <a:t>Hit Time</a:t>
            </a:r>
          </a:p>
          <a:p>
            <a:pPr lvl="1"/>
            <a:r>
              <a:rPr lang="en-GB" sz="1800" dirty="0"/>
              <a:t>Time to deliver a line in the cache into a register of the processor</a:t>
            </a:r>
          </a:p>
          <a:p>
            <a:pPr lvl="2"/>
            <a:r>
              <a:rPr lang="en-GB" sz="1600" dirty="0"/>
              <a:t>Includes time to determine whether the line is in the cache</a:t>
            </a:r>
          </a:p>
          <a:p>
            <a:pPr lvl="1"/>
            <a:r>
              <a:rPr lang="en-GB" sz="1800" dirty="0"/>
              <a:t>Typical numbers:</a:t>
            </a:r>
          </a:p>
          <a:p>
            <a:pPr lvl="2"/>
            <a:r>
              <a:rPr lang="en-GB" sz="1600" dirty="0">
                <a:solidFill>
                  <a:srgbClr val="0070C0"/>
                </a:solidFill>
              </a:rPr>
              <a:t>4 clock cycles for L1</a:t>
            </a:r>
          </a:p>
          <a:p>
            <a:pPr lvl="2"/>
            <a:r>
              <a:rPr lang="en-GB" sz="1600" dirty="0">
                <a:solidFill>
                  <a:srgbClr val="0070C0"/>
                </a:solidFill>
              </a:rPr>
              <a:t>10 clock cycles for L2</a:t>
            </a:r>
          </a:p>
          <a:p>
            <a:endParaRPr lang="en-GB" sz="2000" dirty="0"/>
          </a:p>
          <a:p>
            <a:r>
              <a:rPr lang="en-GB" sz="2000" dirty="0"/>
              <a:t>Miss Penalty</a:t>
            </a:r>
          </a:p>
          <a:p>
            <a:pPr lvl="1"/>
            <a:r>
              <a:rPr lang="en-GB" sz="1800" dirty="0"/>
              <a:t>Additional time required because of a miss</a:t>
            </a:r>
          </a:p>
          <a:p>
            <a:pPr lvl="2"/>
            <a:r>
              <a:rPr lang="en-GB" sz="1600" dirty="0"/>
              <a:t>Typically </a:t>
            </a:r>
            <a:r>
              <a:rPr lang="en-GB" sz="1600" dirty="0">
                <a:solidFill>
                  <a:srgbClr val="0070C0"/>
                </a:solidFill>
              </a:rPr>
              <a:t>50-200 cycles for main memory </a:t>
            </a:r>
            <a:r>
              <a:rPr lang="en-GB" sz="1600" dirty="0"/>
              <a:t>(Trend: slightly increasing)</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99019" y="6656478"/>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spTree>
    <p:extLst>
      <p:ext uri="{BB962C8B-B14F-4D97-AF65-F5344CB8AC3E}">
        <p14:creationId xmlns:p14="http://schemas.microsoft.com/office/powerpoint/2010/main" val="291330498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2643" name="Rectangle 3"/>
              <p:cNvSpPr>
                <a:spLocks noGrp="1" noChangeArrowheads="1"/>
              </p:cNvSpPr>
              <p:nvPr>
                <p:ph idx="1"/>
              </p:nvPr>
            </p:nvSpPr>
            <p:spPr/>
            <p:txBody>
              <a:bodyPr vert="horz" lIns="90488" tIns="44450" rIns="90488" bIns="44450" rtlCol="0">
                <a:normAutofit/>
              </a:bodyPr>
              <a:lstStyle/>
              <a:p>
                <a:pPr>
                  <a:defRPr/>
                </a:pPr>
                <a:r>
                  <a:rPr lang="en-US" dirty="0"/>
                  <a:t>People talk about miss rate, and not hit rate</a:t>
                </a:r>
              </a:p>
              <a:p>
                <a:pPr lvl="1">
                  <a:defRPr/>
                </a:pPr>
                <a:endParaRPr lang="en-US" dirty="0"/>
              </a:p>
              <a:p>
                <a:pPr>
                  <a:defRPr/>
                </a:pPr>
                <a:r>
                  <a:rPr lang="en-US" dirty="0"/>
                  <a:t>Weird math: Although 97 and 99 are close, is 99% hit rate twice as costly as 97% hit rate???</a:t>
                </a:r>
              </a:p>
              <a:p>
                <a:pPr lvl="1" eaLnBrk="1" hangingPunct="1">
                  <a:lnSpc>
                    <a:spcPct val="100000"/>
                  </a:lnSpc>
                  <a:defRPr/>
                </a:pPr>
                <a:r>
                  <a:rPr lang="en-US" sz="1400" dirty="0"/>
                  <a:t>Assumptions, for back of the envelope calculation: </a:t>
                </a:r>
                <a:br>
                  <a:rPr lang="en-US" sz="1400" dirty="0"/>
                </a:br>
                <a:r>
                  <a:rPr lang="en-US" sz="1400" dirty="0"/>
                  <a:t>a) cache hit time of 1 cycle</a:t>
                </a:r>
                <a:br>
                  <a:rPr lang="en-US" sz="1400" dirty="0"/>
                </a:br>
                <a:r>
                  <a:rPr lang="en-US" sz="1400" dirty="0"/>
                  <a:t>b) miss penalty of 100 cycles</a:t>
                </a:r>
              </a:p>
              <a:p>
                <a:pPr lvl="1">
                  <a:defRPr/>
                </a:pPr>
                <a:endParaRPr lang="en-US" sz="1400" dirty="0"/>
              </a:p>
              <a:p>
                <a:pPr lvl="1">
                  <a:defRPr/>
                </a:pPr>
                <a:r>
                  <a:rPr lang="en-US" sz="1400" dirty="0"/>
                  <a:t>97% vs 99% hit rate: Access cost for 100 mem operations</a:t>
                </a:r>
              </a:p>
              <a:p>
                <a:pPr lvl="1">
                  <a:buNone/>
                  <a:defRPr/>
                </a:pPr>
                <a:r>
                  <a:rPr lang="en-US" sz="1400" dirty="0"/>
                  <a:t>	 97% hit rate: </a:t>
                </a:r>
                <a14:m>
                  <m:oMath xmlns:m="http://schemas.openxmlformats.org/officeDocument/2006/math">
                    <m:r>
                      <a:rPr lang="en-US" sz="1400" i="1">
                        <a:latin typeface="Cambria Math" panose="02040503050406030204" pitchFamily="18" charset="0"/>
                      </a:rPr>
                      <m:t>1+1+…+1+100+100+100=397 </m:t>
                    </m:r>
                    <m:r>
                      <a:rPr lang="en-US" sz="1400" i="1">
                        <a:latin typeface="Cambria Math" panose="02040503050406030204" pitchFamily="18" charset="0"/>
                      </a:rPr>
                      <m:t>𝑐𝑦𝑐𝑙𝑒𝑠</m:t>
                    </m:r>
                    <m:r>
                      <a:rPr lang="en-US" sz="1400" i="1">
                        <a:latin typeface="Cambria Math" panose="02040503050406030204" pitchFamily="18" charset="0"/>
                      </a:rPr>
                      <m:t> </m:t>
                    </m:r>
                  </m:oMath>
                </a14:m>
                <a:endParaRPr lang="en-US" sz="1400" dirty="0"/>
              </a:p>
              <a:p>
                <a:pPr lvl="1">
                  <a:buNone/>
                  <a:defRPr/>
                </a:pPr>
                <a:r>
                  <a:rPr lang="en-US" sz="1400" dirty="0"/>
                  <a:t>	 99% hit rate: </a:t>
                </a:r>
                <a14:m>
                  <m:oMath xmlns:m="http://schemas.openxmlformats.org/officeDocument/2006/math">
                    <m:r>
                      <a:rPr lang="en-US" sz="1400" i="1">
                        <a:latin typeface="Cambria Math" panose="02040503050406030204" pitchFamily="18" charset="0"/>
                      </a:rPr>
                      <m:t>1+1+…+1+  1   +   1  +100=199 </m:t>
                    </m:r>
                    <m:r>
                      <a:rPr lang="en-US" sz="1400" i="1">
                        <a:latin typeface="Cambria Math" panose="02040503050406030204" pitchFamily="18" charset="0"/>
                      </a:rPr>
                      <m:t>𝑐𝑦𝑐𝑙𝑒𝑠</m:t>
                    </m:r>
                    <m:r>
                      <a:rPr lang="en-US" sz="1400" i="1">
                        <a:latin typeface="Cambria Math" panose="02040503050406030204" pitchFamily="18" charset="0"/>
                      </a:rPr>
                      <m:t> </m:t>
                    </m:r>
                  </m:oMath>
                </a14:m>
                <a:endParaRPr lang="en-US" sz="1400" dirty="0"/>
              </a:p>
              <a:p>
                <a:pPr lvl="1">
                  <a:buNone/>
                  <a:defRPr/>
                </a:pPr>
                <a:endParaRPr lang="en-US" sz="1400" dirty="0"/>
              </a:p>
              <a:p>
                <a:pPr lvl="1">
                  <a:buNone/>
                  <a:defRPr/>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 </m:t>
                      </m:r>
                      <m:f>
                        <m:fPr>
                          <m:ctrlPr>
                            <a:rPr lang="en-US" i="1">
                              <a:solidFill>
                                <a:srgbClr val="0000FF"/>
                              </a:solidFill>
                              <a:latin typeface="Cambria Math" panose="02040503050406030204" pitchFamily="18" charset="0"/>
                            </a:rPr>
                          </m:ctrlPr>
                        </m:fPr>
                        <m:num>
                          <m:r>
                            <a:rPr lang="en-US" i="1">
                              <a:solidFill>
                                <a:srgbClr val="0000FF"/>
                              </a:solidFill>
                              <a:latin typeface="Cambria Math" panose="02040503050406030204" pitchFamily="18" charset="0"/>
                            </a:rPr>
                            <m:t>397</m:t>
                          </m:r>
                        </m:num>
                        <m:den>
                          <m:r>
                            <a:rPr lang="en-US" i="1">
                              <a:solidFill>
                                <a:srgbClr val="0000FF"/>
                              </a:solidFill>
                              <a:latin typeface="Cambria Math" panose="02040503050406030204" pitchFamily="18" charset="0"/>
                            </a:rPr>
                            <m:t>199</m:t>
                          </m:r>
                        </m:den>
                      </m:f>
                      <m:r>
                        <a:rPr lang="en-US" i="1">
                          <a:solidFill>
                            <a:srgbClr val="0000FF"/>
                          </a:solidFill>
                          <a:latin typeface="Cambria Math" panose="02040503050406030204" pitchFamily="18" charset="0"/>
                        </a:rPr>
                        <m:t>≈2</m:t>
                      </m:r>
                    </m:oMath>
                  </m:oMathPara>
                </a14:m>
                <a:endParaRPr lang="en-US" sz="1400" dirty="0">
                  <a:solidFill>
                    <a:srgbClr val="0000FF"/>
                  </a:solidFill>
                </a:endParaRPr>
              </a:p>
              <a:p>
                <a:pPr lvl="1" eaLnBrk="1" hangingPunct="1">
                  <a:lnSpc>
                    <a:spcPct val="100000"/>
                  </a:lnSpc>
                  <a:buFont typeface="Wingdings" pitchFamily="2" charset="2"/>
                  <a:buNone/>
                  <a:defRPr/>
                </a:pPr>
                <a:endParaRPr lang="en-US" sz="1200" dirty="0">
                  <a:solidFill>
                    <a:srgbClr val="C00000"/>
                  </a:solidFill>
                </a:endParaRPr>
              </a:p>
              <a:p>
                <a:pPr>
                  <a:defRPr/>
                </a:pPr>
                <a:r>
                  <a:rPr lang="en-US" dirty="0"/>
                  <a:t>You’d think that 97% is as good as 99%. It’s not…</a:t>
                </a:r>
              </a:p>
              <a:p>
                <a:pPr lvl="1">
                  <a:defRPr/>
                </a:pPr>
                <a:r>
                  <a:rPr lang="en-US" dirty="0"/>
                  <a:t>This is why “</a:t>
                </a:r>
                <a:r>
                  <a:rPr lang="en-US" dirty="0">
                    <a:solidFill>
                      <a:srgbClr val="0070C0"/>
                    </a:solidFill>
                  </a:rPr>
                  <a:t>miss rate</a:t>
                </a:r>
                <a:r>
                  <a:rPr lang="en-US" dirty="0"/>
                  <a:t>” is used instead of “hit rate”: 1% miss rate vs. 3% miss rate</a:t>
                </a:r>
                <a:endParaRPr lang="en-US" sz="1000" dirty="0"/>
              </a:p>
            </p:txBody>
          </p:sp>
        </mc:Choice>
        <mc:Fallback xmlns="">
          <p:sp>
            <p:nvSpPr>
              <p:cNvPr id="112643" name="Rectangle 3"/>
              <p:cNvSpPr>
                <a:spLocks noGrp="1" noRot="1" noChangeAspect="1" noMove="1" noResize="1" noEditPoints="1" noAdjustHandles="1" noChangeArrowheads="1" noChangeShapeType="1" noTextEdit="1"/>
              </p:cNvSpPr>
              <p:nvPr>
                <p:ph idx="1"/>
              </p:nvPr>
            </p:nvSpPr>
            <p:spPr>
              <a:blipFill>
                <a:blip r:embed="rId3"/>
                <a:stretch>
                  <a:fillRect l="-663" t="-1728"/>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79460" y="6656478"/>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sp>
        <p:nvSpPr>
          <p:cNvPr id="3" name="Rectangle 2">
            <a:extLst>
              <a:ext uri="{FF2B5EF4-FFF2-40B4-BE49-F238E27FC236}">
                <a16:creationId xmlns:a16="http://schemas.microsoft.com/office/drawing/2014/main" id="{61B32293-A398-5CB2-52BB-86BE793ADC74}"/>
              </a:ext>
            </a:extLst>
          </p:cNvPr>
          <p:cNvSpPr txBox="1">
            <a:spLocks noChangeArrowheads="1"/>
          </p:cNvSpPr>
          <p:nvPr/>
        </p:nvSpPr>
        <p:spPr>
          <a:xfrm>
            <a:off x="0" y="18032"/>
            <a:ext cx="12192000" cy="823393"/>
          </a:xfrm>
          <a:prstGeom prst="rect">
            <a:avLst/>
          </a:prstGeom>
          <a:solidFill>
            <a:schemeClr val="accent1">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dirty="0"/>
              <a:t>People Talk about Miss Rate, Not Hit Rate</a:t>
            </a:r>
            <a:endParaRPr lang="en-GB" dirty="0"/>
          </a:p>
        </p:txBody>
      </p:sp>
    </p:spTree>
    <p:extLst>
      <p:ext uri="{BB962C8B-B14F-4D97-AF65-F5344CB8AC3E}">
        <p14:creationId xmlns:p14="http://schemas.microsoft.com/office/powerpoint/2010/main" val="114623649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Architecture (ISA)</a:t>
            </a:r>
          </a:p>
        </p:txBody>
      </p:sp>
      <p:sp>
        <p:nvSpPr>
          <p:cNvPr id="3" name="Content Placeholder 2"/>
          <p:cNvSpPr>
            <a:spLocks noGrp="1"/>
          </p:cNvSpPr>
          <p:nvPr>
            <p:ph idx="1"/>
          </p:nvPr>
        </p:nvSpPr>
        <p:spPr/>
        <p:txBody>
          <a:bodyPr>
            <a:normAutofit fontScale="92500"/>
          </a:bodyPr>
          <a:lstStyle/>
          <a:p>
            <a:endParaRPr lang="en-US" dirty="0"/>
          </a:p>
          <a:p>
            <a:endParaRPr lang="en-US" dirty="0"/>
          </a:p>
          <a:p>
            <a:endParaRPr lang="en-US" dirty="0"/>
          </a:p>
          <a:p>
            <a:endParaRPr lang="en-US" dirty="0"/>
          </a:p>
          <a:p>
            <a:r>
              <a:rPr lang="en-US" dirty="0"/>
              <a:t>There is a limited number of prompts that the CU understands and thus act upon</a:t>
            </a:r>
          </a:p>
          <a:p>
            <a:r>
              <a:rPr lang="en-US" dirty="0"/>
              <a:t>This set of commands/prompts makes up the </a:t>
            </a:r>
            <a:r>
              <a:rPr lang="en-US" dirty="0">
                <a:solidFill>
                  <a:srgbClr val="00B050"/>
                </a:solidFill>
              </a:rPr>
              <a:t>Instruction Set Architecture</a:t>
            </a:r>
            <a:r>
              <a:rPr lang="en-US" dirty="0"/>
              <a:t> (ISA)</a:t>
            </a:r>
          </a:p>
          <a:p>
            <a:r>
              <a:rPr lang="en-US" dirty="0"/>
              <a:t>The same line of C code can lead to a different set of instructions on two different processors (CPUs)</a:t>
            </a:r>
          </a:p>
          <a:p>
            <a:r>
              <a:rPr lang="en-US" dirty="0"/>
              <a:t>This is so because two CPUs might implement two different ISAs</a:t>
            </a:r>
          </a:p>
          <a:p>
            <a:r>
              <a:rPr lang="en-US" dirty="0"/>
              <a:t>ISA: defines a “vocabulary” subsequently used by the compiler to specify the actions of a processor</a:t>
            </a:r>
          </a:p>
          <a:p>
            <a:r>
              <a:rPr lang="en-US" dirty="0"/>
              <a:t>Two more important schools of thought</a:t>
            </a:r>
          </a:p>
          <a:p>
            <a:pPr lvl="1"/>
            <a:r>
              <a:rPr lang="en-US" dirty="0"/>
              <a:t>RISC: </a:t>
            </a:r>
            <a:r>
              <a:rPr lang="en-US" spc="-1" dirty="0">
                <a:solidFill>
                  <a:srgbClr val="C9211E"/>
                </a:solidFill>
              </a:rPr>
              <a:t>fixed</a:t>
            </a:r>
            <a:r>
              <a:rPr lang="en-US" spc="-1" dirty="0">
                <a:solidFill>
                  <a:srgbClr val="000000"/>
                </a:solidFill>
              </a:rPr>
              <a:t> set of bits coded by instructions (used to be 32, now it’s 64), simpler</a:t>
            </a:r>
          </a:p>
          <a:p>
            <a:pPr lvl="1"/>
            <a:r>
              <a:rPr lang="en-US" dirty="0"/>
              <a:t>CISC: </a:t>
            </a:r>
            <a:r>
              <a:rPr lang="en-US" dirty="0">
                <a:solidFill>
                  <a:srgbClr val="C00000"/>
                </a:solidFill>
              </a:rPr>
              <a:t>various lengths</a:t>
            </a:r>
            <a:r>
              <a:rPr lang="en-US" dirty="0"/>
              <a:t> instructions (usually broken down to </a:t>
            </a:r>
            <a:r>
              <a:rPr lang="en-US" dirty="0" err="1"/>
              <a:t>uops</a:t>
            </a:r>
            <a:r>
              <a:rPr lang="en-US" dirty="0"/>
              <a:t>), more expressive, need more power to decode</a:t>
            </a:r>
            <a:endParaRPr lang="en-US" dirty="0">
              <a:solidFill>
                <a:srgbClr val="C00000"/>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1810E68-0114-4819-9574-9C102E02B0B9}"/>
              </a:ext>
            </a:extLst>
          </p:cNvPr>
          <p:cNvPicPr>
            <a:picLocks noChangeAspect="1"/>
          </p:cNvPicPr>
          <p:nvPr/>
        </p:nvPicPr>
        <p:blipFill rotWithShape="1">
          <a:blip r:embed="rId2"/>
          <a:srcRect l="50000" t="22165" r="31420" b="63709"/>
          <a:stretch/>
        </p:blipFill>
        <p:spPr>
          <a:xfrm>
            <a:off x="3500888" y="1495221"/>
            <a:ext cx="3695302" cy="1525584"/>
          </a:xfrm>
          <a:prstGeom prst="rect">
            <a:avLst/>
          </a:prstGeom>
        </p:spPr>
      </p:pic>
    </p:spTree>
    <p:extLst>
      <p:ext uri="{BB962C8B-B14F-4D97-AF65-F5344CB8AC3E}">
        <p14:creationId xmlns:p14="http://schemas.microsoft.com/office/powerpoint/2010/main" val="35059241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6" name="Rectangle 8"/>
          <p:cNvSpPr>
            <a:spLocks noGrp="1" noChangeArrowheads="1"/>
          </p:cNvSpPr>
          <p:nvPr>
            <p:ph type="title"/>
          </p:nvPr>
        </p:nvSpPr>
        <p:spPr/>
        <p:txBody>
          <a:bodyPr/>
          <a:lstStyle/>
          <a:p>
            <a:r>
              <a:rPr lang="en-US" dirty="0"/>
              <a:t>Writing Cache Friendly Code: Rules of Thumb</a:t>
            </a:r>
          </a:p>
        </p:txBody>
      </p:sp>
      <p:sp>
        <p:nvSpPr>
          <p:cNvPr id="160777" name="Rectangle 9"/>
          <p:cNvSpPr>
            <a:spLocks noGrp="1" noChangeArrowheads="1"/>
          </p:cNvSpPr>
          <p:nvPr>
            <p:ph idx="1"/>
          </p:nvPr>
        </p:nvSpPr>
        <p:spPr/>
        <p:txBody>
          <a:bodyPr>
            <a:normAutofit/>
          </a:bodyPr>
          <a:lstStyle/>
          <a:p>
            <a:r>
              <a:rPr lang="en-US" dirty="0"/>
              <a:t>Basic facts: </a:t>
            </a:r>
          </a:p>
          <a:p>
            <a:pPr lvl="1"/>
            <a:r>
              <a:rPr lang="en-US" dirty="0"/>
              <a:t>You have </a:t>
            </a:r>
            <a:r>
              <a:rPr lang="en-US" dirty="0">
                <a:solidFill>
                  <a:srgbClr val="C00000"/>
                </a:solidFill>
              </a:rPr>
              <a:t>no direct control </a:t>
            </a:r>
            <a:r>
              <a:rPr lang="en-US" dirty="0"/>
              <a:t>over what data gets cached</a:t>
            </a:r>
          </a:p>
          <a:p>
            <a:pPr lvl="1"/>
            <a:r>
              <a:rPr lang="en-US" dirty="0"/>
              <a:t>You can perhaps ensure your code is “local” (spatially and/or temporally) </a:t>
            </a:r>
          </a:p>
          <a:p>
            <a:endParaRPr lang="en-US" dirty="0"/>
          </a:p>
          <a:p>
            <a:r>
              <a:rPr lang="en-US" dirty="0"/>
              <a:t>Make the common case go fast</a:t>
            </a:r>
          </a:p>
          <a:p>
            <a:pPr lvl="1"/>
            <a:r>
              <a:rPr lang="en-US" dirty="0"/>
              <a:t>Focus on the inner loops of the “heavy” functions</a:t>
            </a:r>
          </a:p>
          <a:p>
            <a:endParaRPr lang="en-US" dirty="0"/>
          </a:p>
          <a:p>
            <a:r>
              <a:rPr lang="en-US" dirty="0"/>
              <a:t>Try to have cache-friendly code in the </a:t>
            </a:r>
            <a:r>
              <a:rPr lang="en-US" u="sng" dirty="0"/>
              <a:t>inner loops</a:t>
            </a:r>
          </a:p>
          <a:p>
            <a:pPr lvl="1"/>
            <a:r>
              <a:rPr lang="en-US" dirty="0"/>
              <a:t>Repeated references to same variables are good (</a:t>
            </a:r>
            <a:r>
              <a:rPr lang="en-US" dirty="0">
                <a:solidFill>
                  <a:srgbClr val="C00000"/>
                </a:solidFill>
              </a:rPr>
              <a:t>temporal locality</a:t>
            </a:r>
            <a:r>
              <a:rPr lang="en-US" dirty="0"/>
              <a:t>)</a:t>
            </a:r>
          </a:p>
          <a:p>
            <a:pPr lvl="1"/>
            <a:r>
              <a:rPr lang="en-US" dirty="0"/>
              <a:t>“stride of one” reference patterns are good (</a:t>
            </a:r>
            <a:r>
              <a:rPr lang="en-US" dirty="0">
                <a:solidFill>
                  <a:srgbClr val="C00000"/>
                </a:solidFill>
              </a:rPr>
              <a:t>spatial locality</a:t>
            </a:r>
            <a:r>
              <a:rPr lang="en-US" dirty="0"/>
              <a:t>)</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0" y="6657945"/>
            <a:ext cx="1371600" cy="20005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[Bryant and </a:t>
            </a:r>
            <a:r>
              <a:rPr kumimoji="0" lang="en-US" sz="7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O‘Hallaron</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CMU] →</a:t>
            </a:r>
          </a:p>
        </p:txBody>
      </p:sp>
    </p:spTree>
    <p:extLst>
      <p:ext uri="{BB962C8B-B14F-4D97-AF65-F5344CB8AC3E}">
        <p14:creationId xmlns:p14="http://schemas.microsoft.com/office/powerpoint/2010/main" val="12910962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“Memory Mountain” Experiment</a:t>
            </a:r>
          </a:p>
        </p:txBody>
      </p:sp>
      <p:sp>
        <p:nvSpPr>
          <p:cNvPr id="5" name="Content Placeholder 4"/>
          <p:cNvSpPr>
            <a:spLocks noGrp="1"/>
          </p:cNvSpPr>
          <p:nvPr>
            <p:ph idx="1"/>
          </p:nvPr>
        </p:nvSpPr>
        <p:spPr/>
        <p:txBody>
          <a:bodyPr>
            <a:normAutofit lnSpcReduction="10000"/>
          </a:bodyPr>
          <a:lstStyle/>
          <a:p>
            <a:r>
              <a:rPr lang="en-US" dirty="0">
                <a:solidFill>
                  <a:srgbClr val="C00000"/>
                </a:solidFill>
              </a:rPr>
              <a:t>Memory mountain: </a:t>
            </a:r>
            <a:r>
              <a:rPr lang="en-US" dirty="0"/>
              <a:t>Measures </a:t>
            </a:r>
            <a:r>
              <a:rPr lang="en-US" dirty="0">
                <a:solidFill>
                  <a:srgbClr val="0070C0"/>
                </a:solidFill>
              </a:rPr>
              <a:t>read-throughput</a:t>
            </a:r>
            <a:r>
              <a:rPr lang="en-US" dirty="0"/>
              <a:t> as a function of spatial and temporal locality</a:t>
            </a:r>
          </a:p>
          <a:p>
            <a:pPr lvl="1"/>
            <a:r>
              <a:rPr lang="en-US" dirty="0"/>
              <a:t>Compact way to characterize memory system performance</a:t>
            </a:r>
          </a:p>
          <a:p>
            <a:pPr marL="0" indent="0">
              <a:buNone/>
            </a:pPr>
            <a:endParaRPr lang="en-US" dirty="0">
              <a:solidFill>
                <a:srgbClr val="C00000"/>
              </a:solidFill>
            </a:endParaRPr>
          </a:p>
          <a:p>
            <a:r>
              <a:rPr lang="en-US" dirty="0">
                <a:solidFill>
                  <a:srgbClr val="C00000"/>
                </a:solidFill>
              </a:rPr>
              <a:t>Read throughput </a:t>
            </a:r>
            <a:r>
              <a:rPr lang="en-US" dirty="0"/>
              <a:t>(or “read bandwidth”)</a:t>
            </a:r>
          </a:p>
          <a:p>
            <a:pPr lvl="1"/>
            <a:r>
              <a:rPr lang="en-US" dirty="0"/>
              <a:t>Number of bytes read from main memory per second (MB/s)</a:t>
            </a:r>
          </a:p>
          <a:p>
            <a:endParaRPr lang="en-US" dirty="0"/>
          </a:p>
          <a:p>
            <a:r>
              <a:rPr lang="en-US" dirty="0"/>
              <a:t>“</a:t>
            </a:r>
            <a:r>
              <a:rPr lang="en-US" dirty="0">
                <a:solidFill>
                  <a:srgbClr val="0070C0"/>
                </a:solidFill>
              </a:rPr>
              <a:t>effective bandwidth</a:t>
            </a:r>
            <a:r>
              <a:rPr lang="en-US" dirty="0"/>
              <a:t>”: computed  by dividing amount of data moved to solve the problem (in Bytes) to the amount of time required to finish the execution (in seconds)</a:t>
            </a:r>
          </a:p>
          <a:p>
            <a:endParaRPr lang="en-US" dirty="0"/>
          </a:p>
          <a:p>
            <a:r>
              <a:rPr lang="en-US" dirty="0"/>
              <a:t>NOTE: “effective bandwidth” is smaller than or equal to the bandwidth</a:t>
            </a:r>
          </a:p>
          <a:p>
            <a:pPr lvl="1"/>
            <a:r>
              <a:rPr lang="en-US" dirty="0"/>
              <a:t>A lot of data might be moved, but only a small subset might be used towards solving the problem</a:t>
            </a:r>
          </a:p>
          <a:p>
            <a:pPr lvl="2"/>
            <a:r>
              <a:rPr lang="en-US" dirty="0"/>
              <a:t>Happens when you violate the principle of locality</a:t>
            </a:r>
          </a:p>
          <a:p>
            <a:pPr lvl="1"/>
            <a:r>
              <a:rPr lang="en-US" dirty="0"/>
              <a:t>The “effective bandwidth” computed based on the amount of Bytes in the “small subset”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8046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393" y="4079966"/>
            <a:ext cx="6100355" cy="823393"/>
          </a:xfrm>
        </p:spPr>
        <p:txBody>
          <a:bodyPr/>
          <a:lstStyle/>
          <a:p>
            <a:r>
              <a:rPr lang="en-US" dirty="0"/>
              <a:t>New Topic: Virtual Memory</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37146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vs. Physical Memory</a:t>
            </a:r>
          </a:p>
        </p:txBody>
      </p:sp>
      <p:sp>
        <p:nvSpPr>
          <p:cNvPr id="3" name="Content Placeholder 2"/>
          <p:cNvSpPr>
            <a:spLocks noGrp="1"/>
          </p:cNvSpPr>
          <p:nvPr>
            <p:ph idx="1"/>
          </p:nvPr>
        </p:nvSpPr>
        <p:spPr>
          <a:xfrm>
            <a:off x="147344" y="1068512"/>
            <a:ext cx="11960872" cy="5359759"/>
          </a:xfrm>
        </p:spPr>
        <p:txBody>
          <a:bodyPr>
            <a:normAutofit fontScale="92500" lnSpcReduction="10000"/>
          </a:bodyPr>
          <a:lstStyle/>
          <a:p>
            <a:r>
              <a:rPr lang="en-US" dirty="0">
                <a:solidFill>
                  <a:srgbClr val="C00000"/>
                </a:solidFill>
              </a:rPr>
              <a:t>Virtual memory</a:t>
            </a:r>
            <a:r>
              <a:rPr lang="en-US" dirty="0"/>
              <a:t>: a dally and quaint fictitious space of 2</a:t>
            </a:r>
            <a:r>
              <a:rPr lang="en-US" baseline="30000" dirty="0"/>
              <a:t>32</a:t>
            </a:r>
            <a:r>
              <a:rPr lang="en-US" dirty="0"/>
              <a:t>  addresses (on 32 bit architectures) in which a process sees its </a:t>
            </a:r>
            <a:r>
              <a:rPr lang="en-US" dirty="0">
                <a:solidFill>
                  <a:srgbClr val="0070C0"/>
                </a:solidFill>
              </a:rPr>
              <a:t>data</a:t>
            </a:r>
            <a:r>
              <a:rPr lang="en-US" dirty="0"/>
              <a:t> being placed, the </a:t>
            </a:r>
            <a:r>
              <a:rPr lang="en-US" dirty="0">
                <a:solidFill>
                  <a:srgbClr val="0070C0"/>
                </a:solidFill>
              </a:rPr>
              <a:t>instructions</a:t>
            </a:r>
            <a:r>
              <a:rPr lang="en-US" dirty="0"/>
              <a:t> stored, etc. This is what the compiler deals with</a:t>
            </a:r>
          </a:p>
          <a:p>
            <a:endParaRPr lang="en-US" sz="2000" dirty="0"/>
          </a:p>
          <a:p>
            <a:r>
              <a:rPr lang="en-US" dirty="0">
                <a:solidFill>
                  <a:srgbClr val="C00000"/>
                </a:solidFill>
              </a:rPr>
              <a:t>Physical memory</a:t>
            </a:r>
            <a:r>
              <a:rPr lang="en-US" dirty="0"/>
              <a:t>: a busy place that hosts at the same time </a:t>
            </a:r>
            <a:r>
              <a:rPr lang="en-US" dirty="0">
                <a:solidFill>
                  <a:srgbClr val="0070C0"/>
                </a:solidFill>
              </a:rPr>
              <a:t>data</a:t>
            </a:r>
            <a:r>
              <a:rPr lang="en-US" dirty="0"/>
              <a:t> and </a:t>
            </a:r>
            <a:r>
              <a:rPr lang="en-US" dirty="0">
                <a:solidFill>
                  <a:srgbClr val="0070C0"/>
                </a:solidFill>
              </a:rPr>
              <a:t>instructions</a:t>
            </a:r>
            <a:r>
              <a:rPr lang="en-US" dirty="0"/>
              <a:t> associated with tens of applications running on the system</a:t>
            </a:r>
          </a:p>
          <a:p>
            <a:endParaRPr lang="en-US" sz="2000" dirty="0"/>
          </a:p>
          <a:p>
            <a:r>
              <a:rPr lang="en-US" dirty="0"/>
              <a:t>The Virtual Memory paradigm allows:</a:t>
            </a:r>
          </a:p>
          <a:p>
            <a:pPr lvl="1"/>
            <a:r>
              <a:rPr lang="en-US" dirty="0"/>
              <a:t>Running programs that manipulate more data than storage physically available in the main memory</a:t>
            </a:r>
          </a:p>
          <a:p>
            <a:pPr lvl="1"/>
            <a:r>
              <a:rPr lang="en-US" dirty="0"/>
              <a:t>Running multiple programs seemingly “simultaneously” (multi-tasking)</a:t>
            </a:r>
          </a:p>
          <a:p>
            <a:pPr lvl="1"/>
            <a:r>
              <a:rPr lang="en-US" dirty="0"/>
              <a:t>Transparent and unitary handling of main memory and secondary storage (hard disk / solid state disk)</a:t>
            </a:r>
          </a:p>
          <a:p>
            <a:pPr lvl="1"/>
            <a:r>
              <a:rPr lang="en-US" dirty="0"/>
              <a:t>Handling of memory fragmentation/segmentation insofar as the main memory is concerned </a:t>
            </a:r>
          </a:p>
          <a:p>
            <a:pPr marL="457200" lvl="1" indent="0">
              <a:buNone/>
            </a:pPr>
            <a:endParaRPr lang="en-US" dirty="0"/>
          </a:p>
          <a:p>
            <a:r>
              <a:rPr lang="en-US" dirty="0"/>
              <a:t>The </a:t>
            </a:r>
            <a:r>
              <a:rPr lang="en-US" dirty="0">
                <a:solidFill>
                  <a:srgbClr val="0070C0"/>
                </a:solidFill>
              </a:rPr>
              <a:t>Memory Management Unit</a:t>
            </a:r>
            <a:r>
              <a:rPr lang="en-US" dirty="0"/>
              <a:t> (MMU) manages the Virtual Memory and can perform:</a:t>
            </a:r>
          </a:p>
          <a:p>
            <a:pPr lvl="1"/>
            <a:r>
              <a:rPr lang="en-US" dirty="0"/>
              <a:t>Memory protection</a:t>
            </a:r>
          </a:p>
          <a:p>
            <a:pPr lvl="1"/>
            <a:r>
              <a:rPr lang="en-US" dirty="0"/>
              <a:t>Cache control</a:t>
            </a:r>
          </a:p>
          <a:p>
            <a:pPr lvl="1"/>
            <a:r>
              <a:rPr lang="en-US" dirty="0"/>
              <a:t>Bus arbitration </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64424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Virtual Memory: its anatomy</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3547" y="1105231"/>
            <a:ext cx="7664555" cy="536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Rectangle 2"/>
              <p:cNvSpPr/>
              <p:nvPr/>
            </p:nvSpPr>
            <p:spPr>
              <a:xfrm>
                <a:off x="9657492" y="2764305"/>
                <a:ext cx="988797"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1100" b="0"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ctrlPr>
                      </m:sSupPr>
                      <m:e>
                        <m:r>
                          <a:rPr kumimoji="0" lang="en-US" sz="1100" b="0"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2</m:t>
                        </m:r>
                      </m:e>
                      <m:sup>
                        <m:r>
                          <a:rPr kumimoji="0" lang="en-US" sz="1100" b="0"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32</m:t>
                        </m:r>
                      </m:sup>
                    </m:sSup>
                  </m:oMath>
                </a14:m>
                <a:r>
                  <a:rPr kumimoji="0" lang="en-US" sz="1100" b="0" i="0" u="none" strike="noStrike" kern="1200" cap="none" spc="0" normalizeH="0" baseline="0" noProof="0" dirty="0">
                    <a:ln>
                      <a:noFill/>
                    </a:ln>
                    <a:solidFill>
                      <a:srgbClr val="0070C0"/>
                    </a:solidFill>
                    <a:effectLst/>
                    <a:uLnTx/>
                    <a:uFillTx/>
                    <a:latin typeface="Calibri" panose="020F0502020204030204"/>
                    <a:ea typeface="+mn-ea"/>
                    <a:cs typeface="+mn-cs"/>
                  </a:rPr>
                  <a:t> addresses</a:t>
                </a:r>
                <a:br>
                  <a:rPr kumimoji="0" lang="en-US" sz="1100" b="0" i="0" u="none" strike="noStrike" kern="1200" cap="none" spc="0" normalizeH="0" baseline="0" noProof="0" dirty="0">
                    <a:ln>
                      <a:noFill/>
                    </a:ln>
                    <a:solidFill>
                      <a:srgbClr val="0070C0"/>
                    </a:solidFill>
                    <a:effectLst/>
                    <a:uLnTx/>
                    <a:uFillTx/>
                    <a:latin typeface="Calibri" panose="020F0502020204030204"/>
                    <a:ea typeface="+mn-ea"/>
                    <a:cs typeface="+mn-cs"/>
                  </a:rPr>
                </a:br>
                <a:r>
                  <a:rPr kumimoji="0" lang="en-US" sz="1100" b="0" i="0" u="none" strike="noStrike" kern="1200" cap="none" spc="0" normalizeH="0" baseline="0" noProof="0" dirty="0">
                    <a:ln>
                      <a:noFill/>
                    </a:ln>
                    <a:solidFill>
                      <a:srgbClr val="0070C0"/>
                    </a:solidFill>
                    <a:effectLst/>
                    <a:uLnTx/>
                    <a:uFillTx/>
                    <a:latin typeface="Calibri" panose="020F0502020204030204"/>
                    <a:ea typeface="+mn-ea"/>
                    <a:cs typeface="+mn-cs"/>
                  </a:rPr>
                  <a:t>(32 bit OS)</a:t>
                </a:r>
              </a:p>
            </p:txBody>
          </p:sp>
        </mc:Choice>
        <mc:Fallback xmlns="">
          <p:sp>
            <p:nvSpPr>
              <p:cNvPr id="3" name="Rectangle 2"/>
              <p:cNvSpPr>
                <a:spLocks noRot="1" noChangeAspect="1" noMove="1" noResize="1" noEditPoints="1" noAdjustHandles="1" noChangeArrowheads="1" noChangeShapeType="1" noTextEdit="1"/>
              </p:cNvSpPr>
              <p:nvPr/>
            </p:nvSpPr>
            <p:spPr>
              <a:xfrm>
                <a:off x="9657492" y="2764305"/>
                <a:ext cx="988797" cy="430887"/>
              </a:xfrm>
              <a:prstGeom prst="rect">
                <a:avLst/>
              </a:prstGeom>
              <a:blipFill>
                <a:blip r:embed="rId4"/>
                <a:stretch>
                  <a:fillRect b="-8451"/>
                </a:stretch>
              </a:blipFill>
            </p:spPr>
            <p:txBody>
              <a:bodyPr/>
              <a:lstStyle/>
              <a:p>
                <a:r>
                  <a:rPr lang="en-US">
                    <a:noFill/>
                  </a:rPr>
                  <a:t> </a:t>
                </a:r>
              </a:p>
            </p:txBody>
          </p:sp>
        </mc:Fallback>
      </mc:AlternateContent>
    </p:spTree>
    <p:extLst>
      <p:ext uri="{BB962C8B-B14F-4D97-AF65-F5344CB8AC3E}">
        <p14:creationId xmlns:p14="http://schemas.microsoft.com/office/powerpoint/2010/main" val="19954060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the Stack</a:t>
            </a:r>
          </a:p>
        </p:txBody>
      </p:sp>
      <p:sp>
        <p:nvSpPr>
          <p:cNvPr id="3" name="Content Placeholder 2"/>
          <p:cNvSpPr>
            <a:spLocks noGrp="1"/>
          </p:cNvSpPr>
          <p:nvPr>
            <p:ph idx="1"/>
          </p:nvPr>
        </p:nvSpPr>
        <p:spPr>
          <a:xfrm>
            <a:off x="1981200" y="1600200"/>
            <a:ext cx="8229600" cy="762000"/>
          </a:xfrm>
        </p:spPr>
        <p:txBody>
          <a:bodyPr/>
          <a:lstStyle/>
          <a:p>
            <a:r>
              <a:rPr lang="en-US" sz="2000" dirty="0"/>
              <a:t>Function </a:t>
            </a:r>
            <a:r>
              <a:rPr lang="en-US" sz="2000" dirty="0">
                <a:solidFill>
                  <a:srgbClr val="0070C0"/>
                </a:solidFill>
                <a:latin typeface="Consolas" pitchFamily="49" charset="0"/>
                <a:cs typeface="Consolas" pitchFamily="49" charset="0"/>
              </a:rPr>
              <a:t>bar</a:t>
            </a:r>
            <a:r>
              <a:rPr lang="en-US" sz="2000" dirty="0"/>
              <a:t> and associated stack frame</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1" y="2837426"/>
            <a:ext cx="8978967" cy="302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6989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Page Table </a:t>
            </a:r>
            <a:r>
              <a:rPr lang="en-US" sz="2700" dirty="0">
                <a:solidFill>
                  <a:srgbClr val="FFC000"/>
                </a:solidFill>
              </a:rPr>
              <a:t>[stored in main memory]</a:t>
            </a:r>
            <a:r>
              <a:rPr lang="en-US" dirty="0"/>
              <a:t>: the mechanics of address translation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47344" y="1047964"/>
                <a:ext cx="11960872" cy="5380307"/>
              </a:xfrm>
            </p:spPr>
            <p:txBody>
              <a:bodyPr/>
              <a:lstStyle/>
              <a:p>
                <a:r>
                  <a:rPr lang="en-US" sz="2000" dirty="0"/>
                  <a:t>NOTE: not every virtual address is mapped to a physical memory address</a:t>
                </a:r>
              </a:p>
              <a:p>
                <a:pPr lvl="1"/>
                <a:r>
                  <a:rPr lang="en-US" sz="1600" dirty="0">
                    <a:solidFill>
                      <a:srgbClr val="C00000"/>
                    </a:solidFill>
                  </a:rPr>
                  <a:t>It’s more like a chunk of virtual addresses (called a page), is mapped to a chunk of physical addresses</a:t>
                </a:r>
              </a:p>
              <a:p>
                <a:pPr lvl="2"/>
                <a:r>
                  <a:rPr lang="en-US" sz="1400" dirty="0">
                    <a:solidFill>
                      <a:srgbClr val="C00000"/>
                    </a:solidFill>
                  </a:rPr>
                  <a:t>More precisely: A chunk is called a page (in virtual memory) and frame (in physical memory)</a:t>
                </a:r>
                <a:endParaRPr lang="en-US" sz="2000" dirty="0">
                  <a:solidFill>
                    <a:srgbClr val="C00000"/>
                  </a:solidFill>
                </a:endParaRPr>
              </a:p>
              <a:p>
                <a:r>
                  <a:rPr lang="en-US" sz="2000" dirty="0"/>
                  <a:t>A virtual address split into two parts (another case of address splitting, like for caches, when we split </a:t>
                </a:r>
                <a:r>
                  <a:rPr lang="en-US" sz="2000" b="1" dirty="0"/>
                  <a:t>3</a:t>
                </a:r>
                <a:r>
                  <a:rPr lang="en-US" sz="2000" dirty="0"/>
                  <a:t> ways): </a:t>
                </a:r>
              </a:p>
              <a:p>
                <a:pPr lvl="1"/>
                <a:r>
                  <a:rPr lang="en-US" sz="1800" dirty="0"/>
                  <a:t>The page number</a:t>
                </a:r>
              </a:p>
              <a:p>
                <a:pPr lvl="1"/>
                <a:r>
                  <a:rPr lang="en-US" sz="1800" dirty="0"/>
                  <a:t>The offset in the page</a:t>
                </a:r>
              </a:p>
              <a:p>
                <a:r>
                  <a:rPr lang="en-US" sz="2000" dirty="0"/>
                  <a:t>Example below assumes a 32-bit OS with virtual pages of size </a:t>
                </a:r>
                <a14:m>
                  <m:oMath xmlns:m="http://schemas.openxmlformats.org/officeDocument/2006/math">
                    <m:r>
                      <a:rPr lang="en-US" sz="2000" i="1" dirty="0" smtClean="0">
                        <a:latin typeface="Cambria Math" panose="02040503050406030204" pitchFamily="18" charset="0"/>
                      </a:rPr>
                      <m:t>4096</m:t>
                    </m:r>
                    <m:r>
                      <a:rPr lang="en-US" sz="2000" b="0" i="1" dirty="0" smtClean="0">
                        <a:latin typeface="Cambria Math" panose="02040503050406030204" pitchFamily="18" charset="0"/>
                      </a:rPr>
                      <m:t>=</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2</m:t>
                        </m:r>
                      </m:e>
                      <m:sup>
                        <m:r>
                          <a:rPr lang="en-US" sz="2000" b="0" i="1" dirty="0" smtClean="0">
                            <a:latin typeface="Cambria Math" panose="02040503050406030204" pitchFamily="18" charset="0"/>
                          </a:rPr>
                          <m:t>12</m:t>
                        </m:r>
                      </m:sup>
                    </m:sSup>
                  </m:oMath>
                </a14:m>
                <a:r>
                  <a:rPr lang="en-US" sz="2000" dirty="0"/>
                  <a:t> bytes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47344" y="1047964"/>
                <a:ext cx="11960872" cy="5380307"/>
              </a:xfrm>
              <a:blipFill>
                <a:blip r:embed="rId3"/>
                <a:stretch>
                  <a:fillRect l="-459" t="-1246"/>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8" name="Group 7"/>
          <p:cNvGrpSpPr/>
          <p:nvPr/>
        </p:nvGrpSpPr>
        <p:grpSpPr>
          <a:xfrm>
            <a:off x="2190855" y="3483734"/>
            <a:ext cx="8253984" cy="2688466"/>
            <a:chOff x="666855" y="3331334"/>
            <a:chExt cx="8253984" cy="2688466"/>
          </a:xfrm>
        </p:grpSpPr>
        <p:pic>
          <p:nvPicPr>
            <p:cNvPr id="5" name="Picture 4" descr="C:\Users\negrut\BuBu\CourseMaterial\ParallelCompBook\Images\addressTranslation.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855" y="3331334"/>
              <a:ext cx="7867545" cy="2688466"/>
            </a:xfrm>
            <a:prstGeom prst="rect">
              <a:avLst/>
            </a:prstGeom>
            <a:noFill/>
            <a:ln>
              <a:noFill/>
            </a:ln>
          </p:spPr>
        </p:pic>
        <p:sp>
          <p:nvSpPr>
            <p:cNvPr id="4" name="Rectangle 3"/>
            <p:cNvSpPr/>
            <p:nvPr/>
          </p:nvSpPr>
          <p:spPr>
            <a:xfrm>
              <a:off x="7231787" y="5486400"/>
              <a:ext cx="168905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mn-cs"/>
                </a:rPr>
                <a:t>[physical memory]</a:t>
              </a:r>
            </a:p>
          </p:txBody>
        </p:sp>
      </p:grpSp>
    </p:spTree>
    <p:extLst>
      <p:ext uri="{BB962C8B-B14F-4D97-AF65-F5344CB8AC3E}">
        <p14:creationId xmlns:p14="http://schemas.microsoft.com/office/powerpoint/2010/main" val="28514546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 Virtual Memory Address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15564" y="1058238"/>
                <a:ext cx="6727025" cy="5370033"/>
              </a:xfrm>
            </p:spPr>
            <p:txBody>
              <a:bodyPr>
                <a:normAutofit/>
              </a:bodyPr>
              <a:lstStyle/>
              <a:p>
                <a:pPr marL="0" indent="0">
                  <a:buNone/>
                </a:pPr>
                <a:endParaRPr lang="en-US" dirty="0"/>
              </a:p>
              <a:p>
                <a:r>
                  <a:rPr lang="en-US" dirty="0"/>
                  <a:t>A </a:t>
                </a:r>
                <a:r>
                  <a:rPr lang="en-US" dirty="0">
                    <a:solidFill>
                      <a:srgbClr val="0070C0"/>
                    </a:solidFill>
                  </a:rPr>
                  <a:t>page of virtual memory</a:t>
                </a:r>
                <a:r>
                  <a:rPr lang="en-US" dirty="0"/>
                  <a:t> is tied to a </a:t>
                </a:r>
                <a:r>
                  <a:rPr lang="en-US" dirty="0">
                    <a:solidFill>
                      <a:srgbClr val="C00000"/>
                    </a:solidFill>
                  </a:rPr>
                  <a:t>frame of physical memory</a:t>
                </a:r>
              </a:p>
              <a:p>
                <a:endParaRPr lang="en-US" dirty="0"/>
              </a:p>
              <a:p>
                <a:r>
                  <a:rPr lang="en-US" dirty="0"/>
                  <a:t>The size of a page (or frame, for that matter) is typically 4096 bytes</a:t>
                </a:r>
              </a:p>
              <a:p>
                <a:pPr lvl="1"/>
                <a:r>
                  <a:rPr lang="en-US" dirty="0"/>
                  <a:t>Compare to 64 bytes, the size of a cache line (aka memory block)</a:t>
                </a:r>
              </a:p>
              <a:p>
                <a:endParaRPr lang="en-US" dirty="0"/>
              </a:p>
              <a:p>
                <a:r>
                  <a:rPr lang="en-US" dirty="0"/>
                  <a:t>4096=2</a:t>
                </a:r>
                <a:r>
                  <a:rPr lang="en-US" baseline="30000" dirty="0"/>
                  <a:t>12</a:t>
                </a:r>
                <a:r>
                  <a:rPr lang="en-US" dirty="0"/>
                  <a:t> </a:t>
                </a:r>
                <a14:m>
                  <m:oMath xmlns:m="http://schemas.openxmlformats.org/officeDocument/2006/math">
                    <m:r>
                      <a:rPr lang="en-US" b="0" i="1" smtClean="0">
                        <a:latin typeface="Cambria Math" panose="02040503050406030204" pitchFamily="18" charset="0"/>
                      </a:rPr>
                      <m:t>→</m:t>
                    </m:r>
                  </m:oMath>
                </a14:m>
                <a:r>
                  <a:rPr lang="en-US" dirty="0"/>
                  <a:t> 12 bits of the address are sufficient to relatively position each byte in a page</a:t>
                </a:r>
              </a:p>
              <a:p>
                <a:pPr lvl="1"/>
                <a:r>
                  <a:rPr lang="en-US" dirty="0"/>
                  <a:t>Bits marked 0 through 11 on the previous slide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15564" y="1058238"/>
                <a:ext cx="6727025" cy="5370033"/>
              </a:xfrm>
              <a:blipFill>
                <a:blip r:embed="rId3"/>
                <a:stretch>
                  <a:fillRect l="-1269" r="-54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05905F4E-015F-1C0F-3371-4E193D0D511E}"/>
              </a:ext>
            </a:extLst>
          </p:cNvPr>
          <p:cNvGrpSpPr/>
          <p:nvPr/>
        </p:nvGrpSpPr>
        <p:grpSpPr>
          <a:xfrm>
            <a:off x="7116266" y="1064340"/>
            <a:ext cx="4389331" cy="5506616"/>
            <a:chOff x="7116266" y="1064340"/>
            <a:chExt cx="4389331" cy="5506616"/>
          </a:xfrm>
        </p:grpSpPr>
        <p:grpSp>
          <p:nvGrpSpPr>
            <p:cNvPr id="5" name="Group 4">
              <a:extLst>
                <a:ext uri="{FF2B5EF4-FFF2-40B4-BE49-F238E27FC236}">
                  <a16:creationId xmlns:a16="http://schemas.microsoft.com/office/drawing/2014/main" id="{1E171BDA-0F91-FFB8-C448-C1C33A4DD062}"/>
                </a:ext>
              </a:extLst>
            </p:cNvPr>
            <p:cNvGrpSpPr/>
            <p:nvPr/>
          </p:nvGrpSpPr>
          <p:grpSpPr>
            <a:xfrm>
              <a:off x="7116266" y="1064340"/>
              <a:ext cx="4389331" cy="5506616"/>
              <a:chOff x="7116266" y="1064340"/>
              <a:chExt cx="4389331" cy="5506616"/>
            </a:xfrm>
          </p:grpSpPr>
          <p:pic>
            <p:nvPicPr>
              <p:cNvPr id="12" name="Picture 11">
                <a:extLst>
                  <a:ext uri="{FF2B5EF4-FFF2-40B4-BE49-F238E27FC236}">
                    <a16:creationId xmlns:a16="http://schemas.microsoft.com/office/drawing/2014/main" id="{0B240019-7E62-833B-B846-6DA40064B6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6266" y="1064340"/>
                <a:ext cx="4389331" cy="5506616"/>
              </a:xfrm>
              <a:prstGeom prst="rect">
                <a:avLst/>
              </a:prstGeom>
            </p:spPr>
          </p:pic>
          <p:sp>
            <p:nvSpPr>
              <p:cNvPr id="13" name="Rectangle 12">
                <a:extLst>
                  <a:ext uri="{FF2B5EF4-FFF2-40B4-BE49-F238E27FC236}">
                    <a16:creationId xmlns:a16="http://schemas.microsoft.com/office/drawing/2014/main" id="{20579F95-54BF-D64E-A56A-D04AB54C0A0C}"/>
                  </a:ext>
                </a:extLst>
              </p:cNvPr>
              <p:cNvSpPr/>
              <p:nvPr/>
            </p:nvSpPr>
            <p:spPr>
              <a:xfrm>
                <a:off x="7539989" y="5679615"/>
                <a:ext cx="2394585" cy="233068"/>
              </a:xfrm>
              <a:prstGeom prst="rect">
                <a:avLst/>
              </a:prstGeom>
              <a:solidFill>
                <a:srgbClr val="D8D8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grpSp>
        <p:sp>
          <p:nvSpPr>
            <p:cNvPr id="7" name="Rectangle 6">
              <a:extLst>
                <a:ext uri="{FF2B5EF4-FFF2-40B4-BE49-F238E27FC236}">
                  <a16:creationId xmlns:a16="http://schemas.microsoft.com/office/drawing/2014/main" id="{FB90A368-2C40-5212-DFA5-061EFC1CA7C0}"/>
                </a:ext>
              </a:extLst>
            </p:cNvPr>
            <p:cNvSpPr/>
            <p:nvPr/>
          </p:nvSpPr>
          <p:spPr>
            <a:xfrm>
              <a:off x="7559039" y="4197948"/>
              <a:ext cx="2394585" cy="2330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sp>
          <p:nvSpPr>
            <p:cNvPr id="8" name="Rectangle 7">
              <a:extLst>
                <a:ext uri="{FF2B5EF4-FFF2-40B4-BE49-F238E27FC236}">
                  <a16:creationId xmlns:a16="http://schemas.microsoft.com/office/drawing/2014/main" id="{7A663F8B-60A3-1757-567D-A045B18E2ABE}"/>
                </a:ext>
              </a:extLst>
            </p:cNvPr>
            <p:cNvSpPr/>
            <p:nvPr/>
          </p:nvSpPr>
          <p:spPr>
            <a:xfrm>
              <a:off x="7559039" y="3957001"/>
              <a:ext cx="2394585" cy="2330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sp>
          <p:nvSpPr>
            <p:cNvPr id="9" name="Rectangle 8">
              <a:extLst>
                <a:ext uri="{FF2B5EF4-FFF2-40B4-BE49-F238E27FC236}">
                  <a16:creationId xmlns:a16="http://schemas.microsoft.com/office/drawing/2014/main" id="{8735A0BC-3EA1-595E-9C2F-565384A6BA56}"/>
                </a:ext>
              </a:extLst>
            </p:cNvPr>
            <p:cNvSpPr/>
            <p:nvPr/>
          </p:nvSpPr>
          <p:spPr>
            <a:xfrm>
              <a:off x="7539989" y="2983100"/>
              <a:ext cx="2394585" cy="2330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sp>
          <p:nvSpPr>
            <p:cNvPr id="10" name="Rectangle 9">
              <a:extLst>
                <a:ext uri="{FF2B5EF4-FFF2-40B4-BE49-F238E27FC236}">
                  <a16:creationId xmlns:a16="http://schemas.microsoft.com/office/drawing/2014/main" id="{B1C5427D-6859-1C0D-4001-CE7147C9E905}"/>
                </a:ext>
              </a:extLst>
            </p:cNvPr>
            <p:cNvSpPr/>
            <p:nvPr/>
          </p:nvSpPr>
          <p:spPr>
            <a:xfrm>
              <a:off x="7539988" y="2742153"/>
              <a:ext cx="2394585" cy="2330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sp>
          <p:nvSpPr>
            <p:cNvPr id="11" name="Rectangle 10">
              <a:extLst>
                <a:ext uri="{FF2B5EF4-FFF2-40B4-BE49-F238E27FC236}">
                  <a16:creationId xmlns:a16="http://schemas.microsoft.com/office/drawing/2014/main" id="{A6F9B6DC-BC84-E966-BED7-A67853BF0B46}"/>
                </a:ext>
              </a:extLst>
            </p:cNvPr>
            <p:cNvSpPr/>
            <p:nvPr/>
          </p:nvSpPr>
          <p:spPr>
            <a:xfrm>
              <a:off x="7539987" y="3470050"/>
              <a:ext cx="2394585" cy="233068"/>
            </a:xfrm>
            <a:prstGeom prst="rect">
              <a:avLst/>
            </a:prstGeom>
            <a:solidFill>
              <a:srgbClr val="D8D8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Physical Frame ID</a:t>
              </a:r>
            </a:p>
          </p:txBody>
        </p:sp>
      </p:grpSp>
    </p:spTree>
    <p:extLst>
      <p:ext uri="{BB962C8B-B14F-4D97-AF65-F5344CB8AC3E}">
        <p14:creationId xmlns:p14="http://schemas.microsoft.com/office/powerpoint/2010/main" val="19948133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TLB [Translation Lookaside Buffer]</a:t>
            </a:r>
          </a:p>
        </p:txBody>
      </p:sp>
      <p:sp>
        <p:nvSpPr>
          <p:cNvPr id="3" name="Content Placeholder 2"/>
          <p:cNvSpPr>
            <a:spLocks noGrp="1"/>
          </p:cNvSpPr>
          <p:nvPr>
            <p:ph idx="1"/>
          </p:nvPr>
        </p:nvSpPr>
        <p:spPr>
          <a:xfrm>
            <a:off x="147344" y="1232899"/>
            <a:ext cx="8236368" cy="5195372"/>
          </a:xfrm>
        </p:spPr>
        <p:txBody>
          <a:bodyPr>
            <a:normAutofit lnSpcReduction="10000"/>
          </a:bodyPr>
          <a:lstStyle/>
          <a:p>
            <a:endParaRPr lang="en-US" sz="2000" dirty="0"/>
          </a:p>
          <a:p>
            <a:r>
              <a:rPr lang="en-US" sz="2000" dirty="0"/>
              <a:t>If you go to Page Table in main memory for </a:t>
            </a:r>
            <a:r>
              <a:rPr lang="en-US" sz="2000" dirty="0">
                <a:solidFill>
                  <a:srgbClr val="F2240E"/>
                </a:solidFill>
              </a:rPr>
              <a:t>each</a:t>
            </a:r>
            <a:r>
              <a:rPr lang="en-US" sz="2000" dirty="0"/>
              <a:t> </a:t>
            </a:r>
            <a:r>
              <a:rPr lang="en-US" sz="2000" dirty="0">
                <a:solidFill>
                  <a:srgbClr val="0070C0"/>
                </a:solidFill>
              </a:rPr>
              <a:t>address translation</a:t>
            </a:r>
            <a:r>
              <a:rPr lang="en-US" sz="2000" dirty="0"/>
              <a:t> this would be very costly</a:t>
            </a:r>
          </a:p>
          <a:p>
            <a:pPr lvl="1"/>
            <a:r>
              <a:rPr lang="en-US" sz="1800" dirty="0"/>
              <a:t>One trip to translate address, one trip to actually fetch the data</a:t>
            </a:r>
          </a:p>
          <a:p>
            <a:pPr lvl="1"/>
            <a:endParaRPr lang="en-US" sz="1200" dirty="0"/>
          </a:p>
          <a:p>
            <a:r>
              <a:rPr lang="en-US" sz="2000" dirty="0"/>
              <a:t>There is a “cache” for the </a:t>
            </a:r>
            <a:r>
              <a:rPr lang="en-US" sz="2000" dirty="0">
                <a:solidFill>
                  <a:srgbClr val="0070C0"/>
                </a:solidFill>
              </a:rPr>
              <a:t>address translation</a:t>
            </a:r>
            <a:r>
              <a:rPr lang="en-US" sz="2000" dirty="0"/>
              <a:t> process: TLB</a:t>
            </a:r>
          </a:p>
          <a:p>
            <a:pPr lvl="1"/>
            <a:r>
              <a:rPr lang="en-US" sz="1800" dirty="0">
                <a:solidFill>
                  <a:srgbClr val="C00000"/>
                </a:solidFill>
              </a:rPr>
              <a:t>Translation Lookaside Buffer</a:t>
            </a:r>
            <a:r>
              <a:rPr lang="en-US" sz="1800" dirty="0"/>
              <a:t>: holds the translation of a small collection of virtual page numbers into frame IDs</a:t>
            </a:r>
          </a:p>
          <a:p>
            <a:pPr lvl="1"/>
            <a:endParaRPr lang="en-US" sz="2000" dirty="0"/>
          </a:p>
          <a:p>
            <a:r>
              <a:rPr lang="en-US" sz="2000" dirty="0"/>
              <a:t>The Good: the TLB leads to a hit and allows for quick address translation</a:t>
            </a:r>
          </a:p>
          <a:p>
            <a:r>
              <a:rPr lang="en-US" sz="2000" dirty="0"/>
              <a:t>The Bad: TLB doesn’t have the required information cached and a trip to main memory in order; required to read the PT entry</a:t>
            </a:r>
          </a:p>
          <a:p>
            <a:r>
              <a:rPr lang="en-US" sz="2000" dirty="0"/>
              <a:t>The Ugly: on top of “Bad”, the requested frame not in main memory and a trip to secondary memory in order </a:t>
            </a:r>
          </a:p>
          <a:p>
            <a:pPr lvl="1"/>
            <a:r>
              <a:rPr lang="en-US" sz="1600" dirty="0"/>
              <a:t>Called “page fault,” you’re hitting significant latency at this point</a:t>
            </a:r>
          </a:p>
          <a:p>
            <a:pPr lvl="1"/>
            <a:r>
              <a:rPr lang="en-US" sz="1600" dirty="0"/>
              <a:t>“memory thrashing”: repeatedly hitting page faults, to the point where time wasted in handling page faults dominates all the rest</a:t>
            </a:r>
          </a:p>
          <a:p>
            <a:endParaRPr lang="en-US" sz="2000" dirty="0"/>
          </a:p>
          <a:p>
            <a:endParaRPr lang="en-US" sz="2000" dirty="0"/>
          </a:p>
          <a:p>
            <a:endParaRPr lang="en-US" sz="2000" dirty="0"/>
          </a:p>
          <a:p>
            <a:endParaRPr lang="en-US" sz="18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2">
            <a:extLst>
              <a:ext uri="{FF2B5EF4-FFF2-40B4-BE49-F238E27FC236}">
                <a16:creationId xmlns:a16="http://schemas.microsoft.com/office/drawing/2014/main" id="{E133D926-DC20-C46F-E757-39F39CD90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3492" y="1897459"/>
            <a:ext cx="3081186" cy="3550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5816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Memory Access: The Big Picture, Includes Cache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1988559" y="1166574"/>
            <a:ext cx="8305800" cy="609600"/>
          </a:xfrm>
        </p:spPr>
        <p:txBody>
          <a:bodyPr/>
          <a:lstStyle/>
          <a:p>
            <a:r>
              <a:rPr lang="en-US" sz="2000" dirty="0"/>
              <a:t>A </a:t>
            </a:r>
            <a:r>
              <a:rPr lang="en-US" sz="2000" u="sng" dirty="0"/>
              <a:t>simplified</a:t>
            </a:r>
            <a:r>
              <a:rPr lang="en-US" sz="2000" dirty="0"/>
              <a:t> version of how a memory request is serviced:</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106" y="2005717"/>
            <a:ext cx="5757562" cy="406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340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FDX Cycle</a:t>
            </a:r>
            <a:endParaRPr lang="en-US" sz="1800" dirty="0"/>
          </a:p>
        </p:txBody>
      </p:sp>
      <p:sp>
        <p:nvSpPr>
          <p:cNvPr id="3" name="Content Placeholder 2"/>
          <p:cNvSpPr>
            <a:spLocks noGrp="1"/>
          </p:cNvSpPr>
          <p:nvPr>
            <p:ph idx="1"/>
          </p:nvPr>
        </p:nvSpPr>
        <p:spPr/>
        <p:txBody>
          <a:bodyPr>
            <a:normAutofit/>
          </a:bodyPr>
          <a:lstStyle/>
          <a:p>
            <a:r>
              <a:rPr lang="en-US" sz="2000" dirty="0"/>
              <a:t>Each instruction goes through the </a:t>
            </a:r>
            <a:r>
              <a:rPr lang="en-US" sz="2000" dirty="0">
                <a:solidFill>
                  <a:srgbClr val="0070C0"/>
                </a:solidFill>
              </a:rPr>
              <a:t>Fetch-Decode-Execute</a:t>
            </a:r>
            <a:r>
              <a:rPr lang="en-US" sz="2000" dirty="0"/>
              <a:t> (</a:t>
            </a:r>
            <a:r>
              <a:rPr lang="en-US" sz="2000" dirty="0">
                <a:solidFill>
                  <a:srgbClr val="0070C0"/>
                </a:solidFill>
              </a:rPr>
              <a:t>FDX</a:t>
            </a:r>
            <a:r>
              <a:rPr lang="en-US" sz="2000" dirty="0"/>
              <a:t>) cycle</a:t>
            </a:r>
          </a:p>
          <a:p>
            <a:r>
              <a:rPr lang="en-US" sz="2000" dirty="0"/>
              <a:t>FDX is what keeps the CU and ALU busy</a:t>
            </a:r>
          </a:p>
          <a:p>
            <a:pPr lvl="1"/>
            <a:r>
              <a:rPr lang="en-US" sz="1400" dirty="0"/>
              <a:t>FDX is done for instruction after instruction until program completes</a:t>
            </a:r>
          </a:p>
          <a:p>
            <a:endParaRPr lang="en-US" sz="1800" dirty="0"/>
          </a:p>
          <a:p>
            <a:r>
              <a:rPr lang="en-US" sz="2000" dirty="0">
                <a:solidFill>
                  <a:srgbClr val="0070C0"/>
                </a:solidFill>
              </a:rPr>
              <a:t>Fetch</a:t>
            </a:r>
            <a:r>
              <a:rPr lang="en-US" sz="2000" dirty="0"/>
              <a:t>: an instruction is fetched from memory </a:t>
            </a:r>
          </a:p>
          <a:p>
            <a:pPr lvl="1"/>
            <a:r>
              <a:rPr lang="en-US" sz="1600" dirty="0"/>
              <a:t>Might look something like this (on 32 bits, MIPS, </a:t>
            </a:r>
            <a:r>
              <a:rPr lang="en-US" sz="1600" b="1" dirty="0" err="1">
                <a:latin typeface="Consolas" panose="020B0609020204030204" pitchFamily="49" charset="0"/>
                <a:cs typeface="Courier New" panose="02070309020205020404" pitchFamily="49" charset="0"/>
              </a:rPr>
              <a:t>lw</a:t>
            </a:r>
            <a:r>
              <a:rPr lang="en-US" sz="1600" b="1" dirty="0">
                <a:latin typeface="Consolas" panose="020B0609020204030204" pitchFamily="49" charset="0"/>
                <a:cs typeface="Courier New" panose="02070309020205020404" pitchFamily="49" charset="0"/>
              </a:rPr>
              <a:t> $t0, 12($s2)</a:t>
            </a:r>
            <a:r>
              <a:rPr lang="en-US" sz="1600" dirty="0"/>
              <a:t>): </a:t>
            </a:r>
          </a:p>
          <a:p>
            <a:pPr marL="344487" lvl="1" indent="0">
              <a:buNone/>
            </a:pPr>
            <a:r>
              <a:rPr lang="en-US" sz="1600" dirty="0"/>
              <a:t>		10001110010010000000000000001100</a:t>
            </a:r>
          </a:p>
          <a:p>
            <a:pPr lvl="1"/>
            <a:endParaRPr lang="en-US" sz="1600" dirty="0"/>
          </a:p>
          <a:p>
            <a:r>
              <a:rPr lang="en-US" sz="2000" dirty="0">
                <a:solidFill>
                  <a:srgbClr val="0070C0"/>
                </a:solidFill>
              </a:rPr>
              <a:t>Decode</a:t>
            </a:r>
            <a:r>
              <a:rPr lang="en-US" sz="2000" dirty="0"/>
              <a:t>: this string of 1s and 0s are decoded by the CU</a:t>
            </a:r>
          </a:p>
          <a:p>
            <a:pPr lvl="1"/>
            <a:r>
              <a:rPr lang="en-US" dirty="0"/>
              <a:t>Instruction type is baked into the operation code (opcode) for CU to refer to</a:t>
            </a:r>
            <a:endParaRPr lang="en-US" sz="1600" dirty="0"/>
          </a:p>
          <a:p>
            <a:pPr lvl="1"/>
            <a:endParaRPr lang="en-US" sz="1600" dirty="0"/>
          </a:p>
          <a:p>
            <a:r>
              <a:rPr lang="en-US" sz="2000" dirty="0">
                <a:solidFill>
                  <a:srgbClr val="0070C0"/>
                </a:solidFill>
              </a:rPr>
              <a:t>Execute</a:t>
            </a:r>
            <a:r>
              <a:rPr lang="en-US" sz="2000" dirty="0"/>
              <a:t>: once all data (operands) available, instruction is executed</a:t>
            </a:r>
          </a:p>
          <a:p>
            <a:pPr lvl="1"/>
            <a:r>
              <a:rPr lang="en-US" sz="1600" dirty="0"/>
              <a:t>The execution can take several cycles of the CPU</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37111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latin typeface="Consolas" panose="020B0609020204030204" pitchFamily="49" charset="0"/>
              </a:rPr>
              <a:t>malloc</a:t>
            </a:r>
            <a:r>
              <a:rPr lang="en-US" dirty="0"/>
              <a:t> vs. </a:t>
            </a:r>
            <a:r>
              <a:rPr lang="en-US" dirty="0" err="1">
                <a:latin typeface="Consolas" panose="020B0609020204030204" pitchFamily="49" charset="0"/>
              </a:rPr>
              <a:t>calloc</a:t>
            </a:r>
            <a:r>
              <a:rPr lang="en-US" dirty="0"/>
              <a:t>: some ways in which they’re different</a:t>
            </a:r>
          </a:p>
        </p:txBody>
      </p:sp>
      <p:sp>
        <p:nvSpPr>
          <p:cNvPr id="5" name="Content Placeholder 4"/>
          <p:cNvSpPr>
            <a:spLocks noGrp="1"/>
          </p:cNvSpPr>
          <p:nvPr>
            <p:ph idx="1"/>
          </p:nvPr>
        </p:nvSpPr>
        <p:spPr/>
        <p:txBody>
          <a:bodyPr>
            <a:normAutofit fontScale="92500" lnSpcReduction="10000"/>
          </a:bodyPr>
          <a:lstStyle/>
          <a:p>
            <a:r>
              <a:rPr lang="en-US" dirty="0" err="1">
                <a:latin typeface="Consolas" panose="020B0609020204030204" pitchFamily="49" charset="0"/>
              </a:rPr>
              <a:t>malloc</a:t>
            </a:r>
            <a:r>
              <a:rPr lang="en-US" dirty="0"/>
              <a:t>: </a:t>
            </a:r>
          </a:p>
          <a:p>
            <a:pPr lvl="1"/>
            <a:r>
              <a:rPr lang="en-US" dirty="0"/>
              <a:t>Allocates space in virtual memory </a:t>
            </a:r>
          </a:p>
          <a:p>
            <a:pPr lvl="1"/>
            <a:r>
              <a:rPr lang="en-US" dirty="0"/>
              <a:t>Sets aside no space in physical memory</a:t>
            </a:r>
          </a:p>
          <a:p>
            <a:pPr lvl="2"/>
            <a:r>
              <a:rPr lang="en-US" dirty="0"/>
              <a:t>Physical memory set aside only when needed</a:t>
            </a:r>
          </a:p>
          <a:p>
            <a:pPr lvl="3"/>
            <a:r>
              <a:rPr lang="en-US" dirty="0"/>
              <a:t>(Delayed physical allocation, done upon “touch”)</a:t>
            </a:r>
          </a:p>
          <a:p>
            <a:pPr lvl="3"/>
            <a:r>
              <a:rPr lang="en-US" dirty="0"/>
              <a:t>The Page Table not populated yet with values that </a:t>
            </a:r>
            <a:br>
              <a:rPr lang="en-US" dirty="0"/>
            </a:br>
            <a:r>
              <a:rPr lang="en-US" dirty="0"/>
              <a:t>are valid yet</a:t>
            </a:r>
          </a:p>
          <a:p>
            <a:endParaRPr lang="en-US" dirty="0"/>
          </a:p>
          <a:p>
            <a:r>
              <a:rPr lang="en-US" dirty="0" err="1">
                <a:latin typeface="Consolas" panose="020B0609020204030204" pitchFamily="49" charset="0"/>
              </a:rPr>
              <a:t>calloc</a:t>
            </a:r>
            <a:r>
              <a:rPr lang="en-US" dirty="0"/>
              <a:t>:</a:t>
            </a:r>
            <a:endParaRPr lang="en-US" dirty="0">
              <a:latin typeface="Consolas" panose="020B0609020204030204" pitchFamily="49" charset="0"/>
            </a:endParaRPr>
          </a:p>
          <a:p>
            <a:pPr lvl="1"/>
            <a:r>
              <a:rPr lang="en-US" dirty="0"/>
              <a:t>Allocates space in virtual memory </a:t>
            </a:r>
          </a:p>
          <a:p>
            <a:pPr lvl="1"/>
            <a:r>
              <a:rPr lang="en-US" dirty="0"/>
              <a:t>Sets aside also physical memory</a:t>
            </a:r>
          </a:p>
          <a:p>
            <a:pPr lvl="1"/>
            <a:r>
              <a:rPr lang="en-US" dirty="0"/>
              <a:t>Physical memory initialized to a bunch of zeros</a:t>
            </a:r>
          </a:p>
          <a:p>
            <a:pPr marL="457200" lvl="1" indent="0">
              <a:buNone/>
            </a:pPr>
            <a:endParaRPr lang="en-US" dirty="0"/>
          </a:p>
          <a:p>
            <a:pPr lvl="1"/>
            <a:endParaRPr lang="en-US" dirty="0"/>
          </a:p>
          <a:p>
            <a:pPr lvl="1"/>
            <a:endParaRPr lang="en-US" dirty="0"/>
          </a:p>
          <a:p>
            <a:r>
              <a:rPr lang="en-US" dirty="0" err="1">
                <a:latin typeface="Consolas" panose="020B0609020204030204" pitchFamily="49" charset="0"/>
              </a:rPr>
              <a:t>calloc</a:t>
            </a:r>
            <a:r>
              <a:rPr lang="en-US" dirty="0"/>
              <a:t> takes longer than similar </a:t>
            </a:r>
            <a:r>
              <a:rPr lang="en-US" dirty="0" err="1">
                <a:latin typeface="Consolas" panose="020B0609020204030204" pitchFamily="49" charset="0"/>
              </a:rPr>
              <a:t>malloc</a:t>
            </a:r>
            <a:r>
              <a:rPr lang="en-US" dirty="0"/>
              <a:t> call: physical mem actually provisioned </a:t>
            </a:r>
            <a:r>
              <a:rPr lang="en-US" u="sng" dirty="0"/>
              <a:t>and</a:t>
            </a:r>
            <a:r>
              <a:rPr lang="en-US" dirty="0"/>
              <a:t> also set to zero</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Box 5">
            <a:extLst>
              <a:ext uri="{FF2B5EF4-FFF2-40B4-BE49-F238E27FC236}">
                <a16:creationId xmlns:a16="http://schemas.microsoft.com/office/drawing/2014/main" id="{EFE0CD59-6BBB-419B-94BA-B3C3F9800ED4}"/>
              </a:ext>
            </a:extLst>
          </p:cNvPr>
          <p:cNvSpPr txBox="1">
            <a:spLocks noChangeArrowheads="1"/>
          </p:cNvSpPr>
          <p:nvPr/>
        </p:nvSpPr>
        <p:spPr bwMode="auto">
          <a:xfrm>
            <a:off x="6007331" y="2136338"/>
            <a:ext cx="5943600" cy="2585323"/>
          </a:xfrm>
          <a:prstGeom prst="rect">
            <a:avLst/>
          </a:prstGeom>
          <a:solidFill>
            <a:srgbClr val="EAEAEA"/>
          </a:solidFill>
          <a:ln w="9525" algn="ctr">
            <a:noFill/>
            <a:miter lim="800000"/>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alloc_ints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size_t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requested_count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calloc</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requested_count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sizeof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NULL)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printf</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“can’t allocate %d </a:t>
            </a:r>
            <a:r>
              <a:rPr kumimoji="0" lang="en-US" sz="12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ints</a:t>
            </a:r>
            <a:r>
              <a:rPr kumimoji="0" 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 : %m\n”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requested_count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NULL;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[0] through </a:t>
            </a:r>
            <a:r>
              <a:rPr kumimoji="0" lang="en-US" sz="12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[requested_count-1] are</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 valid and zeroed. */</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big_array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36507060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Clean/Dirty Bit &amp; the concept of Page Fault</a:t>
            </a:r>
          </a:p>
        </p:txBody>
      </p:sp>
      <p:sp>
        <p:nvSpPr>
          <p:cNvPr id="6" name="Content Placeholder 5"/>
          <p:cNvSpPr>
            <a:spLocks noGrp="1"/>
          </p:cNvSpPr>
          <p:nvPr>
            <p:ph idx="1"/>
          </p:nvPr>
        </p:nvSpPr>
        <p:spPr/>
        <p:txBody>
          <a:bodyPr>
            <a:normAutofit/>
          </a:bodyPr>
          <a:lstStyle/>
          <a:p>
            <a:r>
              <a:rPr lang="en-US" dirty="0"/>
              <a:t>Bit is “clean”: two conditions need to happen for the bit to be clean</a:t>
            </a:r>
          </a:p>
          <a:p>
            <a:pPr lvl="1"/>
            <a:r>
              <a:rPr lang="en-US" dirty="0"/>
              <a:t>The frame that the page gets translated into has been loaded in main memory </a:t>
            </a:r>
          </a:p>
          <a:p>
            <a:pPr lvl="1"/>
            <a:r>
              <a:rPr lang="en-US" dirty="0"/>
              <a:t>Since last translation, that very frame has not been associated with other virtual page</a:t>
            </a:r>
          </a:p>
          <a:p>
            <a:endParaRPr lang="en-US" dirty="0"/>
          </a:p>
          <a:p>
            <a:endParaRPr lang="en-US" dirty="0"/>
          </a:p>
          <a:p>
            <a:r>
              <a:rPr lang="en-US" dirty="0"/>
              <a:t>Bit is “dirty”:</a:t>
            </a:r>
          </a:p>
          <a:p>
            <a:pPr lvl="1"/>
            <a:r>
              <a:rPr lang="en-US" dirty="0"/>
              <a:t>We called this “page fault”, costly scenario to handle</a:t>
            </a:r>
          </a:p>
          <a:p>
            <a:pPr lvl="1"/>
            <a:r>
              <a:rPr lang="en-US" dirty="0"/>
              <a:t>The OS will look for the needed frame on disk (secondary memory)</a:t>
            </a:r>
          </a:p>
          <a:p>
            <a:pPr lvl="2"/>
            <a:r>
              <a:rPr lang="en-US" dirty="0"/>
              <a:t>The way you can think about it: the RAM (main mem) is the cache of the hard-disk (secondary mem)</a:t>
            </a:r>
          </a:p>
          <a:p>
            <a:pPr lvl="3"/>
            <a:r>
              <a:rPr lang="en-US" dirty="0"/>
              <a:t>If bit in Page Table is dirty, the translation refers to address in secondary memory, not in main memory</a:t>
            </a:r>
          </a:p>
          <a:p>
            <a:pPr lvl="1"/>
            <a:r>
              <a:rPr lang="en-US" dirty="0"/>
              <a:t>NOTE: A lot of such bits will be dirty when you start the execution of a program</a:t>
            </a:r>
          </a:p>
          <a:p>
            <a:pPr lvl="2"/>
            <a:r>
              <a:rPr lang="en-US" dirty="0"/>
              <a:t>Your data &amp; instructions are not in memory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6194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prstClr val="white"/>
                </a:solidFill>
              </a:rPr>
              <a:t>[New Short Topic] </a:t>
            </a:r>
            <a:r>
              <a:rPr lang="en-US" dirty="0"/>
              <a:t>The size of the frame/page</a:t>
            </a:r>
          </a:p>
        </p:txBody>
      </p:sp>
      <p:sp>
        <p:nvSpPr>
          <p:cNvPr id="3" name="Content Placeholder 2"/>
          <p:cNvSpPr>
            <a:spLocks noGrp="1"/>
          </p:cNvSpPr>
          <p:nvPr>
            <p:ph idx="1"/>
          </p:nvPr>
        </p:nvSpPr>
        <p:spPr>
          <a:xfrm>
            <a:off x="147344" y="1202076"/>
            <a:ext cx="11960872" cy="5226195"/>
          </a:xfrm>
        </p:spPr>
        <p:txBody>
          <a:bodyPr>
            <a:normAutofit fontScale="92500" lnSpcReduction="10000"/>
          </a:bodyPr>
          <a:lstStyle/>
          <a:p>
            <a:r>
              <a:rPr lang="en-US" dirty="0"/>
              <a:t>Refresher: a memory page, or virtual page, is a fixed-length contiguous block of virtual memory, described by a single entry in the Page Table</a:t>
            </a:r>
          </a:p>
          <a:p>
            <a:endParaRPr lang="en-US" dirty="0"/>
          </a:p>
          <a:p>
            <a:r>
              <a:rPr lang="en-US" dirty="0"/>
              <a:t>The </a:t>
            </a:r>
            <a:r>
              <a:rPr lang="en-US" u="sng" dirty="0"/>
              <a:t>f</a:t>
            </a:r>
            <a:r>
              <a:rPr lang="en-US" dirty="0"/>
              <a:t>rame is the </a:t>
            </a:r>
            <a:r>
              <a:rPr lang="en-US" u="sng" dirty="0" err="1"/>
              <a:t>f</a:t>
            </a:r>
            <a:r>
              <a:rPr lang="en-US" dirty="0" err="1"/>
              <a:t>ysical</a:t>
            </a:r>
            <a:r>
              <a:rPr lang="en-US" dirty="0"/>
              <a:t> (or physical) counterpart of a virtual page</a:t>
            </a:r>
          </a:p>
          <a:p>
            <a:endParaRPr lang="en-US" dirty="0"/>
          </a:p>
          <a:p>
            <a:r>
              <a:rPr lang="en-US" dirty="0"/>
              <a:t>Typically, size of page is 4 KB but can be of 1024 KB for certain applications</a:t>
            </a:r>
          </a:p>
          <a:p>
            <a:pPr lvl="1"/>
            <a:r>
              <a:rPr lang="en-US" dirty="0"/>
              <a:t>Example: working with very large data sets (big data)</a:t>
            </a:r>
          </a:p>
          <a:p>
            <a:endParaRPr lang="en-US" dirty="0"/>
          </a:p>
          <a:p>
            <a:r>
              <a:rPr lang="en-US" dirty="0"/>
              <a:t>Large page size, </a:t>
            </a:r>
          </a:p>
          <a:p>
            <a:pPr lvl="1"/>
            <a:r>
              <a:rPr lang="en-US" dirty="0">
                <a:solidFill>
                  <a:srgbClr val="0070C0"/>
                </a:solidFill>
              </a:rPr>
              <a:t>Pros: l</a:t>
            </a:r>
            <a:r>
              <a:rPr lang="en-US" dirty="0"/>
              <a:t>ess TLB pressure -- fewer pages to blanket the virtual memory means fewer entries in the Page Table, which means </a:t>
            </a:r>
          </a:p>
          <a:p>
            <a:pPr lvl="2"/>
            <a:r>
              <a:rPr lang="en-US" dirty="0"/>
              <a:t>Fewer values that compete for storage in the TLB cache. More TLB hits: faster program</a:t>
            </a:r>
          </a:p>
          <a:p>
            <a:pPr lvl="2"/>
            <a:r>
              <a:rPr lang="en-US" dirty="0"/>
              <a:t>[not that big of a deal] The size of the Page Table is smaller – less memory needed to store it </a:t>
            </a:r>
          </a:p>
          <a:p>
            <a:pPr lvl="1"/>
            <a:r>
              <a:rPr lang="en-US" dirty="0">
                <a:solidFill>
                  <a:srgbClr val="0070C0"/>
                </a:solidFill>
              </a:rPr>
              <a:t>Cons: </a:t>
            </a:r>
            <a:r>
              <a:rPr lang="en-US" dirty="0"/>
              <a:t>might lead to wasteful use of physical memory</a:t>
            </a:r>
          </a:p>
          <a:p>
            <a:pPr lvl="2"/>
            <a:r>
              <a:rPr lang="en-US" dirty="0">
                <a:solidFill>
                  <a:srgbClr val="0070C0"/>
                </a:solidFill>
              </a:rPr>
              <a:t>Bad for the other processes </a:t>
            </a:r>
            <a:r>
              <a:rPr lang="en-US" dirty="0"/>
              <a:t>running next to yours in time-sharing (multi-tasking)</a:t>
            </a:r>
          </a:p>
          <a:p>
            <a:pPr lvl="3"/>
            <a:r>
              <a:rPr lang="en-US" dirty="0"/>
              <a:t>The OS might start recording lots of page faults</a:t>
            </a:r>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6509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Parallel computing</a:t>
            </a:r>
            <a:r>
              <a:rPr lang="en-US"/>
              <a:t>: why</a:t>
            </a:r>
            <a:r>
              <a:rPr lang="en-US" dirty="0"/>
              <a:t>, and why now?</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5858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r>
              <a:rPr lang="en-US" sz="3500" dirty="0"/>
              <a:t>Main causes for sequential computing speed stalling</a:t>
            </a:r>
          </a:p>
        </p:txBody>
      </p:sp>
      <p:sp>
        <p:nvSpPr>
          <p:cNvPr id="392195" name="Rectangle 3"/>
          <p:cNvSpPr>
            <a:spLocks noGrp="1" noChangeArrowheads="1"/>
          </p:cNvSpPr>
          <p:nvPr>
            <p:ph idx="1"/>
          </p:nvPr>
        </p:nvSpPr>
        <p:spPr>
          <a:xfrm>
            <a:off x="147344" y="1078788"/>
            <a:ext cx="11960872" cy="5349484"/>
          </a:xfrm>
        </p:spPr>
        <p:txBody>
          <a:bodyPr>
            <a:normAutofit fontScale="92500" lnSpcReduction="10000"/>
          </a:bodyPr>
          <a:lstStyle/>
          <a:p>
            <a:pPr>
              <a:lnSpc>
                <a:spcPct val="90000"/>
              </a:lnSpc>
            </a:pPr>
            <a:r>
              <a:rPr lang="en-US" sz="2000" dirty="0"/>
              <a:t>Memory Wall</a:t>
            </a:r>
          </a:p>
          <a:p>
            <a:pPr lvl="1"/>
            <a:r>
              <a:rPr lang="en-US" sz="1800" dirty="0"/>
              <a:t>The growing disparity of speed between CPU and memory outside the chip</a:t>
            </a:r>
          </a:p>
          <a:p>
            <a:pPr lvl="1"/>
            <a:r>
              <a:rPr lang="en-US" sz="1800" dirty="0"/>
              <a:t>Due to </a:t>
            </a:r>
            <a:r>
              <a:rPr lang="en-US" sz="1800" i="1" dirty="0"/>
              <a:t>latency</a:t>
            </a:r>
            <a:r>
              <a:rPr lang="en-US" sz="1800" dirty="0"/>
              <a:t> and limited communication </a:t>
            </a:r>
            <a:r>
              <a:rPr lang="en-US" sz="1800" i="1" dirty="0"/>
              <a:t>bandwidth</a:t>
            </a:r>
            <a:r>
              <a:rPr lang="en-US" sz="1800" dirty="0"/>
              <a:t> beyond chip boundaries</a:t>
            </a:r>
          </a:p>
          <a:p>
            <a:pPr lvl="1"/>
            <a:r>
              <a:rPr lang="en-US" sz="1800" dirty="0"/>
              <a:t>The trend: </a:t>
            </a:r>
            <a:r>
              <a:rPr lang="en-US" sz="1800" dirty="0">
                <a:solidFill>
                  <a:srgbClr val="0070C0"/>
                </a:solidFill>
              </a:rPr>
              <a:t>ever growing caches</a:t>
            </a:r>
            <a:r>
              <a:rPr lang="en-US" sz="1800" dirty="0"/>
              <a:t> to improve </a:t>
            </a:r>
            <a:r>
              <a:rPr lang="en-US" sz="1800" dirty="0">
                <a:solidFill>
                  <a:srgbClr val="0070C0"/>
                </a:solidFill>
              </a:rPr>
              <a:t>average memory reference time </a:t>
            </a:r>
            <a:r>
              <a:rPr lang="en-US" sz="1800" dirty="0"/>
              <a:t>to fetch or write instructions or data</a:t>
            </a:r>
          </a:p>
          <a:p>
            <a:pPr lvl="1"/>
            <a:r>
              <a:rPr lang="en-US" sz="1600" dirty="0"/>
              <a:t>Memory-wise, you may or may not be at top speed for your memory</a:t>
            </a:r>
          </a:p>
          <a:p>
            <a:pPr lvl="2"/>
            <a:r>
              <a:rPr lang="en-US" sz="1400" dirty="0"/>
              <a:t>Effective bandwidth==Nominal bandwidth: you move lots of data - ok, fact of life, some applications are just like that</a:t>
            </a:r>
          </a:p>
          <a:p>
            <a:pPr lvl="2"/>
            <a:r>
              <a:rPr lang="en-US" sz="1400" dirty="0"/>
              <a:t>Effective bandwidth &lt; Nominal bandwidth: you bring a block of data, use little of it, and ask for data from a different block</a:t>
            </a:r>
          </a:p>
          <a:p>
            <a:pPr>
              <a:lnSpc>
                <a:spcPct val="90000"/>
              </a:lnSpc>
            </a:pPr>
            <a:endParaRPr lang="en-US" sz="2000" dirty="0"/>
          </a:p>
          <a:p>
            <a:pPr>
              <a:lnSpc>
                <a:spcPct val="90000"/>
              </a:lnSpc>
            </a:pPr>
            <a:r>
              <a:rPr lang="en-US" sz="2000" dirty="0"/>
              <a:t>Instruction Level Parallelism (ILP) Wall </a:t>
            </a:r>
          </a:p>
          <a:p>
            <a:pPr lvl="1"/>
            <a:r>
              <a:rPr lang="en-US" sz="1800" dirty="0"/>
              <a:t>ILP elicits very complex microarchitecture</a:t>
            </a:r>
          </a:p>
          <a:p>
            <a:pPr>
              <a:lnSpc>
                <a:spcPct val="90000"/>
              </a:lnSpc>
            </a:pPr>
            <a:endParaRPr lang="en-US" sz="2000" dirty="0"/>
          </a:p>
          <a:p>
            <a:pPr>
              <a:lnSpc>
                <a:spcPct val="90000"/>
              </a:lnSpc>
            </a:pPr>
            <a:r>
              <a:rPr lang="en-US" sz="2000" dirty="0"/>
              <a:t>Power Wall</a:t>
            </a:r>
          </a:p>
          <a:p>
            <a:pPr lvl="1"/>
            <a:r>
              <a:rPr lang="en-US" sz="1700" dirty="0"/>
              <a:t>Power dissipation related to the clock frequency and feature length</a:t>
            </a:r>
          </a:p>
          <a:p>
            <a:pPr lvl="2"/>
            <a:r>
              <a:rPr lang="en-US" sz="1500" dirty="0"/>
              <a:t>Consequence (the wall): </a:t>
            </a:r>
            <a:r>
              <a:rPr lang="en-US" sz="1600" dirty="0"/>
              <a:t>clock rates are limited to some threshold value</a:t>
            </a:r>
            <a:endParaRPr lang="en-US" sz="1500" dirty="0"/>
          </a:p>
          <a:p>
            <a:pPr lvl="1"/>
            <a:r>
              <a:rPr lang="en-US" sz="1700" dirty="0"/>
              <a:t>Significant increase in clock speed without heroic/expensive cooling not possible -- Chips would simply melt</a:t>
            </a:r>
          </a:p>
          <a:p>
            <a:pPr lvl="1"/>
            <a:r>
              <a:rPr lang="en-US" sz="1600" dirty="0">
                <a:solidFill>
                  <a:srgbClr val="0070C0"/>
                </a:solidFill>
              </a:rPr>
              <a:t>Power, and not manufacturing, limits traditional general purpose microarchitecture improvements</a:t>
            </a:r>
            <a:endParaRPr lang="en-US" sz="1700" dirty="0"/>
          </a:p>
          <a:p>
            <a:pPr>
              <a:lnSpc>
                <a:spcPct val="90000"/>
              </a:lnSpc>
            </a:pPr>
            <a:endParaRPr lang="en-US" sz="2000" dirty="0"/>
          </a:p>
          <a:p>
            <a:pPr>
              <a:lnSpc>
                <a:spcPct val="90000"/>
              </a:lnSpc>
            </a:pPr>
            <a:r>
              <a:rPr lang="en-US" sz="2000" dirty="0">
                <a:solidFill>
                  <a:srgbClr val="0070C0"/>
                </a:solidFill>
              </a:rPr>
              <a:t>Not necessarily walls, but increasingly steep hills to climb</a:t>
            </a:r>
          </a:p>
        </p:txBody>
      </p:sp>
      <p:sp>
        <p:nvSpPr>
          <p:cNvPr id="2" name="Slide Number Placeholder 1">
            <a:extLst>
              <a:ext uri="{FF2B5EF4-FFF2-40B4-BE49-F238E27FC236}">
                <a16:creationId xmlns:a16="http://schemas.microsoft.com/office/drawing/2014/main" id="{1CD483F7-3763-42C7-9FC0-EAC737A69C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9549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2709569" y="1371601"/>
            <a:ext cx="7924800" cy="2467155"/>
          </a:xfrm>
          <a:prstGeom prst="rect">
            <a:avLst/>
          </a:prstGeom>
        </p:spPr>
      </p:pic>
      <p:sp>
        <p:nvSpPr>
          <p:cNvPr id="2" name="Title 1"/>
          <p:cNvSpPr>
            <a:spLocks noGrp="1"/>
          </p:cNvSpPr>
          <p:nvPr>
            <p:ph type="title"/>
          </p:nvPr>
        </p:nvSpPr>
        <p:spPr/>
        <p:txBody>
          <a:bodyPr>
            <a:normAutofit fontScale="90000"/>
          </a:bodyPr>
          <a:lstStyle/>
          <a:p>
            <a:r>
              <a:rPr lang="en-US" dirty="0"/>
              <a:t>Memory Latencies</a:t>
            </a:r>
            <a:br>
              <a:rPr lang="en-US" dirty="0"/>
            </a:br>
            <a:r>
              <a:rPr lang="en-US" sz="2000" dirty="0"/>
              <a:t>[typical server and mobile computers]</a:t>
            </a:r>
            <a:endParaRPr lang="en-US" dirty="0"/>
          </a:p>
        </p:txBody>
      </p:sp>
      <p:sp>
        <p:nvSpPr>
          <p:cNvPr id="3" name="Content Placeholder 2"/>
          <p:cNvSpPr>
            <a:spLocks noGrp="1"/>
          </p:cNvSpPr>
          <p:nvPr>
            <p:ph idx="4294967295"/>
          </p:nvPr>
        </p:nvSpPr>
        <p:spPr>
          <a:xfrm>
            <a:off x="3962400" y="6553200"/>
            <a:ext cx="8229600" cy="185738"/>
          </a:xfrm>
        </p:spPr>
        <p:txBody>
          <a:bodyPr>
            <a:normAutofit fontScale="92500" lnSpcReduction="20000"/>
          </a:bodyPr>
          <a:lstStyle/>
          <a:p>
            <a:pPr>
              <a:buNone/>
            </a:pPr>
            <a:r>
              <a:rPr lang="en-US" sz="900" dirty="0"/>
              <a:t>Courtesy of Elsevier, Computer Architecture, Hennessey and Patterson, fifth edition</a:t>
            </a:r>
          </a:p>
        </p:txBody>
      </p:sp>
      <p:sp>
        <p:nvSpPr>
          <p:cNvPr id="8" name="Rectangle 7"/>
          <p:cNvSpPr/>
          <p:nvPr/>
        </p:nvSpPr>
        <p:spPr>
          <a:xfrm>
            <a:off x="2590800" y="3429000"/>
            <a:ext cx="7620000" cy="381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p:cNvPicPr>
            <a:picLocks noChangeAspect="1"/>
          </p:cNvPicPr>
          <p:nvPr/>
        </p:nvPicPr>
        <p:blipFill>
          <a:blip r:embed="rId4"/>
          <a:stretch>
            <a:fillRect/>
          </a:stretch>
        </p:blipFill>
        <p:spPr>
          <a:xfrm>
            <a:off x="2709569" y="4038600"/>
            <a:ext cx="6705600" cy="2366682"/>
          </a:xfrm>
          <a:prstGeom prst="rect">
            <a:avLst/>
          </a:prstGeom>
        </p:spPr>
      </p:pic>
      <p:sp>
        <p:nvSpPr>
          <p:cNvPr id="23" name="TextBox 22"/>
          <p:cNvSpPr txBox="1"/>
          <p:nvPr/>
        </p:nvSpPr>
        <p:spPr>
          <a:xfrm>
            <a:off x="1676401" y="1905000"/>
            <a:ext cx="7777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Server</a:t>
            </a:r>
          </a:p>
        </p:txBody>
      </p:sp>
      <p:sp>
        <p:nvSpPr>
          <p:cNvPr id="24" name="TextBox 23"/>
          <p:cNvSpPr txBox="1"/>
          <p:nvPr/>
        </p:nvSpPr>
        <p:spPr>
          <a:xfrm>
            <a:off x="1752601" y="4572000"/>
            <a:ext cx="8643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Mobile</a:t>
            </a:r>
          </a:p>
        </p:txBody>
      </p:sp>
      <p:sp>
        <p:nvSpPr>
          <p:cNvPr id="25" name="Rectangle 24"/>
          <p:cNvSpPr/>
          <p:nvPr/>
        </p:nvSpPr>
        <p:spPr>
          <a:xfrm>
            <a:off x="2667000" y="6019800"/>
            <a:ext cx="6553200" cy="381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F11CDC7-049C-4ED9-A9F7-257E22E1B2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3" name="TextBox 12"/>
          <p:cNvSpPr txBox="1"/>
          <p:nvPr/>
        </p:nvSpPr>
        <p:spPr>
          <a:xfrm>
            <a:off x="3442448" y="1876813"/>
            <a:ext cx="48603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Light" panose="020F0302020204030204"/>
                <a:ea typeface="+mn-ea"/>
                <a:cs typeface="+mn-cs"/>
              </a:rPr>
              <a:t>CPU</a:t>
            </a:r>
          </a:p>
        </p:txBody>
      </p:sp>
      <p:sp>
        <p:nvSpPr>
          <p:cNvPr id="14" name="TextBox 13"/>
          <p:cNvSpPr txBox="1"/>
          <p:nvPr/>
        </p:nvSpPr>
        <p:spPr>
          <a:xfrm>
            <a:off x="3317612" y="2130027"/>
            <a:ext cx="726737" cy="276999"/>
          </a:xfrm>
          <a:prstGeom prst="rect">
            <a:avLst/>
          </a:prstGeom>
          <a:solidFill>
            <a:schemeClr val="bg1"/>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n-ea"/>
                <a:cs typeface="+mn-cs"/>
              </a:rPr>
              <a:t>Registers</a:t>
            </a:r>
          </a:p>
        </p:txBody>
      </p:sp>
      <p:graphicFrame>
        <p:nvGraphicFramePr>
          <p:cNvPr id="5" name="Object 8">
            <a:extLst>
              <a:ext uri="{FF2B5EF4-FFF2-40B4-BE49-F238E27FC236}">
                <a16:creationId xmlns:a16="http://schemas.microsoft.com/office/drawing/2014/main" id="{5AC92700-EDBC-95A0-9B63-201B6CCBF342}"/>
              </a:ext>
            </a:extLst>
          </p:cNvPr>
          <p:cNvGraphicFramePr>
            <a:graphicFrameLocks noChangeAspect="1"/>
          </p:cNvGraphicFramePr>
          <p:nvPr>
            <p:extLst>
              <p:ext uri="{D42A27DB-BD31-4B8C-83A1-F6EECF244321}">
                <p14:modId xmlns:p14="http://schemas.microsoft.com/office/powerpoint/2010/main" val="4025672304"/>
              </p:ext>
            </p:extLst>
          </p:nvPr>
        </p:nvGraphicFramePr>
        <p:xfrm>
          <a:off x="9415169" y="5417548"/>
          <a:ext cx="2736021" cy="1373265"/>
        </p:xfrm>
        <a:graphic>
          <a:graphicData uri="http://schemas.openxmlformats.org/presentationml/2006/ole">
            <mc:AlternateContent xmlns:mc="http://schemas.openxmlformats.org/markup-compatibility/2006">
              <mc:Choice xmlns:v="urn:schemas-microsoft-com:vml" Requires="v">
                <p:oleObj name="Worksheet" r:id="rId5" imgW="1914369" imgH="962161" progId="Excel.Sheet.12">
                  <p:embed/>
                </p:oleObj>
              </mc:Choice>
              <mc:Fallback>
                <p:oleObj name="Worksheet" r:id="rId5" imgW="1914369" imgH="962161" progId="Excel.Sheet.12">
                  <p:embed/>
                  <p:pic>
                    <p:nvPicPr>
                      <p:cNvPr id="438280" name="Object 8"/>
                      <p:cNvPicPr>
                        <a:picLocks noChangeAspect="1" noChangeArrowheads="1"/>
                      </p:cNvPicPr>
                      <p:nvPr/>
                    </p:nvPicPr>
                    <p:blipFill>
                      <a:blip r:embed="rId6"/>
                      <a:srcRect/>
                      <a:stretch>
                        <a:fillRect/>
                      </a:stretch>
                    </p:blipFill>
                    <p:spPr bwMode="auto">
                      <a:xfrm>
                        <a:off x="9415169" y="5417548"/>
                        <a:ext cx="2736021" cy="137326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0614132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Memory </a:t>
            </a:r>
            <a:r>
              <a:rPr lang="en-US" sz="3000" b="1" dirty="0">
                <a:solidFill>
                  <a:srgbClr val="FFC000"/>
                </a:solidFill>
              </a:rPr>
              <a:t>Latency</a:t>
            </a:r>
            <a:r>
              <a:rPr lang="en-US" sz="3000" dirty="0"/>
              <a:t> vs. Memory </a:t>
            </a:r>
            <a:r>
              <a:rPr lang="en-US" sz="3000" b="1" dirty="0">
                <a:solidFill>
                  <a:srgbClr val="FFC000"/>
                </a:solidFill>
              </a:rPr>
              <a:t>Bandwidth </a:t>
            </a:r>
            <a:r>
              <a:rPr lang="en-US" sz="3000" dirty="0"/>
              <a:t>[1/2]</a:t>
            </a:r>
          </a:p>
        </p:txBody>
      </p:sp>
      <p:sp>
        <p:nvSpPr>
          <p:cNvPr id="3" name="Content Placeholder 2"/>
          <p:cNvSpPr>
            <a:spLocks noGrp="1"/>
          </p:cNvSpPr>
          <p:nvPr>
            <p:ph idx="1"/>
          </p:nvPr>
        </p:nvSpPr>
        <p:spPr/>
        <p:txBody>
          <a:bodyPr/>
          <a:lstStyle/>
          <a:p>
            <a:endParaRPr lang="en-US" sz="2000" dirty="0"/>
          </a:p>
          <a:p>
            <a:r>
              <a:rPr lang="en-US" sz="2000" dirty="0"/>
              <a:t>Latency [in our context]: how much time it takes a packet of data to get from one designated point to another</a:t>
            </a:r>
          </a:p>
          <a:p>
            <a:pPr lvl="1"/>
            <a:r>
              <a:rPr lang="en-US" sz="1800" dirty="0"/>
              <a:t>Measured in seconds, also called “lag”</a:t>
            </a:r>
          </a:p>
          <a:p>
            <a:pPr lvl="1"/>
            <a:r>
              <a:rPr lang="en-US" sz="1800" dirty="0"/>
              <a:t>The utility “ping” in Linux measures the latency of a network</a:t>
            </a:r>
          </a:p>
          <a:p>
            <a:pPr lvl="1"/>
            <a:r>
              <a:rPr lang="en-US" sz="1800" dirty="0"/>
              <a:t>For </a:t>
            </a:r>
            <a:r>
              <a:rPr lang="en-US" sz="1800" u="sng" dirty="0"/>
              <a:t>memory</a:t>
            </a:r>
            <a:r>
              <a:rPr lang="en-US" sz="1800" dirty="0"/>
              <a:t> transactions: send 32 bits to destination and back, measure how much time it takes gives you latency</a:t>
            </a:r>
          </a:p>
          <a:p>
            <a:pPr lvl="1"/>
            <a:endParaRPr lang="en-US" sz="1800" dirty="0"/>
          </a:p>
          <a:p>
            <a:r>
              <a:rPr lang="en-US" sz="2000" dirty="0"/>
              <a:t>Bandwidth: how much data can be transferred per second</a:t>
            </a:r>
          </a:p>
          <a:p>
            <a:pPr lvl="1"/>
            <a:r>
              <a:rPr lang="en-US" sz="1800" dirty="0"/>
              <a:t>You can talk about bandwidth for memory but also for a network (Ethernet, </a:t>
            </a:r>
            <a:r>
              <a:rPr lang="en-US" sz="1800" dirty="0" err="1"/>
              <a:t>Infiniband</a:t>
            </a:r>
            <a:r>
              <a:rPr lang="en-US" sz="1800" dirty="0"/>
              <a:t>, modem, DSL, etc.)</a:t>
            </a:r>
          </a:p>
          <a:p>
            <a:pPr lvl="1"/>
            <a:endParaRPr lang="en-US" sz="1800" dirty="0"/>
          </a:p>
          <a:p>
            <a:r>
              <a:rPr lang="en-US" sz="2000" dirty="0"/>
              <a:t>Improving Latency and Bandwidth</a:t>
            </a:r>
          </a:p>
          <a:p>
            <a:pPr lvl="1"/>
            <a:r>
              <a:rPr lang="en-US" sz="1800" dirty="0"/>
              <a:t>Mostly the job of folks in Electrical Engineering</a:t>
            </a:r>
          </a:p>
          <a:p>
            <a:pPr lvl="1"/>
            <a:r>
              <a:rPr lang="en-US" sz="1800" dirty="0"/>
              <a:t>Once in a while, Materials Science colleagues deliver a breakthrough</a:t>
            </a:r>
          </a:p>
          <a:p>
            <a:pPr lvl="1"/>
            <a:r>
              <a:rPr lang="en-US" sz="1800" dirty="0"/>
              <a:t>Promising technology: optic networks; layered memory on top of chip; etc.</a:t>
            </a:r>
          </a:p>
        </p:txBody>
      </p:sp>
      <p:sp>
        <p:nvSpPr>
          <p:cNvPr id="4" name="Slide Number Placeholder 3">
            <a:extLst>
              <a:ext uri="{FF2B5EF4-FFF2-40B4-BE49-F238E27FC236}">
                <a16:creationId xmlns:a16="http://schemas.microsoft.com/office/drawing/2014/main" id="{1A0429BD-A5EC-4D23-B787-0305B9F42E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686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Memory Latency vs. Memory Bandwidth [2/2]</a:t>
            </a:r>
          </a:p>
        </p:txBody>
      </p:sp>
      <p:sp>
        <p:nvSpPr>
          <p:cNvPr id="3" name="Content Placeholder 2"/>
          <p:cNvSpPr>
            <a:spLocks noGrp="1"/>
          </p:cNvSpPr>
          <p:nvPr>
            <p:ph idx="1"/>
          </p:nvPr>
        </p:nvSpPr>
        <p:spPr/>
        <p:txBody>
          <a:bodyPr>
            <a:normAutofit/>
          </a:bodyPr>
          <a:lstStyle/>
          <a:p>
            <a:r>
              <a:rPr lang="en-US" sz="2000" dirty="0"/>
              <a:t>Memory Access Latency more challenging to improve as opposed to improving Memory Bandwidth</a:t>
            </a:r>
          </a:p>
          <a:p>
            <a:endParaRPr lang="en-US" sz="2000" dirty="0"/>
          </a:p>
          <a:p>
            <a:r>
              <a:rPr lang="en-US" sz="2000" dirty="0"/>
              <a:t>Improving Bandwidth: doable, add more “pipes”</a:t>
            </a:r>
          </a:p>
          <a:p>
            <a:pPr lvl="1"/>
            <a:r>
              <a:rPr lang="en-US" sz="1600" dirty="0"/>
              <a:t>Requires more pins that come out of the chip for DRAM, for instance</a:t>
            </a:r>
          </a:p>
          <a:p>
            <a:pPr lvl="1"/>
            <a:r>
              <a:rPr lang="en-US" sz="1600" dirty="0"/>
              <a:t>Adding more pins is not simple – very crowded real estate plus the technology is tricky</a:t>
            </a:r>
          </a:p>
          <a:p>
            <a:pPr lvl="1"/>
            <a:endParaRPr lang="en-US" sz="1600" dirty="0"/>
          </a:p>
          <a:p>
            <a:r>
              <a:rPr lang="en-US" sz="2000" dirty="0"/>
              <a:t>Improving Latency: no quick way to improve things here</a:t>
            </a:r>
          </a:p>
          <a:p>
            <a:endParaRPr lang="en-US" sz="2000" dirty="0"/>
          </a:p>
          <a:p>
            <a:r>
              <a:rPr lang="en-US" sz="2000" dirty="0"/>
              <a:t>Analogy: </a:t>
            </a:r>
          </a:p>
          <a:p>
            <a:pPr lvl="1"/>
            <a:r>
              <a:rPr lang="en-US" sz="1600" dirty="0"/>
              <a:t>If you carry commuters with a train, add more cars to a train to increase bandwidth</a:t>
            </a:r>
          </a:p>
          <a:p>
            <a:pPr lvl="1"/>
            <a:r>
              <a:rPr lang="en-US" sz="1600" dirty="0"/>
              <a:t>Improving latency requires the construction of high speed trains (expensive/complex)</a:t>
            </a:r>
          </a:p>
          <a:p>
            <a:pPr lvl="1"/>
            <a:endParaRPr lang="en-US" sz="1600" dirty="0"/>
          </a:p>
          <a:p>
            <a:pPr lvl="1"/>
            <a:endParaRPr lang="en-US" sz="1600" dirty="0"/>
          </a:p>
          <a:p>
            <a:r>
              <a:rPr lang="en-US" sz="2000" dirty="0">
                <a:solidFill>
                  <a:srgbClr val="0070C0"/>
                </a:solidFill>
              </a:rPr>
              <a:t>IMPORTANT NOTE</a:t>
            </a:r>
            <a:r>
              <a:rPr lang="en-US" sz="2000" dirty="0"/>
              <a:t>: Improving bandwidth is challenging, but doable; improving latency is very tough</a:t>
            </a:r>
          </a:p>
        </p:txBody>
      </p:sp>
      <p:sp>
        <p:nvSpPr>
          <p:cNvPr id="4" name="Slide Number Placeholder 3">
            <a:extLst>
              <a:ext uri="{FF2B5EF4-FFF2-40B4-BE49-F238E27FC236}">
                <a16:creationId xmlns:a16="http://schemas.microsoft.com/office/drawing/2014/main" id="{320BE88F-55AA-46D4-A128-3A37AA409A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67225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r>
              <a:rPr lang="en-US" dirty="0"/>
              <a:t>The ILP Wall</a:t>
            </a:r>
          </a:p>
        </p:txBody>
      </p:sp>
      <p:sp>
        <p:nvSpPr>
          <p:cNvPr id="396291" name="Rectangle 3"/>
          <p:cNvSpPr>
            <a:spLocks noGrp="1" noChangeArrowheads="1"/>
          </p:cNvSpPr>
          <p:nvPr>
            <p:ph idx="1"/>
          </p:nvPr>
        </p:nvSpPr>
        <p:spPr/>
        <p:txBody>
          <a:bodyPr>
            <a:noAutofit/>
          </a:bodyPr>
          <a:lstStyle/>
          <a:p>
            <a:pPr>
              <a:lnSpc>
                <a:spcPct val="90000"/>
              </a:lnSpc>
            </a:pPr>
            <a:r>
              <a:rPr lang="en-US" dirty="0"/>
              <a:t>Dedicated hardware speculatively executes future instructions before the results of current instructions are known, while providing hardware safeguards to prevent the errors that might be caused by out of order execution </a:t>
            </a:r>
          </a:p>
          <a:p>
            <a:pPr lvl="1">
              <a:lnSpc>
                <a:spcPct val="90000"/>
              </a:lnSpc>
            </a:pPr>
            <a:endParaRPr lang="en-US" sz="1800" dirty="0"/>
          </a:p>
          <a:p>
            <a:pPr lvl="1">
              <a:lnSpc>
                <a:spcPct val="90000"/>
              </a:lnSpc>
            </a:pPr>
            <a:endParaRPr lang="en-US" sz="1800" dirty="0"/>
          </a:p>
          <a:p>
            <a:pPr>
              <a:lnSpc>
                <a:spcPct val="90000"/>
              </a:lnSpc>
            </a:pPr>
            <a:r>
              <a:rPr lang="en-US" dirty="0"/>
              <a:t>Branches must be “guessed” to decide what instructions to execute simultaneously </a:t>
            </a:r>
          </a:p>
          <a:p>
            <a:pPr lvl="1">
              <a:lnSpc>
                <a:spcPct val="90000"/>
              </a:lnSpc>
            </a:pPr>
            <a:r>
              <a:rPr lang="en-US" sz="2400" dirty="0"/>
              <a:t>If you guessed wrong, you throw away that part of the result</a:t>
            </a:r>
          </a:p>
          <a:p>
            <a:pPr lvl="1">
              <a:lnSpc>
                <a:spcPct val="90000"/>
              </a:lnSpc>
            </a:pPr>
            <a:endParaRPr lang="en-US" sz="1800" dirty="0"/>
          </a:p>
          <a:p>
            <a:pPr lvl="1">
              <a:lnSpc>
                <a:spcPct val="90000"/>
              </a:lnSpc>
            </a:pPr>
            <a:endParaRPr lang="en-US" sz="1800" dirty="0"/>
          </a:p>
          <a:p>
            <a:pPr>
              <a:lnSpc>
                <a:spcPct val="90000"/>
              </a:lnSpc>
            </a:pPr>
            <a:r>
              <a:rPr lang="en-US" dirty="0"/>
              <a:t>Data dependencies may prevent successive instructions from executing in parallel, even if there are no branches</a:t>
            </a:r>
          </a:p>
          <a:p>
            <a:pPr>
              <a:lnSpc>
                <a:spcPct val="90000"/>
              </a:lnSpc>
            </a:pPr>
            <a:endParaRPr lang="en-US" dirty="0"/>
          </a:p>
          <a:p>
            <a:pPr>
              <a:lnSpc>
                <a:spcPct val="90000"/>
              </a:lnSpc>
            </a:pPr>
            <a:r>
              <a:rPr lang="en-US" dirty="0">
                <a:solidFill>
                  <a:srgbClr val="0070C0"/>
                </a:solidFill>
              </a:rPr>
              <a:t>Predicting the future</a:t>
            </a:r>
            <a:r>
              <a:rPr lang="en-US" dirty="0"/>
              <a:t> comes at the cost of microarchitecture complexity and power cost</a:t>
            </a:r>
          </a:p>
        </p:txBody>
      </p:sp>
      <p:sp>
        <p:nvSpPr>
          <p:cNvPr id="2" name="Slide Number Placeholder 1">
            <a:extLst>
              <a:ext uri="{FF2B5EF4-FFF2-40B4-BE49-F238E27FC236}">
                <a16:creationId xmlns:a16="http://schemas.microsoft.com/office/drawing/2014/main" id="{1A2A328C-4C25-4A7F-B556-F05309560F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3119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lstStyle/>
          <a:p>
            <a:r>
              <a:rPr lang="en-US" dirty="0"/>
              <a:t>Parallel computing: The Ox vs. Chickens Analogy</a:t>
            </a:r>
          </a:p>
        </p:txBody>
      </p:sp>
      <p:sp>
        <p:nvSpPr>
          <p:cNvPr id="408579" name="Rectangle 3"/>
          <p:cNvSpPr>
            <a:spLocks noGrp="1" noChangeArrowheads="1"/>
          </p:cNvSpPr>
          <p:nvPr>
            <p:ph idx="1"/>
          </p:nvPr>
        </p:nvSpPr>
        <p:spPr/>
        <p:txBody>
          <a:bodyPr/>
          <a:lstStyle/>
          <a:p>
            <a:pPr>
              <a:lnSpc>
                <a:spcPct val="82000"/>
              </a:lnSpc>
            </a:pPr>
            <a:endParaRPr lang="en-GB" sz="2100" dirty="0"/>
          </a:p>
          <a:p>
            <a:pPr lvl="1">
              <a:lnSpc>
                <a:spcPct val="82000"/>
              </a:lnSpc>
            </a:pPr>
            <a:endParaRPr lang="en-GB" dirty="0"/>
          </a:p>
          <a:p>
            <a:pPr>
              <a:lnSpc>
                <a:spcPct val="82000"/>
              </a:lnSpc>
            </a:pPr>
            <a:endParaRPr lang="en-GB" sz="2100" dirty="0"/>
          </a:p>
          <a:p>
            <a:pPr>
              <a:lnSpc>
                <a:spcPct val="82000"/>
              </a:lnSpc>
            </a:pPr>
            <a:r>
              <a:rPr lang="en-GB" sz="2100" dirty="0"/>
              <a:t>Ox: one powerful CPU core, running at high frequency, large cache to hide memory latency</a:t>
            </a:r>
          </a:p>
          <a:p>
            <a:pPr>
              <a:lnSpc>
                <a:spcPct val="82000"/>
              </a:lnSpc>
            </a:pPr>
            <a:endParaRPr lang="en-GB" sz="2100" dirty="0"/>
          </a:p>
          <a:p>
            <a:pPr>
              <a:lnSpc>
                <a:spcPct val="82000"/>
              </a:lnSpc>
            </a:pPr>
            <a:r>
              <a:rPr lang="en-GB" sz="2100" dirty="0"/>
              <a:t>Chicken: many meagre processors, running at lower frequency, not much cache or CU brain</a:t>
            </a:r>
            <a:endParaRPr lang="en-US" dirty="0"/>
          </a:p>
          <a:p>
            <a:pPr lvl="1">
              <a:lnSpc>
                <a:spcPct val="82000"/>
              </a:lnSpc>
            </a:pPr>
            <a:r>
              <a:rPr lang="en-US" dirty="0"/>
              <a:t>Requires other ways to hide memory latency</a:t>
            </a:r>
          </a:p>
          <a:p>
            <a:pPr>
              <a:lnSpc>
                <a:spcPct val="82000"/>
              </a:lnSpc>
            </a:pPr>
            <a:endParaRPr lang="en-US" dirty="0"/>
          </a:p>
          <a:p>
            <a:pPr>
              <a:lnSpc>
                <a:spcPct val="82000"/>
              </a:lnSpc>
            </a:pPr>
            <a:endParaRPr lang="en-US" dirty="0"/>
          </a:p>
          <a:p>
            <a:pPr>
              <a:lnSpc>
                <a:spcPct val="82000"/>
              </a:lnSpc>
            </a:pPr>
            <a:endParaRPr lang="en-US" dirty="0"/>
          </a:p>
          <a:p>
            <a:pPr>
              <a:lnSpc>
                <a:spcPct val="82000"/>
              </a:lnSpc>
            </a:pPr>
            <a:r>
              <a:rPr lang="en-GB" sz="2100" dirty="0"/>
              <a:t>Few were eating chicken two decades ago. Very popular now</a:t>
            </a:r>
            <a:endParaRPr lang="en-GB" sz="1900" dirty="0"/>
          </a:p>
          <a:p>
            <a:pPr>
              <a:lnSpc>
                <a:spcPct val="82000"/>
              </a:lnSpc>
            </a:pPr>
            <a:endParaRPr lang="en-GB" dirty="0"/>
          </a:p>
        </p:txBody>
      </p:sp>
      <mc:AlternateContent xmlns:mc="http://schemas.openxmlformats.org/markup-compatibility/2006" xmlns:a14="http://schemas.microsoft.com/office/drawing/2010/main">
        <mc:Choice Requires="a14">
          <p:sp>
            <p:nvSpPr>
              <p:cNvPr id="408580" name="Rectangle 4"/>
              <p:cNvSpPr>
                <a:spLocks noChangeArrowheads="1"/>
              </p:cNvSpPr>
              <p:nvPr/>
            </p:nvSpPr>
            <p:spPr bwMode="auto">
              <a:xfrm>
                <a:off x="368330" y="1444169"/>
                <a:ext cx="11518900" cy="369332"/>
              </a:xfrm>
              <a:prstGeom prst="rect">
                <a:avLst/>
              </a:prstGeom>
              <a:noFill/>
              <a:ln w="9525">
                <a:noFill/>
                <a:miter lim="800000"/>
                <a:headEnd/>
                <a:tailEnd/>
              </a:ln>
              <a:effectLst/>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If you were plowing a field, which would you rather use: Two strong oxen or 1024 chickens?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[Seymour Cray</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408580" name="Rectangle 4"/>
              <p:cNvSpPr>
                <a:spLocks noRot="1" noChangeAspect="1" noMove="1" noResize="1" noEditPoints="1" noAdjustHandles="1" noChangeArrowheads="1" noChangeShapeType="1" noTextEdit="1"/>
              </p:cNvSpPr>
              <p:nvPr/>
            </p:nvSpPr>
            <p:spPr bwMode="auto">
              <a:xfrm>
                <a:off x="368330" y="1444169"/>
                <a:ext cx="11518900" cy="369332"/>
              </a:xfrm>
              <a:prstGeom prst="rect">
                <a:avLst/>
              </a:prstGeom>
              <a:blipFill>
                <a:blip r:embed="rId3"/>
                <a:stretch>
                  <a:fillRect l="-423" t="-8333" b="-26667"/>
                </a:stretch>
              </a:blipFill>
              <a:ln w="9525">
                <a:noFill/>
                <a:miter lim="800000"/>
                <a:headEnd/>
                <a:tailEnd/>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6EE1C333-A5E8-4498-B463-9A63876AE7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2391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Decoding: Instruction Type I - immediate (MIPS ISA)</a:t>
            </a:r>
            <a:endParaRPr lang="en-US" sz="2800" dirty="0"/>
          </a:p>
        </p:txBody>
      </p:sp>
      <p:sp>
        <p:nvSpPr>
          <p:cNvPr id="3" name="Content Placeholder 2"/>
          <p:cNvSpPr>
            <a:spLocks noGrp="1"/>
          </p:cNvSpPr>
          <p:nvPr>
            <p:ph idx="1"/>
          </p:nvPr>
        </p:nvSpPr>
        <p:spPr/>
        <p:txBody>
          <a:bodyPr/>
          <a:lstStyle/>
          <a:p>
            <a:endParaRPr lang="en-US" sz="2000" dirty="0"/>
          </a:p>
          <a:p>
            <a:endParaRPr lang="en-US" sz="2000" dirty="0"/>
          </a:p>
          <a:p>
            <a:endParaRPr lang="en-US" sz="2000" dirty="0"/>
          </a:p>
          <a:p>
            <a:endParaRPr lang="en-US" sz="2000" dirty="0"/>
          </a:p>
          <a:p>
            <a:endParaRPr lang="en-US" sz="2000" dirty="0"/>
          </a:p>
          <a:p>
            <a:r>
              <a:rPr lang="en-US" sz="2000" dirty="0"/>
              <a:t>The first six bits encode the basic operation to be completed (opcode)</a:t>
            </a:r>
          </a:p>
          <a:p>
            <a:r>
              <a:rPr lang="en-US" sz="2000" dirty="0"/>
              <a:t>The next group of five bits: in which register the first operand is stored</a:t>
            </a:r>
          </a:p>
          <a:p>
            <a:r>
              <a:rPr lang="en-US" sz="2000" dirty="0"/>
              <a:t>The subsequent group of five bits: the target register, </a:t>
            </a:r>
            <a:r>
              <a:rPr lang="en-US" sz="2000" dirty="0">
                <a:latin typeface="Consolas" panose="020B0609020204030204" pitchFamily="49" charset="0"/>
              </a:rPr>
              <a:t>rt</a:t>
            </a:r>
            <a:r>
              <a:rPr lang="en-US" sz="2000" dirty="0"/>
              <a:t>, where the result is written</a:t>
            </a:r>
            <a:endParaRPr lang="en-US" sz="2000" dirty="0">
              <a:latin typeface="Consolas" panose="020B0609020204030204" pitchFamily="49" charset="0"/>
            </a:endParaRPr>
          </a:p>
          <a:p>
            <a:r>
              <a:rPr lang="en-US" sz="2000" dirty="0"/>
              <a:t>The 16 bit stores the “immediate” value, usually used as the offset value in various instructions</a:t>
            </a:r>
          </a:p>
          <a:p>
            <a:pPr lvl="1"/>
            <a:r>
              <a:rPr lang="en-US" sz="1800" dirty="0"/>
              <a:t>“Immediate” like in “immediate value”: no need to read other registers, we know all we need</a:t>
            </a:r>
            <a:br>
              <a:rPr lang="en-US" sz="1800" dirty="0"/>
            </a:br>
            <a:endParaRPr lang="en-US" sz="220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0" name="Rectangle 19"/>
          <p:cNvSpPr/>
          <p:nvPr/>
        </p:nvSpPr>
        <p:spPr>
          <a:xfrm>
            <a:off x="1981200" y="1740386"/>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op (6 bits)</a:t>
            </a:r>
          </a:p>
        </p:txBody>
      </p:sp>
      <p:sp>
        <p:nvSpPr>
          <p:cNvPr id="21" name="Rectangle 20"/>
          <p:cNvSpPr/>
          <p:nvPr/>
        </p:nvSpPr>
        <p:spPr>
          <a:xfrm>
            <a:off x="3311270" y="1740386"/>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2" name="Rectangle 21"/>
          <p:cNvSpPr/>
          <p:nvPr/>
        </p:nvSpPr>
        <p:spPr>
          <a:xfrm>
            <a:off x="4641340" y="1740386"/>
            <a:ext cx="133007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(5 bits)</a:t>
            </a:r>
          </a:p>
        </p:txBody>
      </p:sp>
      <p:sp>
        <p:nvSpPr>
          <p:cNvPr id="23" name="Rectangle 22"/>
          <p:cNvSpPr/>
          <p:nvPr/>
        </p:nvSpPr>
        <p:spPr>
          <a:xfrm>
            <a:off x="5971410" y="1740386"/>
            <a:ext cx="3017520" cy="3048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constant or address (16 bits)</a:t>
            </a:r>
          </a:p>
        </p:txBody>
      </p:sp>
      <p:cxnSp>
        <p:nvCxnSpPr>
          <p:cNvPr id="24" name="Straight Connector 23"/>
          <p:cNvCxnSpPr/>
          <p:nvPr/>
        </p:nvCxnSpPr>
        <p:spPr>
          <a:xfrm>
            <a:off x="1981200" y="2045186"/>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988930" y="2045186"/>
            <a:ext cx="0" cy="272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981200" y="2317692"/>
            <a:ext cx="7007730" cy="0"/>
          </a:xfrm>
          <a:prstGeom prst="line">
            <a:avLst/>
          </a:prstGeom>
          <a:ln>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897449" y="2139155"/>
            <a:ext cx="742511"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32 bits</a:t>
            </a:r>
          </a:p>
        </p:txBody>
      </p:sp>
    </p:spTree>
    <p:extLst>
      <p:ext uri="{BB962C8B-B14F-4D97-AF65-F5344CB8AC3E}">
        <p14:creationId xmlns:p14="http://schemas.microsoft.com/office/powerpoint/2010/main" val="22793464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Fermi Architecture</a:t>
            </a:r>
            <a:br>
              <a:rPr lang="en-US" dirty="0"/>
            </a:br>
            <a:r>
              <a:rPr lang="en-US" sz="2400" dirty="0"/>
              <a:t>[ Schematic of a NVIDIA </a:t>
            </a:r>
            <a:r>
              <a:rPr lang="en-US" sz="2400" b="1" dirty="0">
                <a:solidFill>
                  <a:srgbClr val="FFC000"/>
                </a:solidFill>
              </a:rPr>
              <a:t>Stream Multiprocessor</a:t>
            </a:r>
            <a:r>
              <a:rPr lang="en-US" sz="2400" dirty="0"/>
              <a:t> (</a:t>
            </a:r>
            <a:r>
              <a:rPr lang="en-US" sz="2400" b="1" dirty="0">
                <a:solidFill>
                  <a:srgbClr val="FFC000"/>
                </a:solidFill>
              </a:rPr>
              <a:t>SM</a:t>
            </a:r>
            <a:r>
              <a:rPr lang="en-US" sz="2400" dirty="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380674" y="1486442"/>
                <a:ext cx="4787886" cy="4831943"/>
              </a:xfrm>
            </p:spPr>
            <p:txBody>
              <a:bodyPr/>
              <a:lstStyle/>
              <a:p>
                <a:endParaRPr lang="en-US" sz="2000" dirty="0"/>
              </a:p>
              <a:p>
                <a:r>
                  <a:rPr lang="en-US" sz="2000" dirty="0"/>
                  <a:t>Late 2009, early 2010</a:t>
                </a:r>
              </a:p>
              <a:p>
                <a:r>
                  <a:rPr lang="en-US" sz="2000" dirty="0"/>
                  <a:t>40 nm technology</a:t>
                </a:r>
              </a:p>
              <a:p>
                <a:r>
                  <a:rPr lang="en-US" sz="2000" dirty="0"/>
                  <a:t>Three billion transistors</a:t>
                </a:r>
              </a:p>
              <a:p>
                <a:r>
                  <a:rPr lang="en-US" sz="2000" dirty="0"/>
                  <a:t>512 Scalar Processors (SPs), or “</a:t>
                </a:r>
                <a:r>
                  <a:rPr lang="en-US" sz="2000" dirty="0" err="1"/>
                  <a:t>shaders</a:t>
                </a:r>
                <a:r>
                  <a:rPr lang="en-US" sz="2000" dirty="0"/>
                  <a:t>”</a:t>
                </a:r>
              </a:p>
              <a:p>
                <a:pPr lvl="1"/>
                <a:r>
                  <a:rPr lang="en-US" sz="1600" dirty="0"/>
                  <a:t>These are the </a:t>
                </a:r>
                <a:r>
                  <a:rPr lang="en-US" sz="1600" dirty="0">
                    <a:solidFill>
                      <a:srgbClr val="0070C0"/>
                    </a:solidFill>
                  </a:rPr>
                  <a:t>chickens</a:t>
                </a:r>
              </a:p>
              <a:p>
                <a:r>
                  <a:rPr lang="en-US" sz="2000" dirty="0"/>
                  <a:t>L1 cache</a:t>
                </a:r>
              </a:p>
              <a:p>
                <a:r>
                  <a:rPr lang="en-US" sz="2000" dirty="0"/>
                  <a:t>L2 cache</a:t>
                </a:r>
              </a:p>
              <a:p>
                <a:r>
                  <a:rPr lang="en-US" sz="2000" dirty="0"/>
                  <a:t>6 GB of global memory</a:t>
                </a:r>
              </a:p>
              <a:p>
                <a:r>
                  <a:rPr lang="en-US" sz="2000" dirty="0"/>
                  <a:t>Operates at low clock rate</a:t>
                </a:r>
              </a:p>
              <a:p>
                <a:r>
                  <a:rPr lang="en-US" sz="2000" dirty="0"/>
                  <a:t>High bandwidth (for 2010, </a:t>
                </a:r>
                <a14:m>
                  <m:oMath xmlns:m="http://schemas.openxmlformats.org/officeDocument/2006/math">
                    <m:r>
                      <a:rPr lang="en-US" sz="2000" b="0" i="1" smtClean="0">
                        <a:latin typeface="Cambria Math" panose="02040503050406030204" pitchFamily="18" charset="0"/>
                      </a:rPr>
                      <m:t>≈</m:t>
                    </m:r>
                  </m:oMath>
                </a14:m>
                <a:r>
                  <a:rPr lang="en-US" sz="2000" dirty="0"/>
                  <a:t>200 GB/s)</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380674" y="1486442"/>
                <a:ext cx="4787886" cy="4831943"/>
              </a:xfrm>
              <a:blipFill>
                <a:blip r:embed="rId2"/>
                <a:stretch>
                  <a:fillRect l="-1145"/>
                </a:stretch>
              </a:blipFill>
            </p:spPr>
            <p:txBody>
              <a:bodyPr/>
              <a:lstStyle/>
              <a:p>
                <a:r>
                  <a:rPr lang="en-US">
                    <a:noFill/>
                  </a:rPr>
                  <a:t> </a:t>
                </a:r>
              </a:p>
            </p:txBody>
          </p:sp>
        </mc:Fallback>
      </mc:AlternateContent>
      <p:grpSp>
        <p:nvGrpSpPr>
          <p:cNvPr id="4" name="Group 3"/>
          <p:cNvGrpSpPr/>
          <p:nvPr/>
        </p:nvGrpSpPr>
        <p:grpSpPr>
          <a:xfrm>
            <a:off x="6816672" y="974124"/>
            <a:ext cx="4745354" cy="5458460"/>
            <a:chOff x="5770246" y="1399540"/>
            <a:chExt cx="4745354" cy="5458460"/>
          </a:xfrm>
        </p:grpSpPr>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5770246" y="4048760"/>
              <a:ext cx="1316355" cy="1846580"/>
            </a:xfrm>
            <a:prstGeom prst="rect">
              <a:avLst/>
            </a:prstGeom>
          </p:spPr>
        </p:pic>
        <p:pic>
          <p:nvPicPr>
            <p:cNvPr id="5" name="Picture 4"/>
            <p:cNvPicPr/>
            <p:nvPr/>
          </p:nvPicPr>
          <p:blipFill>
            <a:blip r:embed="rId4" cstate="print">
              <a:extLst>
                <a:ext uri="{28A0092B-C50C-407E-A947-70E740481C1C}">
                  <a14:useLocalDpi xmlns:a14="http://schemas.microsoft.com/office/drawing/2010/main" val="0"/>
                </a:ext>
              </a:extLst>
            </a:blip>
            <a:stretch>
              <a:fillRect/>
            </a:stretch>
          </p:blipFill>
          <p:spPr>
            <a:xfrm>
              <a:off x="7178040" y="1399540"/>
              <a:ext cx="3337560" cy="5458460"/>
            </a:xfrm>
            <a:prstGeom prst="rect">
              <a:avLst/>
            </a:prstGeom>
          </p:spPr>
        </p:pic>
        <p:sp>
          <p:nvSpPr>
            <p:cNvPr id="7" name="Right Arrow 6"/>
            <p:cNvSpPr/>
            <p:nvPr/>
          </p:nvSpPr>
          <p:spPr>
            <a:xfrm flipH="1">
              <a:off x="7010400" y="4124961"/>
              <a:ext cx="417830" cy="14795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Slide Number Placeholder 7">
            <a:extLst>
              <a:ext uri="{FF2B5EF4-FFF2-40B4-BE49-F238E27FC236}">
                <a16:creationId xmlns:a16="http://schemas.microsoft.com/office/drawing/2014/main" id="{35D4ACDC-8928-4F55-8BDD-B96EDC256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30609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 Fermi SM (Streaming Multiprocessor (SM); </a:t>
            </a:r>
            <a:r>
              <a:rPr lang="en-US" sz="3200" dirty="0">
                <a:solidFill>
                  <a:srgbClr val="FFC000"/>
                </a:solidFill>
              </a:rPr>
              <a:t>one of 16</a:t>
            </a:r>
            <a:r>
              <a:rPr lang="en-US" sz="3200" dirty="0"/>
              <a: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987" y="1645822"/>
            <a:ext cx="4310449" cy="49326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3"/>
          <a:stretch>
            <a:fillRect/>
          </a:stretch>
        </p:blipFill>
        <p:spPr>
          <a:xfrm>
            <a:off x="8308692" y="995272"/>
            <a:ext cx="3615823" cy="5583756"/>
          </a:xfrm>
          <a:prstGeom prst="rect">
            <a:avLst/>
          </a:prstGeom>
        </p:spPr>
      </p:pic>
      <p:sp>
        <p:nvSpPr>
          <p:cNvPr id="5" name="Rectangle 4"/>
          <p:cNvSpPr/>
          <p:nvPr/>
        </p:nvSpPr>
        <p:spPr>
          <a:xfrm>
            <a:off x="5056803" y="2688676"/>
            <a:ext cx="3251889"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 a whole lot of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brain here, compared to CPU.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Specifically,  no orange boxes, which have to do with ILP.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color code is the same for SM &amp; CPU]</a:t>
            </a:r>
          </a:p>
        </p:txBody>
      </p:sp>
      <p:sp>
        <p:nvSpPr>
          <p:cNvPr id="8" name="TextBox 7">
            <a:extLst>
              <a:ext uri="{FF2B5EF4-FFF2-40B4-BE49-F238E27FC236}">
                <a16:creationId xmlns:a16="http://schemas.microsoft.com/office/drawing/2014/main" id="{28E54055-2EE3-0C23-B672-2381B41C829C}"/>
              </a:ext>
            </a:extLst>
          </p:cNvPr>
          <p:cNvSpPr txBox="1"/>
          <p:nvPr/>
        </p:nvSpPr>
        <p:spPr>
          <a:xfrm>
            <a:off x="1288249" y="1155869"/>
            <a:ext cx="3369924" cy="40011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Fermi Stream Multiprocessor</a:t>
            </a:r>
          </a:p>
        </p:txBody>
      </p:sp>
    </p:spTree>
    <p:extLst>
      <p:ext uri="{BB962C8B-B14F-4D97-AF65-F5344CB8AC3E}">
        <p14:creationId xmlns:p14="http://schemas.microsoft.com/office/powerpoint/2010/main" val="34915908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Fermi: 30,000 feet perspective, the entire chip</a:t>
            </a:r>
          </a:p>
        </p:txBody>
      </p:sp>
      <p:sp>
        <p:nvSpPr>
          <p:cNvPr id="3" name="Content Placeholder 2"/>
          <p:cNvSpPr>
            <a:spLocks noGrp="1"/>
          </p:cNvSpPr>
          <p:nvPr>
            <p:ph sz="half" idx="1"/>
          </p:nvPr>
        </p:nvSpPr>
        <p:spPr/>
        <p:txBody>
          <a:bodyPr/>
          <a:lstStyle/>
          <a:p>
            <a:endParaRPr lang="en-US" sz="2000" dirty="0"/>
          </a:p>
          <a:p>
            <a:endParaRPr lang="en-US" sz="2000" dirty="0"/>
          </a:p>
          <a:p>
            <a:r>
              <a:rPr lang="en-US" sz="2000" dirty="0"/>
              <a:t>Lots of ALU (green), not much of CU (orange)</a:t>
            </a:r>
          </a:p>
          <a:p>
            <a:endParaRPr lang="en-US" sz="2000" dirty="0"/>
          </a:p>
          <a:p>
            <a:r>
              <a:rPr lang="en-US" sz="2000" dirty="0"/>
              <a:t>Explains why GPUs are fast for high arithmetic intensity applications</a:t>
            </a:r>
          </a:p>
          <a:p>
            <a:endParaRPr lang="en-US" sz="2000" dirty="0"/>
          </a:p>
          <a:p>
            <a:r>
              <a:rPr lang="en-US" sz="2000" dirty="0"/>
              <a:t>Arithmetic intensity: high when many operations performed per byte of data</a:t>
            </a:r>
          </a:p>
          <a:p>
            <a:endParaRPr lang="en-US" sz="20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4630" y="1997500"/>
            <a:ext cx="4485348" cy="3501490"/>
          </a:xfrm>
          <a:prstGeom prst="rect">
            <a:avLst/>
          </a:prstGeom>
        </p:spPr>
      </p:pic>
      <p:sp>
        <p:nvSpPr>
          <p:cNvPr id="4" name="Slide Number Placeholder 3">
            <a:extLst>
              <a:ext uri="{FF2B5EF4-FFF2-40B4-BE49-F238E27FC236}">
                <a16:creationId xmlns:a16="http://schemas.microsoft.com/office/drawing/2014/main" id="{0450808E-9930-45F8-B745-A34E626669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3693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p:txBody>
          <a:bodyPr/>
          <a:lstStyle/>
          <a:p>
            <a:r>
              <a:rPr lang="en-US" sz="3100" dirty="0"/>
              <a:t>The CPU and GPU: showing their true colors</a:t>
            </a:r>
          </a:p>
        </p:txBody>
      </p:sp>
      <p:sp>
        <p:nvSpPr>
          <p:cNvPr id="954371" name="Rectangle 3"/>
          <p:cNvSpPr>
            <a:spLocks noGrp="1" noChangeArrowheads="1"/>
          </p:cNvSpPr>
          <p:nvPr>
            <p:ph idx="1"/>
          </p:nvPr>
        </p:nvSpPr>
        <p:spPr/>
        <p:txBody>
          <a:bodyPr>
            <a:normAutofit fontScale="92500" lnSpcReduction="10000"/>
          </a:bodyPr>
          <a:lstStyle/>
          <a:p>
            <a:pPr marL="457200" indent="-457200"/>
            <a:endParaRPr lang="en-US" sz="1800" dirty="0">
              <a:solidFill>
                <a:schemeClr val="accent2"/>
              </a:solidFill>
            </a:endParaRPr>
          </a:p>
          <a:p>
            <a:pPr marL="457200" indent="-457200"/>
            <a:r>
              <a:rPr lang="en-US" sz="1800" dirty="0"/>
              <a:t>The GPU is specialized for compute-intensive, highly data parallel computation (owing to its graphics rendering origin)</a:t>
            </a:r>
          </a:p>
          <a:p>
            <a:pPr marL="974725" lvl="1" indent="-403225"/>
            <a:r>
              <a:rPr lang="en-US" sz="1800" dirty="0"/>
              <a:t>More transistors devoted to </a:t>
            </a:r>
            <a:r>
              <a:rPr lang="en-US" sz="1800" dirty="0">
                <a:solidFill>
                  <a:srgbClr val="0070C0"/>
                </a:solidFill>
              </a:rPr>
              <a:t>data processing</a:t>
            </a:r>
            <a:r>
              <a:rPr lang="en-US" sz="1800" dirty="0">
                <a:solidFill>
                  <a:schemeClr val="accent2"/>
                </a:solidFill>
              </a:rPr>
              <a:t> </a:t>
            </a:r>
            <a:r>
              <a:rPr lang="en-US" sz="1800" dirty="0"/>
              <a:t>rather than data caching and control flow</a:t>
            </a:r>
          </a:p>
          <a:p>
            <a:pPr marL="974725" lvl="1" indent="-403225"/>
            <a:r>
              <a:rPr lang="en-US" sz="1800" dirty="0"/>
              <a:t>Where are GPUs good:</a:t>
            </a:r>
            <a:r>
              <a:rPr lang="en-US" sz="1800" dirty="0">
                <a:solidFill>
                  <a:srgbClr val="0070C0"/>
                </a:solidFill>
              </a:rPr>
              <a:t> high arithmetic intensity </a:t>
            </a:r>
            <a:r>
              <a:rPr lang="en-US" sz="1800" dirty="0"/>
              <a:t>(the ratio between arithmetic operations and memory operations)</a:t>
            </a:r>
          </a:p>
          <a:p>
            <a:pPr marL="974725" lvl="1" indent="-403225"/>
            <a:endParaRPr lang="en-US" sz="1800" dirty="0"/>
          </a:p>
          <a:p>
            <a:pPr marL="457200" indent="-457200">
              <a:buNone/>
            </a:pPr>
            <a:endParaRPr lang="en-US" sz="1800" dirty="0"/>
          </a:p>
          <a:p>
            <a:pPr marL="457200" indent="-457200">
              <a:buNone/>
            </a:pPr>
            <a:endParaRPr lang="en-US" sz="1800" dirty="0"/>
          </a:p>
          <a:p>
            <a:pPr marL="457200" indent="-457200">
              <a:buNone/>
            </a:pPr>
            <a:endParaRPr lang="en-US" sz="1800" dirty="0"/>
          </a:p>
          <a:p>
            <a:pPr marL="457200" indent="-457200">
              <a:buNone/>
            </a:pPr>
            <a:endParaRPr lang="en-US" sz="1800" dirty="0"/>
          </a:p>
          <a:p>
            <a:pPr marL="457200" indent="-457200"/>
            <a:endParaRPr lang="en-US" sz="1800" dirty="0"/>
          </a:p>
          <a:p>
            <a:pPr marL="457200" indent="-457200"/>
            <a:endParaRPr lang="en-US" sz="1800" dirty="0"/>
          </a:p>
          <a:p>
            <a:pPr marL="806450" lvl="1" indent="-457200"/>
            <a:endParaRPr lang="en-US" sz="1400" dirty="0"/>
          </a:p>
          <a:p>
            <a:pPr marL="806450" lvl="1" indent="-457200"/>
            <a:endParaRPr lang="en-US" sz="1400" dirty="0"/>
          </a:p>
          <a:p>
            <a:pPr marL="457200" indent="-457200"/>
            <a:endParaRPr lang="en-US" sz="1800" dirty="0"/>
          </a:p>
          <a:p>
            <a:pPr marL="457200" indent="-457200"/>
            <a:endParaRPr lang="en-US" sz="1800" dirty="0"/>
          </a:p>
          <a:p>
            <a:pPr marL="457200" indent="-457200"/>
            <a:r>
              <a:rPr lang="en-US" sz="1800" dirty="0"/>
              <a:t>The video game industry exerts strong economic pressure that pushes things forward in GPU computing</a:t>
            </a:r>
          </a:p>
        </p:txBody>
      </p:sp>
      <p:grpSp>
        <p:nvGrpSpPr>
          <p:cNvPr id="22" name="Group 21"/>
          <p:cNvGrpSpPr/>
          <p:nvPr/>
        </p:nvGrpSpPr>
        <p:grpSpPr>
          <a:xfrm>
            <a:off x="3112323" y="3371834"/>
            <a:ext cx="6030914" cy="1946275"/>
            <a:chOff x="3173099" y="2877960"/>
            <a:chExt cx="6030914" cy="1946275"/>
          </a:xfrm>
        </p:grpSpPr>
        <p:grpSp>
          <p:nvGrpSpPr>
            <p:cNvPr id="2" name="Group 4"/>
            <p:cNvGrpSpPr>
              <a:grpSpLocks/>
            </p:cNvGrpSpPr>
            <p:nvPr/>
          </p:nvGrpSpPr>
          <p:grpSpPr bwMode="auto">
            <a:xfrm>
              <a:off x="6525900" y="2879547"/>
              <a:ext cx="2678113" cy="1943100"/>
              <a:chOff x="3044" y="1052"/>
              <a:chExt cx="1987" cy="1441"/>
            </a:xfrm>
          </p:grpSpPr>
          <p:sp>
            <p:nvSpPr>
              <p:cNvPr id="954373" name="Rectangle 5"/>
              <p:cNvSpPr>
                <a:spLocks noChangeArrowheads="1"/>
              </p:cNvSpPr>
              <p:nvPr/>
            </p:nvSpPr>
            <p:spPr bwMode="auto">
              <a:xfrm>
                <a:off x="3044" y="2245"/>
                <a:ext cx="1987" cy="248"/>
              </a:xfrm>
              <a:prstGeom prst="rect">
                <a:avLst/>
              </a:prstGeom>
              <a:solidFill>
                <a:srgbClr val="FF6600"/>
              </a:solidFill>
              <a:ln w="9525">
                <a:solidFill>
                  <a:srgbClr val="969696"/>
                </a:solidFill>
                <a:miter lim="800000"/>
                <a:headEnd/>
                <a:tailEnd/>
              </a:ln>
              <a:effectLst/>
            </p:spPr>
            <p:txBody>
              <a:bodyPr wrap="none"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mn-cs"/>
                  </a:rPr>
                  <a:t>DRAM</a:t>
                </a:r>
              </a:p>
            </p:txBody>
          </p:sp>
          <p:grpSp>
            <p:nvGrpSpPr>
              <p:cNvPr id="3" name="Group 6"/>
              <p:cNvGrpSpPr>
                <a:grpSpLocks/>
              </p:cNvGrpSpPr>
              <p:nvPr/>
            </p:nvGrpSpPr>
            <p:grpSpPr bwMode="auto">
              <a:xfrm>
                <a:off x="3046" y="1052"/>
                <a:ext cx="1984" cy="1086"/>
                <a:chOff x="1888" y="2761"/>
                <a:chExt cx="1984" cy="1086"/>
              </a:xfrm>
            </p:grpSpPr>
            <p:grpSp>
              <p:nvGrpSpPr>
                <p:cNvPr id="4" name="Group 7"/>
                <p:cNvGrpSpPr>
                  <a:grpSpLocks/>
                </p:cNvGrpSpPr>
                <p:nvPr/>
              </p:nvGrpSpPr>
              <p:grpSpPr bwMode="auto">
                <a:xfrm>
                  <a:off x="1888" y="2761"/>
                  <a:ext cx="1984" cy="118"/>
                  <a:chOff x="-141" y="2876"/>
                  <a:chExt cx="1984" cy="118"/>
                </a:xfrm>
              </p:grpSpPr>
              <p:grpSp>
                <p:nvGrpSpPr>
                  <p:cNvPr id="5" name="Group 8"/>
                  <p:cNvGrpSpPr>
                    <a:grpSpLocks/>
                  </p:cNvGrpSpPr>
                  <p:nvPr/>
                </p:nvGrpSpPr>
                <p:grpSpPr bwMode="auto">
                  <a:xfrm>
                    <a:off x="-141" y="2876"/>
                    <a:ext cx="124" cy="115"/>
                    <a:chOff x="707" y="1508"/>
                    <a:chExt cx="124" cy="109"/>
                  </a:xfrm>
                </p:grpSpPr>
                <p:sp>
                  <p:nvSpPr>
                    <p:cNvPr id="954377" name="Rectangle 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378" name="Rectangle 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379" name="Rectangle 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380" name="Line 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1" name="Line 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2" name="Line 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3" name="Line 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4" name="Line 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5" name="Line 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6" name="Line 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7" name="Line 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8" name="Line 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89" name="Line 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0" name="Line 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1" name="Line 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2" name="Line 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3" name="Line 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394" name="Line 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 name="Group 27"/>
                <p:cNvGrpSpPr>
                  <a:grpSpLocks/>
                </p:cNvGrpSpPr>
                <p:nvPr/>
              </p:nvGrpSpPr>
              <p:grpSpPr bwMode="auto">
                <a:xfrm>
                  <a:off x="1888" y="2899"/>
                  <a:ext cx="1984" cy="118"/>
                  <a:chOff x="-141" y="2876"/>
                  <a:chExt cx="1984" cy="118"/>
                </a:xfrm>
              </p:grpSpPr>
              <p:grpSp>
                <p:nvGrpSpPr>
                  <p:cNvPr id="7" name="Group 28"/>
                  <p:cNvGrpSpPr>
                    <a:grpSpLocks/>
                  </p:cNvGrpSpPr>
                  <p:nvPr/>
                </p:nvGrpSpPr>
                <p:grpSpPr bwMode="auto">
                  <a:xfrm>
                    <a:off x="-141" y="2876"/>
                    <a:ext cx="124" cy="115"/>
                    <a:chOff x="707" y="1508"/>
                    <a:chExt cx="124" cy="109"/>
                  </a:xfrm>
                </p:grpSpPr>
                <p:sp>
                  <p:nvSpPr>
                    <p:cNvPr id="954397" name="Rectangle 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398" name="Rectangle 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399" name="Rectangle 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00" name="Line 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1" name="Line 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2" name="Line 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3" name="Line 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4" name="Line 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5" name="Line 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6" name="Line 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7" name="Line 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8" name="Line 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09" name="Line 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0" name="Line 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1" name="Line 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2" name="Line 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3" name="Line 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14" name="Line 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47"/>
                <p:cNvGrpSpPr>
                  <a:grpSpLocks/>
                </p:cNvGrpSpPr>
                <p:nvPr/>
              </p:nvGrpSpPr>
              <p:grpSpPr bwMode="auto">
                <a:xfrm>
                  <a:off x="1888" y="3037"/>
                  <a:ext cx="1984" cy="118"/>
                  <a:chOff x="-141" y="2876"/>
                  <a:chExt cx="1984" cy="118"/>
                </a:xfrm>
              </p:grpSpPr>
              <p:grpSp>
                <p:nvGrpSpPr>
                  <p:cNvPr id="9" name="Group 48"/>
                  <p:cNvGrpSpPr>
                    <a:grpSpLocks/>
                  </p:cNvGrpSpPr>
                  <p:nvPr/>
                </p:nvGrpSpPr>
                <p:grpSpPr bwMode="auto">
                  <a:xfrm>
                    <a:off x="-141" y="2876"/>
                    <a:ext cx="124" cy="115"/>
                    <a:chOff x="707" y="1508"/>
                    <a:chExt cx="124" cy="109"/>
                  </a:xfrm>
                </p:grpSpPr>
                <p:sp>
                  <p:nvSpPr>
                    <p:cNvPr id="954417" name="Rectangle 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18" name="Rectangle 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19" name="Rectangle 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20" name="Line 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1" name="Line 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2" name="Line 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3" name="Line 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4" name="Line 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5" name="Line 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6" name="Line 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7" name="Line 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8" name="Line 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29" name="Line 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0" name="Line 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1" name="Line 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2" name="Line 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3" name="Line 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34" name="Line 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 name="Group 67"/>
                <p:cNvGrpSpPr>
                  <a:grpSpLocks/>
                </p:cNvGrpSpPr>
                <p:nvPr/>
              </p:nvGrpSpPr>
              <p:grpSpPr bwMode="auto">
                <a:xfrm>
                  <a:off x="1888" y="3175"/>
                  <a:ext cx="1984" cy="118"/>
                  <a:chOff x="-141" y="2876"/>
                  <a:chExt cx="1984" cy="118"/>
                </a:xfrm>
              </p:grpSpPr>
              <p:grpSp>
                <p:nvGrpSpPr>
                  <p:cNvPr id="11" name="Group 68"/>
                  <p:cNvGrpSpPr>
                    <a:grpSpLocks/>
                  </p:cNvGrpSpPr>
                  <p:nvPr/>
                </p:nvGrpSpPr>
                <p:grpSpPr bwMode="auto">
                  <a:xfrm>
                    <a:off x="-141" y="2876"/>
                    <a:ext cx="124" cy="115"/>
                    <a:chOff x="707" y="1508"/>
                    <a:chExt cx="124" cy="109"/>
                  </a:xfrm>
                </p:grpSpPr>
                <p:sp>
                  <p:nvSpPr>
                    <p:cNvPr id="954437" name="Rectangle 6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38" name="Rectangle 7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39" name="Rectangle 7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40" name="Line 7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1" name="Line 7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2" name="Line 7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3" name="Line 7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4" name="Line 7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5" name="Line 7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6" name="Line 7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7" name="Line 7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8" name="Line 8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49" name="Line 8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0" name="Line 8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1" name="Line 8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2" name="Line 8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3" name="Line 8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54" name="Line 8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 name="Group 87"/>
                <p:cNvGrpSpPr>
                  <a:grpSpLocks/>
                </p:cNvGrpSpPr>
                <p:nvPr/>
              </p:nvGrpSpPr>
              <p:grpSpPr bwMode="auto">
                <a:xfrm>
                  <a:off x="1888" y="3314"/>
                  <a:ext cx="1984" cy="118"/>
                  <a:chOff x="-141" y="2876"/>
                  <a:chExt cx="1984" cy="118"/>
                </a:xfrm>
              </p:grpSpPr>
              <p:grpSp>
                <p:nvGrpSpPr>
                  <p:cNvPr id="13" name="Group 88"/>
                  <p:cNvGrpSpPr>
                    <a:grpSpLocks/>
                  </p:cNvGrpSpPr>
                  <p:nvPr/>
                </p:nvGrpSpPr>
                <p:grpSpPr bwMode="auto">
                  <a:xfrm>
                    <a:off x="-141" y="2876"/>
                    <a:ext cx="124" cy="115"/>
                    <a:chOff x="707" y="1508"/>
                    <a:chExt cx="124" cy="109"/>
                  </a:xfrm>
                </p:grpSpPr>
                <p:sp>
                  <p:nvSpPr>
                    <p:cNvPr id="954457" name="Rectangle 8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58" name="Rectangle 9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59" name="Rectangle 9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60" name="Line 9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1" name="Line 9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2" name="Line 9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3" name="Line 9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4" name="Line 9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5" name="Line 9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6" name="Line 9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7" name="Line 9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8" name="Line 10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69" name="Line 10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0" name="Line 10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1" name="Line 10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2" name="Line 10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3" name="Line 10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74" name="Line 10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 name="Group 107"/>
                <p:cNvGrpSpPr>
                  <a:grpSpLocks/>
                </p:cNvGrpSpPr>
                <p:nvPr/>
              </p:nvGrpSpPr>
              <p:grpSpPr bwMode="auto">
                <a:xfrm>
                  <a:off x="1888" y="3452"/>
                  <a:ext cx="1984" cy="118"/>
                  <a:chOff x="-141" y="2876"/>
                  <a:chExt cx="1984" cy="118"/>
                </a:xfrm>
              </p:grpSpPr>
              <p:grpSp>
                <p:nvGrpSpPr>
                  <p:cNvPr id="15" name="Group 108"/>
                  <p:cNvGrpSpPr>
                    <a:grpSpLocks/>
                  </p:cNvGrpSpPr>
                  <p:nvPr/>
                </p:nvGrpSpPr>
                <p:grpSpPr bwMode="auto">
                  <a:xfrm>
                    <a:off x="-141" y="2876"/>
                    <a:ext cx="124" cy="115"/>
                    <a:chOff x="707" y="1508"/>
                    <a:chExt cx="124" cy="109"/>
                  </a:xfrm>
                </p:grpSpPr>
                <p:sp>
                  <p:nvSpPr>
                    <p:cNvPr id="954477" name="Rectangle 10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78" name="Rectangle 1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79" name="Rectangle 1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80" name="Line 1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1" name="Line 1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2" name="Line 1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3" name="Line 1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4" name="Line 1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5" name="Line 1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6" name="Line 1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7" name="Line 1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8" name="Line 1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89" name="Line 1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0" name="Line 1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1" name="Line 1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2" name="Line 1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3" name="Line 1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494" name="Line 1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 name="Group 127"/>
                <p:cNvGrpSpPr>
                  <a:grpSpLocks/>
                </p:cNvGrpSpPr>
                <p:nvPr/>
              </p:nvGrpSpPr>
              <p:grpSpPr bwMode="auto">
                <a:xfrm>
                  <a:off x="1888" y="3590"/>
                  <a:ext cx="1984" cy="118"/>
                  <a:chOff x="-141" y="2876"/>
                  <a:chExt cx="1984" cy="118"/>
                </a:xfrm>
              </p:grpSpPr>
              <p:grpSp>
                <p:nvGrpSpPr>
                  <p:cNvPr id="17" name="Group 128"/>
                  <p:cNvGrpSpPr>
                    <a:grpSpLocks/>
                  </p:cNvGrpSpPr>
                  <p:nvPr/>
                </p:nvGrpSpPr>
                <p:grpSpPr bwMode="auto">
                  <a:xfrm>
                    <a:off x="-141" y="2876"/>
                    <a:ext cx="124" cy="115"/>
                    <a:chOff x="707" y="1508"/>
                    <a:chExt cx="124" cy="109"/>
                  </a:xfrm>
                </p:grpSpPr>
                <p:sp>
                  <p:nvSpPr>
                    <p:cNvPr id="954497" name="Rectangle 1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498" name="Rectangle 1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499" name="Rectangle 1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500" name="Line 1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1" name="Line 1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2" name="Line 1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3" name="Line 1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4" name="Line 1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5" name="Line 1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6" name="Line 1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7" name="Line 1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8" name="Line 1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09" name="Line 1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0" name="Line 1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1" name="Line 1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2" name="Line 1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3" name="Line 1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14" name="Line 1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 name="Group 147"/>
                <p:cNvGrpSpPr>
                  <a:grpSpLocks/>
                </p:cNvGrpSpPr>
                <p:nvPr/>
              </p:nvGrpSpPr>
              <p:grpSpPr bwMode="auto">
                <a:xfrm>
                  <a:off x="1888" y="3729"/>
                  <a:ext cx="1984" cy="118"/>
                  <a:chOff x="-141" y="2876"/>
                  <a:chExt cx="1984" cy="118"/>
                </a:xfrm>
              </p:grpSpPr>
              <p:grpSp>
                <p:nvGrpSpPr>
                  <p:cNvPr id="19" name="Group 148"/>
                  <p:cNvGrpSpPr>
                    <a:grpSpLocks/>
                  </p:cNvGrpSpPr>
                  <p:nvPr/>
                </p:nvGrpSpPr>
                <p:grpSpPr bwMode="auto">
                  <a:xfrm>
                    <a:off x="-141" y="2876"/>
                    <a:ext cx="124" cy="115"/>
                    <a:chOff x="707" y="1508"/>
                    <a:chExt cx="124" cy="109"/>
                  </a:xfrm>
                </p:grpSpPr>
                <p:sp>
                  <p:nvSpPr>
                    <p:cNvPr id="954517" name="Rectangle 1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518" name="Rectangle 1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54519" name="Rectangle 1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54520" name="Line 1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1" name="Line 1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2" name="Line 1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3" name="Line 1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4" name="Line 1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5" name="Line 1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6" name="Line 1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7" name="Line 1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8" name="Line 1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29" name="Line 1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0" name="Line 1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1" name="Line 1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2" name="Line 1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3" name="Line 1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4534" name="Line 1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20" name="Group 167"/>
            <p:cNvGrpSpPr>
              <a:grpSpLocks/>
            </p:cNvGrpSpPr>
            <p:nvPr/>
          </p:nvGrpSpPr>
          <p:grpSpPr bwMode="auto">
            <a:xfrm>
              <a:off x="3173099" y="2877960"/>
              <a:ext cx="2679700" cy="1946275"/>
              <a:chOff x="991" y="1935"/>
              <a:chExt cx="1688" cy="1226"/>
            </a:xfrm>
          </p:grpSpPr>
          <p:sp>
            <p:nvSpPr>
              <p:cNvPr id="954536" name="Rectangle 168"/>
              <p:cNvSpPr>
                <a:spLocks noChangeArrowheads="1"/>
              </p:cNvSpPr>
              <p:nvPr/>
            </p:nvSpPr>
            <p:spPr bwMode="auto">
              <a:xfrm>
                <a:off x="992" y="2425"/>
                <a:ext cx="1687" cy="434"/>
              </a:xfrm>
              <a:prstGeom prst="rect">
                <a:avLst/>
              </a:prstGeom>
              <a:solidFill>
                <a:srgbClr val="FF6600"/>
              </a:solidFill>
              <a:ln w="9525">
                <a:solidFill>
                  <a:srgbClr val="969696"/>
                </a:solidFill>
                <a:miter lim="800000"/>
                <a:headEnd/>
                <a:tailEnd/>
              </a:ln>
              <a:effectLst/>
            </p:spPr>
            <p:txBody>
              <a:bodyPr wrap="none" lIns="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Cache</a:t>
                </a:r>
              </a:p>
            </p:txBody>
          </p:sp>
          <p:sp>
            <p:nvSpPr>
              <p:cNvPr id="954537" name="Rectangle 169"/>
              <p:cNvSpPr>
                <a:spLocks noChangeArrowheads="1"/>
              </p:cNvSpPr>
              <p:nvPr/>
            </p:nvSpPr>
            <p:spPr bwMode="auto">
              <a:xfrm>
                <a:off x="2285"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954538" name="Rectangle 170"/>
              <p:cNvSpPr>
                <a:spLocks noChangeArrowheads="1"/>
              </p:cNvSpPr>
              <p:nvPr/>
            </p:nvSpPr>
            <p:spPr bwMode="auto">
              <a:xfrm>
                <a:off x="992" y="1935"/>
                <a:ext cx="836" cy="463"/>
              </a:xfrm>
              <a:prstGeom prst="rect">
                <a:avLst/>
              </a:prstGeom>
              <a:solidFill>
                <a:srgbClr val="FFCC00"/>
              </a:solidFill>
              <a:ln w="9525">
                <a:solidFill>
                  <a:srgbClr val="969696"/>
                </a:solidFill>
                <a:miter lim="800000"/>
                <a:headEnd/>
                <a:tailEnd/>
              </a:ln>
              <a:effectLst/>
            </p:spPr>
            <p:txBody>
              <a:bodyPr wrap="none" lIns="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Control</a:t>
                </a:r>
              </a:p>
            </p:txBody>
          </p:sp>
          <p:sp>
            <p:nvSpPr>
              <p:cNvPr id="954539" name="Rectangle 171"/>
              <p:cNvSpPr>
                <a:spLocks noChangeArrowheads="1"/>
              </p:cNvSpPr>
              <p:nvPr/>
            </p:nvSpPr>
            <p:spPr bwMode="auto">
              <a:xfrm>
                <a:off x="2285"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954540" name="Rectangle 172"/>
              <p:cNvSpPr>
                <a:spLocks noChangeArrowheads="1"/>
              </p:cNvSpPr>
              <p:nvPr/>
            </p:nvSpPr>
            <p:spPr bwMode="auto">
              <a:xfrm>
                <a:off x="1870"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954541" name="Rectangle 173"/>
              <p:cNvSpPr>
                <a:spLocks noChangeArrowheads="1"/>
              </p:cNvSpPr>
              <p:nvPr/>
            </p:nvSpPr>
            <p:spPr bwMode="auto">
              <a:xfrm>
                <a:off x="1870"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954542" name="Rectangle 174"/>
              <p:cNvSpPr>
                <a:spLocks noChangeArrowheads="1"/>
              </p:cNvSpPr>
              <p:nvPr/>
            </p:nvSpPr>
            <p:spPr bwMode="auto">
              <a:xfrm>
                <a:off x="991" y="2950"/>
                <a:ext cx="1687" cy="211"/>
              </a:xfrm>
              <a:prstGeom prst="rect">
                <a:avLst/>
              </a:prstGeom>
              <a:solidFill>
                <a:srgbClr val="FF6600"/>
              </a:solidFill>
              <a:ln w="9525">
                <a:solidFill>
                  <a:srgbClr val="969696"/>
                </a:solidFill>
                <a:miter lim="800000"/>
                <a:headEnd/>
                <a:tailEnd/>
              </a:ln>
              <a:effectLst/>
            </p:spPr>
            <p:txBody>
              <a:bodyPr wrap="none"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mn-cs"/>
                  </a:rPr>
                  <a:t>DRAM</a:t>
                </a:r>
              </a:p>
            </p:txBody>
          </p:sp>
        </p:grpSp>
        <p:sp>
          <p:nvSpPr>
            <p:cNvPr id="954543" name="Text Box 175"/>
            <p:cNvSpPr txBox="1">
              <a:spLocks noChangeArrowheads="1"/>
            </p:cNvSpPr>
            <p:nvPr/>
          </p:nvSpPr>
          <p:spPr bwMode="auto">
            <a:xfrm>
              <a:off x="4069587" y="3490271"/>
              <a:ext cx="757238" cy="366713"/>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CPU</a:t>
              </a:r>
            </a:p>
          </p:txBody>
        </p:sp>
        <p:sp>
          <p:nvSpPr>
            <p:cNvPr id="954544" name="Text Box 176"/>
            <p:cNvSpPr txBox="1">
              <a:spLocks noChangeArrowheads="1"/>
            </p:cNvSpPr>
            <p:nvPr/>
          </p:nvSpPr>
          <p:spPr bwMode="auto">
            <a:xfrm>
              <a:off x="7546164" y="3490271"/>
              <a:ext cx="757238" cy="366713"/>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GPU</a:t>
              </a:r>
            </a:p>
          </p:txBody>
        </p:sp>
      </p:grpSp>
      <p:sp>
        <p:nvSpPr>
          <p:cNvPr id="21" name="Slide Number Placeholder 20">
            <a:extLst>
              <a:ext uri="{FF2B5EF4-FFF2-40B4-BE49-F238E27FC236}">
                <a16:creationId xmlns:a16="http://schemas.microsoft.com/office/drawing/2014/main" id="{8FC400A6-4155-4B3B-B05A-D6B4F8AE61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974018"/>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fontScale="90000"/>
          </a:bodyPr>
          <a:lstStyle/>
          <a:p>
            <a:r>
              <a:rPr lang="en-US" sz="2000" dirty="0">
                <a:solidFill>
                  <a:prstClr val="white"/>
                </a:solidFill>
              </a:rPr>
              <a:t>[New Topic] </a:t>
            </a:r>
            <a:r>
              <a:rPr lang="en-GB" dirty="0"/>
              <a:t>Flynn’s Taxonomy of Architectures</a:t>
            </a:r>
            <a:br>
              <a:rPr lang="en-GB" dirty="0"/>
            </a:br>
            <a:r>
              <a:rPr kumimoji="0" lang="en-US" sz="2000" b="0" i="0" u="none" strike="noStrike" kern="1200" cap="none" spc="0" normalizeH="0" baseline="0" noProof="0" dirty="0">
                <a:ln>
                  <a:noFill/>
                </a:ln>
                <a:solidFill>
                  <a:prstClr val="white"/>
                </a:solidFill>
                <a:effectLst/>
                <a:uLnTx/>
                <a:uFillTx/>
                <a:latin typeface="Calibri Light" panose="020F0302020204030204"/>
                <a:ea typeface="+mj-ea"/>
                <a:cs typeface="+mj-cs"/>
              </a:rPr>
              <a:t>[Moving away from hardware; moving into </a:t>
            </a:r>
            <a:r>
              <a:rPr kumimoji="0" lang="en-US" sz="2000" b="0" i="0" u="none" strike="noStrike" kern="1200" cap="none" spc="0" normalizeH="0" baseline="0" noProof="0">
                <a:ln>
                  <a:noFill/>
                </a:ln>
                <a:solidFill>
                  <a:prstClr val="white"/>
                </a:solidFill>
                <a:effectLst/>
                <a:uLnTx/>
                <a:uFillTx/>
                <a:latin typeface="Calibri Light" panose="020F0302020204030204"/>
                <a:ea typeface="+mj-ea"/>
                <a:cs typeface="+mj-cs"/>
              </a:rPr>
              <a:t>software aspects]</a:t>
            </a:r>
            <a:endParaRPr lang="en-GB"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22917" name="Rectangle 5"/>
          <p:cNvSpPr>
            <a:spLocks noChangeArrowheads="1"/>
          </p:cNvSpPr>
          <p:nvPr/>
        </p:nvSpPr>
        <p:spPr bwMode="auto">
          <a:xfrm>
            <a:off x="8277016" y="354013"/>
            <a:ext cx="202033" cy="316428"/>
          </a:xfrm>
          <a:prstGeom prst="rect">
            <a:avLst/>
          </a:prstGeom>
          <a:noFill/>
          <a:ln w="9525">
            <a:noFill/>
            <a:miter lim="800000"/>
            <a:headEnd/>
            <a:tailEnd/>
          </a:ln>
          <a:effectLst/>
        </p:spPr>
        <p:txBody>
          <a:bodyPr wrap="none" lIns="100008" tIns="50004" rIns="100008" bIns="50004">
            <a:spAutoFit/>
          </a:bodyPr>
          <a:lstStyle/>
          <a:p>
            <a:pPr marL="0" marR="0" lvl="0" indent="0" algn="ctr" defTabSz="1000125" rtl="0" eaLnBrk="0" fontAlgn="auto" latinLnBrk="0" hangingPunct="0">
              <a:lnSpc>
                <a:spcPct val="70000"/>
              </a:lnSpc>
              <a:spcBef>
                <a:spcPts val="0"/>
              </a:spcBef>
              <a:spcAft>
                <a:spcPts val="0"/>
              </a:spcAft>
              <a:buClr>
                <a:srgbClr val="000000"/>
              </a:buClr>
              <a:buSzPct val="100000"/>
              <a:buFontTx/>
              <a:buNone/>
              <a:tabLst/>
              <a:defRPr/>
            </a:pPr>
            <a:endParaRPr kumimoji="0" lang="en-US" sz="2000" b="0" i="0" u="none" strike="noStrike" kern="1200" cap="none" spc="0" normalizeH="0" baseline="0" noProof="0">
              <a:ln>
                <a:noFill/>
              </a:ln>
              <a:solidFill>
                <a:prstClr val="white"/>
              </a:solidFill>
              <a:effectLst/>
              <a:uLnTx/>
              <a:uFillTx/>
              <a:latin typeface="Tahoma" pitchFamily="34" charset="0"/>
              <a:ea typeface="+mn-ea"/>
              <a:cs typeface="Lucida Sans Unicode" pitchFamily="34" charset="0"/>
            </a:endParaRPr>
          </a:p>
        </p:txBody>
      </p:sp>
      <p:sp>
        <p:nvSpPr>
          <p:cNvPr id="8" name="Rectangle 6"/>
          <p:cNvSpPr>
            <a:spLocks noChangeArrowheads="1"/>
          </p:cNvSpPr>
          <p:nvPr/>
        </p:nvSpPr>
        <p:spPr bwMode="auto">
          <a:xfrm>
            <a:off x="621507" y="1024454"/>
            <a:ext cx="10134600" cy="2283851"/>
          </a:xfrm>
          <a:prstGeom prst="rect">
            <a:avLst/>
          </a:prstGeom>
          <a:noFill/>
          <a:ln w="9525">
            <a:noFill/>
            <a:round/>
            <a:headEnd/>
            <a:tailEnd/>
          </a:ln>
          <a:effectLst/>
        </p:spPr>
        <p:txBody>
          <a:bodyPr lIns="0" tIns="0" rIns="0" bIns="0"/>
          <a:lstStyle/>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Classification based on how instructions are executed in relation to data</a:t>
            </a:r>
          </a:p>
          <a:p>
            <a:pPr marL="904875" lvl="1" indent="-342900"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dirty="0">
                <a:solidFill>
                  <a:prstClr val="black"/>
                </a:solidFill>
                <a:latin typeface="Calibri" panose="020F0502020204030204"/>
              </a:rPr>
              <a:t>PU = Processing Unit</a:t>
            </a: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SISD - Single Instruction/Single Data</a:t>
            </a: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SIMD - Single Instruction/Multiple Data</a:t>
            </a:r>
          </a:p>
          <a:p>
            <a:pPr marL="904875" lvl="1" indent="-342900"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dirty="0">
                <a:solidFill>
                  <a:prstClr val="black"/>
                </a:solidFill>
                <a:latin typeface="Calibri" panose="020F0502020204030204"/>
                <a:cs typeface="Arial" panose="020B0604020202020204" pitchFamily="34" charset="0"/>
              </a:rPr>
              <a:t>GPUs</a:t>
            </a: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MISD - Multiple Instruction/Single Data</a:t>
            </a:r>
          </a:p>
          <a:p>
            <a:pPr marL="447675" marR="0" lvl="0" indent="-342900" algn="l" defTabSz="457200" rtl="0" eaLnBrk="1" fontAlgn="auto" latinLnBrk="0" hangingPunct="1">
              <a:lnSpc>
                <a:spcPct val="82000"/>
              </a:lnSpc>
              <a:spcBef>
                <a:spcPct val="20000"/>
              </a:spcBef>
              <a:spcAft>
                <a:spcPts val="0"/>
              </a:spcAft>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MIMD - Multiple Instruction/Multiple Data</a:t>
            </a:r>
          </a:p>
          <a:p>
            <a:pPr marL="874713" lvl="1" indent="-312738"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US" b="0" i="0" u="none" strike="noStrike" kern="1200" cap="none" spc="0" normalizeH="0" baseline="0" noProof="0" dirty="0">
                <a:ln>
                  <a:noFill/>
                </a:ln>
                <a:solidFill>
                  <a:prstClr val="black"/>
                </a:solidFill>
                <a:effectLst/>
                <a:uLnTx/>
                <a:uFillTx/>
                <a:latin typeface="Arial" pitchFamily="34" charset="0"/>
                <a:ea typeface="+mn-ea"/>
                <a:cs typeface="+mn-cs"/>
              </a:rPr>
              <a:t>Almost all our desktop/laptop chips</a:t>
            </a:r>
          </a:p>
          <a:p>
            <a:pPr marL="874713" lvl="1" indent="-312738"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dirty="0">
                <a:solidFill>
                  <a:srgbClr val="C00000"/>
                </a:solidFill>
                <a:latin typeface="Arial" pitchFamily="34" charset="0"/>
              </a:rPr>
              <a:t>E</a:t>
            </a:r>
            <a:r>
              <a:rPr kumimoji="0" lang="en-GB" sz="1800" b="0" i="0" u="none" strike="noStrike" kern="1200" cap="none" spc="0" normalizeH="0" baseline="0" noProof="0" dirty="0">
                <a:ln>
                  <a:noFill/>
                </a:ln>
                <a:solidFill>
                  <a:srgbClr val="C00000"/>
                </a:solidFill>
                <a:effectLst/>
                <a:uLnTx/>
                <a:uFillTx/>
                <a:latin typeface="Arial" pitchFamily="34" charset="0"/>
                <a:ea typeface="+mn-ea"/>
                <a:cs typeface="+mn-cs"/>
              </a:rPr>
              <a:t>ach PU is free to do as it pleases</a:t>
            </a:r>
          </a:p>
          <a:p>
            <a:pPr marL="874713" lvl="1" indent="-312738" defTabSz="457200">
              <a:lnSpc>
                <a:spcPct val="82000"/>
              </a:lnSpc>
              <a:spcBef>
                <a:spcPct val="20000"/>
              </a:spcBef>
              <a:buClr>
                <a:srgbClr val="44546A"/>
              </a:buClr>
              <a:buSzPct val="70000"/>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US" dirty="0">
                <a:solidFill>
                  <a:prstClr val="black"/>
                </a:solidFill>
                <a:latin typeface="Arial" pitchFamily="34" charset="0"/>
              </a:rPr>
              <a:t>E</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mn-cs"/>
              </a:rPr>
              <a:t>ither shared memory or distributed memory</a:t>
            </a:r>
            <a:endParaRPr kumimoji="0" lang="en-GB" b="0" i="0" u="none" strike="noStrike" kern="1200" cap="none" spc="0" normalizeH="0" baseline="0" noProof="0" dirty="0">
              <a:ln>
                <a:noFill/>
              </a:ln>
              <a:solidFill>
                <a:srgbClr val="C00000"/>
              </a:solidFill>
              <a:effectLst/>
              <a:uLnTx/>
              <a:uFillTx/>
              <a:latin typeface="Calibri" panose="020F0502020204030204"/>
              <a:ea typeface="+mn-ea"/>
              <a:cs typeface="Arial" panose="020B0604020202020204" pitchFamily="34" charset="0"/>
            </a:endParaRPr>
          </a:p>
        </p:txBody>
      </p:sp>
      <p:pic>
        <p:nvPicPr>
          <p:cNvPr id="3" name="Picture 2" descr="SISD.svg">
            <a:extLst>
              <a:ext uri="{FF2B5EF4-FFF2-40B4-BE49-F238E27FC236}">
                <a16:creationId xmlns:a16="http://schemas.microsoft.com/office/drawing/2014/main" id="{50BA7E26-F691-9495-1FE3-B0947E7E4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109" y="4453095"/>
            <a:ext cx="2069048" cy="20690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98628C2-0DC8-E2BD-7881-BD90DF28FA04}"/>
              </a:ext>
            </a:extLst>
          </p:cNvPr>
          <p:cNvPicPr>
            <a:picLocks noChangeAspect="1" noChangeArrowheads="1"/>
          </p:cNvPicPr>
          <p:nvPr/>
        </p:nvPicPr>
        <p:blipFill>
          <a:blip r:embed="rId4" cstate="print"/>
          <a:srcRect/>
          <a:stretch>
            <a:fillRect/>
          </a:stretch>
        </p:blipFill>
        <p:spPr bwMode="auto">
          <a:xfrm>
            <a:off x="3605145" y="4453095"/>
            <a:ext cx="2145307" cy="2069048"/>
          </a:xfrm>
          <a:prstGeom prst="rect">
            <a:avLst/>
          </a:prstGeom>
          <a:noFill/>
          <a:ln w="9525">
            <a:noFill/>
            <a:miter lim="800000"/>
            <a:headEnd/>
            <a:tailEnd/>
          </a:ln>
          <a:effectLst/>
        </p:spPr>
      </p:pic>
      <p:pic>
        <p:nvPicPr>
          <p:cNvPr id="5" name="Picture 7">
            <a:extLst>
              <a:ext uri="{FF2B5EF4-FFF2-40B4-BE49-F238E27FC236}">
                <a16:creationId xmlns:a16="http://schemas.microsoft.com/office/drawing/2014/main" id="{56A3D4A3-26C1-6A57-CD66-A5446C223449}"/>
              </a:ext>
            </a:extLst>
          </p:cNvPr>
          <p:cNvPicPr>
            <a:picLocks noChangeAspect="1" noChangeArrowheads="1"/>
          </p:cNvPicPr>
          <p:nvPr/>
        </p:nvPicPr>
        <p:blipFill>
          <a:blip r:embed="rId5" cstate="print"/>
          <a:srcRect/>
          <a:stretch>
            <a:fillRect/>
          </a:stretch>
        </p:blipFill>
        <p:spPr bwMode="auto">
          <a:xfrm>
            <a:off x="6654371" y="1682996"/>
            <a:ext cx="3019449" cy="2119780"/>
          </a:xfrm>
          <a:prstGeom prst="rect">
            <a:avLst/>
          </a:prstGeom>
          <a:noFill/>
          <a:ln w="9525">
            <a:noFill/>
            <a:miter lim="800000"/>
            <a:headEnd/>
            <a:tailEnd/>
          </a:ln>
          <a:effectLst/>
        </p:spPr>
      </p:pic>
      <p:pic>
        <p:nvPicPr>
          <p:cNvPr id="6" name="Picture 6">
            <a:extLst>
              <a:ext uri="{FF2B5EF4-FFF2-40B4-BE49-F238E27FC236}">
                <a16:creationId xmlns:a16="http://schemas.microsoft.com/office/drawing/2014/main" id="{1C545BED-2E3E-D651-ADF3-ED9285EC847B}"/>
              </a:ext>
            </a:extLst>
          </p:cNvPr>
          <p:cNvPicPr>
            <a:picLocks noChangeAspect="1" noChangeArrowheads="1"/>
          </p:cNvPicPr>
          <p:nvPr/>
        </p:nvPicPr>
        <p:blipFill>
          <a:blip r:embed="rId6" cstate="print"/>
          <a:srcRect/>
          <a:stretch>
            <a:fillRect/>
          </a:stretch>
        </p:blipFill>
        <p:spPr bwMode="auto">
          <a:xfrm>
            <a:off x="6115440" y="4453095"/>
            <a:ext cx="2145307" cy="2069048"/>
          </a:xfrm>
          <a:prstGeom prst="rect">
            <a:avLst/>
          </a:prstGeom>
          <a:noFill/>
          <a:ln w="9525">
            <a:noFill/>
            <a:miter lim="800000"/>
            <a:headEnd/>
            <a:tailEnd/>
          </a:ln>
          <a:effectLst/>
        </p:spPr>
      </p:pic>
      <p:pic>
        <p:nvPicPr>
          <p:cNvPr id="7" name="Picture 6">
            <a:extLst>
              <a:ext uri="{FF2B5EF4-FFF2-40B4-BE49-F238E27FC236}">
                <a16:creationId xmlns:a16="http://schemas.microsoft.com/office/drawing/2014/main" id="{A45DE02F-5A92-477B-E1D6-1C4C83EF2689}"/>
              </a:ext>
            </a:extLst>
          </p:cNvPr>
          <p:cNvPicPr>
            <a:picLocks noChangeAspect="1" noChangeArrowheads="1"/>
          </p:cNvPicPr>
          <p:nvPr/>
        </p:nvPicPr>
        <p:blipFill>
          <a:blip r:embed="rId7" cstate="print"/>
          <a:srcRect/>
          <a:stretch>
            <a:fillRect/>
          </a:stretch>
        </p:blipFill>
        <p:spPr bwMode="auto">
          <a:xfrm>
            <a:off x="8795735" y="4453095"/>
            <a:ext cx="2145307" cy="2069048"/>
          </a:xfrm>
          <a:prstGeom prst="rect">
            <a:avLst/>
          </a:prstGeom>
          <a:noFill/>
          <a:ln w="9525">
            <a:noFill/>
            <a:miter lim="800000"/>
            <a:headEnd/>
            <a:tailEnd/>
          </a:ln>
          <a:effectLst/>
        </p:spPr>
      </p:pic>
    </p:spTree>
    <p:extLst>
      <p:ext uri="{BB962C8B-B14F-4D97-AF65-F5344CB8AC3E}">
        <p14:creationId xmlns:p14="http://schemas.microsoft.com/office/powerpoint/2010/main" val="260950288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Algorithmic vs. Intrinsic Scaling</a:t>
            </a:r>
            <a:endParaRPr lang="en-US"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idx="4294967295"/>
          </p:nvPr>
        </p:nvSpPr>
        <p:spPr>
          <a:xfrm>
            <a:off x="276386" y="1391162"/>
            <a:ext cx="11639228" cy="5021262"/>
          </a:xfrm>
        </p:spPr>
        <p:txBody>
          <a:bodyPr>
            <a:normAutofit/>
          </a:bodyPr>
          <a:lstStyle/>
          <a:p>
            <a:r>
              <a:rPr lang="en-US" dirty="0">
                <a:solidFill>
                  <a:srgbClr val="0070C0"/>
                </a:solidFill>
              </a:rPr>
              <a:t>Algorithmic Scaling</a:t>
            </a:r>
            <a:r>
              <a:rPr lang="en-US" dirty="0"/>
              <a:t> of a solution algorithm</a:t>
            </a:r>
          </a:p>
          <a:p>
            <a:pPr lvl="1"/>
            <a:r>
              <a:rPr lang="en-US" dirty="0"/>
              <a:t>Strictly about a mathematical solution algorithm</a:t>
            </a:r>
          </a:p>
          <a:p>
            <a:pPr lvl="1"/>
            <a:r>
              <a:rPr lang="en-US" dirty="0"/>
              <a:t>Expresses how the algorithm scales with the problem size</a:t>
            </a:r>
          </a:p>
          <a:p>
            <a:pPr lvl="1"/>
            <a:r>
              <a:rPr lang="en-US" dirty="0"/>
              <a:t>Examples:</a:t>
            </a:r>
          </a:p>
          <a:p>
            <a:pPr lvl="2"/>
            <a:r>
              <a:rPr lang="en-US" dirty="0"/>
              <a:t>Naïve implementation of the N-body problem scales like </a:t>
            </a:r>
            <a:r>
              <a:rPr lang="en-US" dirty="0">
                <a:latin typeface="Arial"/>
              </a:rPr>
              <a:t>O(N</a:t>
            </a:r>
            <a:r>
              <a:rPr lang="en-US" baseline="30000" dirty="0">
                <a:latin typeface="Arial"/>
              </a:rPr>
              <a:t>2</a:t>
            </a:r>
            <a:r>
              <a:rPr lang="en-US" dirty="0"/>
              <a:t>), where N is the number of bodies</a:t>
            </a:r>
          </a:p>
          <a:p>
            <a:pPr lvl="3"/>
            <a:r>
              <a:rPr lang="en-US" dirty="0"/>
              <a:t>Sophisticated algorithms scale like O(N </a:t>
            </a:r>
            <a:r>
              <a:rPr lang="en-US" dirty="0" err="1"/>
              <a:t>logN</a:t>
            </a:r>
            <a:r>
              <a:rPr lang="en-US" dirty="0"/>
              <a:t>) </a:t>
            </a:r>
          </a:p>
          <a:p>
            <a:pPr lvl="2"/>
            <a:r>
              <a:rPr lang="en-US" dirty="0"/>
              <a:t>Gauss elimination for </a:t>
            </a:r>
            <a:r>
              <a:rPr lang="en-US"/>
              <a:t>matrix factorization scales </a:t>
            </a:r>
            <a:r>
              <a:rPr lang="en-US" dirty="0"/>
              <a:t>like the cube of the number of unknowns in your linear system</a:t>
            </a:r>
          </a:p>
          <a:p>
            <a:pPr lvl="2"/>
            <a:endParaRPr lang="en-US" sz="1400" dirty="0"/>
          </a:p>
          <a:p>
            <a:pPr lvl="2"/>
            <a:endParaRPr lang="en-US" sz="1400" dirty="0"/>
          </a:p>
          <a:p>
            <a:pPr lvl="2"/>
            <a:endParaRPr lang="en-US" sz="1400" dirty="0"/>
          </a:p>
          <a:p>
            <a:r>
              <a:rPr lang="en-US" dirty="0">
                <a:solidFill>
                  <a:srgbClr val="0070C0"/>
                </a:solidFill>
              </a:rPr>
              <a:t>Implementation Scaling</a:t>
            </a:r>
            <a:r>
              <a:rPr lang="en-US" dirty="0"/>
              <a:t> of a solution on a certain architecture</a:t>
            </a:r>
          </a:p>
          <a:p>
            <a:pPr lvl="1"/>
            <a:r>
              <a:rPr lang="en-US" dirty="0">
                <a:solidFill>
                  <a:srgbClr val="0070C0"/>
                </a:solidFill>
              </a:rPr>
              <a:t>Intrinsic Scaling</a:t>
            </a:r>
            <a:r>
              <a:rPr lang="en-US" dirty="0"/>
              <a:t>: how the execution time changes with an increase in the size of the problem</a:t>
            </a:r>
          </a:p>
          <a:p>
            <a:pPr lvl="1"/>
            <a:r>
              <a:rPr lang="en-US" dirty="0">
                <a:solidFill>
                  <a:srgbClr val="0070C0"/>
                </a:solidFill>
              </a:rPr>
              <a:t>Strong Scaling</a:t>
            </a:r>
            <a:r>
              <a:rPr lang="en-US" dirty="0"/>
              <a:t>: how the execution time changes when you increase the processing resources</a:t>
            </a:r>
          </a:p>
          <a:p>
            <a:pPr lvl="1"/>
            <a:r>
              <a:rPr lang="en-US" dirty="0">
                <a:solidFill>
                  <a:srgbClr val="0070C0"/>
                </a:solidFill>
              </a:rPr>
              <a:t>Weak Scaling</a:t>
            </a:r>
            <a:r>
              <a:rPr lang="en-US" dirty="0"/>
              <a:t>: how the execution time changes when you increase the problem size but also the processing resources in a way that basically keeps the ratio of “problem size/processor” constant</a:t>
            </a:r>
          </a:p>
        </p:txBody>
      </p:sp>
    </p:spTree>
    <p:extLst>
      <p:ext uri="{BB962C8B-B14F-4D97-AF65-F5344CB8AC3E}">
        <p14:creationId xmlns:p14="http://schemas.microsoft.com/office/powerpoint/2010/main" val="34331636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Closing Remarks</a:t>
            </a:r>
            <a:endParaRPr lang="en-US" sz="1800" dirty="0"/>
          </a:p>
        </p:txBody>
      </p:sp>
      <p:sp>
        <p:nvSpPr>
          <p:cNvPr id="3" name="Content Placeholder 2"/>
          <p:cNvSpPr>
            <a:spLocks noGrp="1"/>
          </p:cNvSpPr>
          <p:nvPr>
            <p:ph idx="1"/>
          </p:nvPr>
        </p:nvSpPr>
        <p:spPr/>
        <p:txBody>
          <a:bodyPr/>
          <a:lstStyle/>
          <a:p>
            <a:endParaRPr lang="en-US" sz="2000" dirty="0"/>
          </a:p>
          <a:p>
            <a:endParaRPr lang="en-US" sz="2000" dirty="0"/>
          </a:p>
          <a:p>
            <a:r>
              <a:rPr lang="en-US" sz="2000" dirty="0"/>
              <a:t>Important: Is the Intrinsic Scaling similar to the Algorithmic Scaling?</a:t>
            </a:r>
          </a:p>
          <a:p>
            <a:pPr lvl="1"/>
            <a:r>
              <a:rPr lang="en-US" sz="1800" dirty="0"/>
              <a:t>If Intrinsic Scaling significantly worse than Algorithmic Scaling then probably memory transactions are dominating the implementation</a:t>
            </a:r>
          </a:p>
          <a:p>
            <a:pPr lvl="2"/>
            <a:endParaRPr lang="en-US" sz="2000" dirty="0"/>
          </a:p>
          <a:p>
            <a:r>
              <a:rPr lang="en-US" sz="2000" dirty="0"/>
              <a:t>If the problem doesn’t scale, it can be an interplay of several factors</a:t>
            </a:r>
          </a:p>
          <a:p>
            <a:pPr lvl="1"/>
            <a:r>
              <a:rPr lang="en-US" sz="1800" dirty="0"/>
              <a:t>The intrinsic </a:t>
            </a:r>
            <a:r>
              <a:rPr lang="en-US" sz="1800" dirty="0">
                <a:solidFill>
                  <a:srgbClr val="0070C0"/>
                </a:solidFill>
              </a:rPr>
              <a:t>nature of the problem</a:t>
            </a:r>
            <a:r>
              <a:rPr lang="en-US" sz="1800" dirty="0"/>
              <a:t> at hand</a:t>
            </a:r>
          </a:p>
          <a:p>
            <a:pPr lvl="1"/>
            <a:r>
              <a:rPr lang="en-US" sz="1800" dirty="0"/>
              <a:t>The attributes (organization) of the </a:t>
            </a:r>
            <a:r>
              <a:rPr lang="en-US" sz="1800" dirty="0">
                <a:solidFill>
                  <a:srgbClr val="0070C0"/>
                </a:solidFill>
              </a:rPr>
              <a:t>underlying hardware</a:t>
            </a:r>
          </a:p>
          <a:p>
            <a:pPr lvl="1"/>
            <a:r>
              <a:rPr lang="en-US" sz="1800" dirty="0"/>
              <a:t>The </a:t>
            </a:r>
            <a:r>
              <a:rPr lang="en-US" sz="1800" dirty="0">
                <a:solidFill>
                  <a:srgbClr val="0070C0"/>
                </a:solidFill>
              </a:rPr>
              <a:t>algorithm used</a:t>
            </a:r>
            <a:r>
              <a:rPr lang="en-US" sz="1800" dirty="0"/>
              <a:t> to solve the problem; i.e., the parallelism it exposes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9081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GPU Computing with CUDA</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9571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vert="horz" lIns="90000" tIns="46800" rIns="90000" bIns="46800" rtlCol="0" anchor="ctr">
            <a:normAutofit/>
          </a:bodyPr>
          <a:lstStyle/>
          <a:p>
            <a: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de-DE" u="sng" dirty="0"/>
              <a:t>Bandwidth</a:t>
            </a:r>
            <a:r>
              <a:rPr lang="de-DE" dirty="0"/>
              <a:t> in a CPU-GPU System </a:t>
            </a:r>
            <a:r>
              <a:rPr lang="de-DE" sz="2800" dirty="0">
                <a:solidFill>
                  <a:srgbClr val="FFC000"/>
                </a:solidFill>
              </a:rPr>
              <a:t>[high speed requires high bandwidth]</a:t>
            </a:r>
            <a:endParaRPr lang="de-DE" dirty="0">
              <a:solidFill>
                <a:srgbClr val="FFC000"/>
              </a:solidFill>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ADA60C-5EC0-4A30-9E3E-F1AD4B17CF03}"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 Box 10"/>
          <p:cNvSpPr txBox="1">
            <a:spLocks noChangeArrowheads="1"/>
          </p:cNvSpPr>
          <p:nvPr/>
        </p:nvSpPr>
        <p:spPr bwMode="auto">
          <a:xfrm>
            <a:off x="9982200" y="6400801"/>
            <a:ext cx="609600" cy="366713"/>
          </a:xfrm>
          <a:prstGeom prst="rect">
            <a:avLst/>
          </a:prstGeom>
          <a:noFill/>
          <a:ln w="9525">
            <a:noFill/>
            <a:miter lim="800000"/>
            <a:headEnd/>
            <a:tailEnd/>
          </a:ln>
          <a:effectLst/>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fld id="{2CDE3EB7-DFC4-463A-A505-64280825B4CC}" type="slidenum">
              <a:rPr kumimoji="0" lang="en-US" sz="1800" b="0" i="0" u="none" strike="noStrike" kern="1200" cap="none" spc="0" normalizeH="0" baseline="0" noProof="0">
                <a:ln>
                  <a:noFill/>
                </a:ln>
                <a:solidFill>
                  <a:prstClr val="black"/>
                </a:solidFill>
                <a:effectLst/>
                <a:uLnTx/>
                <a:uFillTx/>
                <a:latin typeface="Tahoma" pitchFamily="34" charset="0"/>
                <a:ea typeface="+mn-ea"/>
                <a:cs typeface="+mn-cs"/>
              </a:rPr>
              <a:pPr marL="0" marR="0" lvl="0" indent="0" algn="l" defTabSz="914400" rtl="0" eaLnBrk="0" fontAlgn="auto" latinLnBrk="0" hangingPunct="0">
                <a:lnSpc>
                  <a:spcPct val="100000"/>
                </a:lnSpc>
                <a:spcBef>
                  <a:spcPct val="50000"/>
                </a:spcBef>
                <a:spcAft>
                  <a:spcPts val="0"/>
                </a:spcAft>
                <a:buClrTx/>
                <a:buSzTx/>
                <a:buFontTx/>
                <a:buNone/>
                <a:tabLst/>
                <a:defRPr/>
              </a:pPr>
              <a:t>98</a:t>
            </a:fld>
            <a:endParaRPr kumimoji="0" lang="en-US" sz="1800" b="0" i="0" u="none" strike="noStrike" kern="1200" cap="none" spc="0" normalizeH="0" baseline="0" noProof="0" dirty="0">
              <a:ln>
                <a:noFill/>
              </a:ln>
              <a:solidFill>
                <a:prstClr val="black"/>
              </a:solidFill>
              <a:effectLst/>
              <a:uLnTx/>
              <a:uFillTx/>
              <a:latin typeface="Tahoma" pitchFamily="34" charset="0"/>
              <a:ea typeface="+mn-ea"/>
              <a:cs typeface="+mn-cs"/>
            </a:endParaRPr>
          </a:p>
        </p:txBody>
      </p:sp>
      <p:sp>
        <p:nvSpPr>
          <p:cNvPr id="26" name="Rectangle 25"/>
          <p:cNvSpPr/>
          <p:nvPr/>
        </p:nvSpPr>
        <p:spPr>
          <a:xfrm>
            <a:off x="7924799" y="1752600"/>
            <a:ext cx="2236287" cy="426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p:cNvSpPr/>
          <p:nvPr/>
        </p:nvSpPr>
        <p:spPr>
          <a:xfrm>
            <a:off x="3657600" y="4648200"/>
            <a:ext cx="2667000" cy="1371600"/>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System Memory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(256 GB)</a:t>
            </a:r>
          </a:p>
        </p:txBody>
      </p:sp>
      <p:sp>
        <p:nvSpPr>
          <p:cNvPr id="28" name="Rectangle 27"/>
          <p:cNvSpPr/>
          <p:nvPr/>
        </p:nvSpPr>
        <p:spPr>
          <a:xfrm>
            <a:off x="3581400" y="1905000"/>
            <a:ext cx="2819400" cy="990600"/>
          </a:xfrm>
          <a:prstGeom prst="rect">
            <a:avLst/>
          </a:prstGeom>
          <a:solidFill>
            <a:srgbClr val="6600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Rectangle 28"/>
          <p:cNvSpPr/>
          <p:nvPr/>
        </p:nvSpPr>
        <p:spPr>
          <a:xfrm>
            <a:off x="8305800" y="1828801"/>
            <a:ext cx="1447800" cy="1002323"/>
          </a:xfrm>
          <a:prstGeom prst="rect">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GPU SMs</a:t>
            </a:r>
          </a:p>
        </p:txBody>
      </p:sp>
      <p:cxnSp>
        <p:nvCxnSpPr>
          <p:cNvPr id="31" name="Straight Connector 30"/>
          <p:cNvCxnSpPr>
            <a:stCxn id="27" idx="3"/>
            <a:endCxn id="30" idx="1"/>
          </p:cNvCxnSpPr>
          <p:nvPr/>
        </p:nvCxnSpPr>
        <p:spPr>
          <a:xfrm>
            <a:off x="6324600" y="5334000"/>
            <a:ext cx="1981200" cy="0"/>
          </a:xfrm>
          <a:prstGeom prst="line">
            <a:avLst/>
          </a:prstGeom>
          <a:ln w="152400" cmpd="sng"/>
        </p:spPr>
        <p:style>
          <a:lnRef idx="2">
            <a:schemeClr val="dk1"/>
          </a:lnRef>
          <a:fillRef idx="0">
            <a:schemeClr val="dk1"/>
          </a:fillRef>
          <a:effectRef idx="1">
            <a:schemeClr val="dk1"/>
          </a:effectRef>
          <a:fontRef idx="minor">
            <a:schemeClr val="tx1"/>
          </a:fontRef>
        </p:style>
      </p:cxnSp>
      <p:cxnSp>
        <p:nvCxnSpPr>
          <p:cNvPr id="32" name="Straight Connector 31"/>
          <p:cNvCxnSpPr>
            <a:stCxn id="29" idx="2"/>
            <a:endCxn id="30" idx="0"/>
          </p:cNvCxnSpPr>
          <p:nvPr/>
        </p:nvCxnSpPr>
        <p:spPr>
          <a:xfrm>
            <a:off x="9029700" y="2831122"/>
            <a:ext cx="0" cy="2011680"/>
          </a:xfrm>
          <a:prstGeom prst="line">
            <a:avLst/>
          </a:prstGeom>
          <a:ln w="508000" cmpd="sng"/>
        </p:spPr>
        <p:style>
          <a:lnRef idx="2">
            <a:schemeClr val="dk1"/>
          </a:lnRef>
          <a:fillRef idx="0">
            <a:schemeClr val="dk1"/>
          </a:fillRef>
          <a:effectRef idx="1">
            <a:schemeClr val="dk1"/>
          </a:effectRef>
          <a:fontRef idx="minor">
            <a:schemeClr val="tx1"/>
          </a:fontRef>
        </p:style>
      </p:cxnSp>
      <p:cxnSp>
        <p:nvCxnSpPr>
          <p:cNvPr id="33" name="Straight Connector 32"/>
          <p:cNvCxnSpPr>
            <a:stCxn id="27" idx="0"/>
            <a:endCxn id="28" idx="2"/>
          </p:cNvCxnSpPr>
          <p:nvPr/>
        </p:nvCxnSpPr>
        <p:spPr>
          <a:xfrm flipV="1">
            <a:off x="4991100" y="2895600"/>
            <a:ext cx="0" cy="1752600"/>
          </a:xfrm>
          <a:prstGeom prst="line">
            <a:avLst/>
          </a:prstGeom>
          <a:ln w="215900" cmpd="sng"/>
        </p:spPr>
        <p:style>
          <a:lnRef idx="2">
            <a:schemeClr val="dk1"/>
          </a:lnRef>
          <a:fillRef idx="0">
            <a:schemeClr val="dk1"/>
          </a:fillRef>
          <a:effectRef idx="1">
            <a:schemeClr val="dk1"/>
          </a:effectRef>
          <a:fontRef idx="minor">
            <a:schemeClr val="tx1"/>
          </a:fontRef>
        </p:style>
      </p:cxnSp>
      <p:cxnSp>
        <p:nvCxnSpPr>
          <p:cNvPr id="34" name="Straight Connector 33"/>
          <p:cNvCxnSpPr>
            <a:endCxn id="27" idx="1"/>
          </p:cNvCxnSpPr>
          <p:nvPr/>
        </p:nvCxnSpPr>
        <p:spPr>
          <a:xfrm>
            <a:off x="2819400" y="5334000"/>
            <a:ext cx="838200" cy="0"/>
          </a:xfrm>
          <a:prstGeom prst="line">
            <a:avLst/>
          </a:prstGeom>
          <a:ln w="76200" cmpd="sng"/>
        </p:spPr>
        <p:style>
          <a:lnRef idx="2">
            <a:schemeClr val="dk1"/>
          </a:lnRef>
          <a:fillRef idx="0">
            <a:schemeClr val="dk1"/>
          </a:fillRef>
          <a:effectRef idx="1">
            <a:schemeClr val="dk1"/>
          </a:effectRef>
          <a:fontRef idx="minor">
            <a:schemeClr val="tx1"/>
          </a:fontRef>
        </p:style>
      </p:cxnSp>
      <p:sp>
        <p:nvSpPr>
          <p:cNvPr id="35" name="Rectangle 34"/>
          <p:cNvSpPr/>
          <p:nvPr/>
        </p:nvSpPr>
        <p:spPr>
          <a:xfrm>
            <a:off x="4312521" y="3362980"/>
            <a:ext cx="614271" cy="523220"/>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120</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GB/s</a:t>
            </a:r>
          </a:p>
        </p:txBody>
      </p:sp>
      <p:sp>
        <p:nvSpPr>
          <p:cNvPr id="36" name="Rectangle 35"/>
          <p:cNvSpPr/>
          <p:nvPr/>
        </p:nvSpPr>
        <p:spPr>
          <a:xfrm>
            <a:off x="6477001" y="4876801"/>
            <a:ext cx="115127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16-32 GB/s</a:t>
            </a:r>
          </a:p>
        </p:txBody>
      </p:sp>
      <p:sp>
        <p:nvSpPr>
          <p:cNvPr id="37" name="Rectangle 36"/>
          <p:cNvSpPr/>
          <p:nvPr/>
        </p:nvSpPr>
        <p:spPr>
          <a:xfrm>
            <a:off x="6934200" y="3429000"/>
            <a:ext cx="1828800"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1555</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GB/s</a:t>
            </a:r>
          </a:p>
        </p:txBody>
      </p:sp>
      <p:sp>
        <p:nvSpPr>
          <p:cNvPr id="38" name="Rectangle 37"/>
          <p:cNvSpPr/>
          <p:nvPr/>
        </p:nvSpPr>
        <p:spPr>
          <a:xfrm>
            <a:off x="3657600" y="1981201"/>
            <a:ext cx="838200" cy="83819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CPU Core</a:t>
            </a:r>
          </a:p>
        </p:txBody>
      </p:sp>
      <p:sp>
        <p:nvSpPr>
          <p:cNvPr id="39" name="Rectangle 38"/>
          <p:cNvSpPr/>
          <p:nvPr/>
        </p:nvSpPr>
        <p:spPr>
          <a:xfrm>
            <a:off x="5251688" y="1981201"/>
            <a:ext cx="1072912" cy="83819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Cache</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L1: 32 KB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L2: 256 KB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L3: 45 MB (shared)</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Rectangle 39"/>
          <p:cNvSpPr/>
          <p:nvPr/>
        </p:nvSpPr>
        <p:spPr>
          <a:xfrm>
            <a:off x="2935928" y="5030689"/>
            <a:ext cx="72167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ourier"/>
                <a:ea typeface="+mn-ea"/>
                <a:cs typeface="Courier"/>
              </a:rPr>
              <a:t>6GB/s</a:t>
            </a:r>
          </a:p>
        </p:txBody>
      </p:sp>
      <p:sp>
        <p:nvSpPr>
          <p:cNvPr id="41" name="Rectangle 40"/>
          <p:cNvSpPr/>
          <p:nvPr/>
        </p:nvSpPr>
        <p:spPr>
          <a:xfrm>
            <a:off x="1582264" y="4964668"/>
            <a:ext cx="1295400" cy="73866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ourier"/>
                <a:ea typeface="+mn-ea"/>
                <a:cs typeface="Courier"/>
              </a:rPr>
              <a:t>Infiniband</a:t>
            </a:r>
            <a:r>
              <a:rPr kumimoji="0" lang="en-US" sz="1400" b="0" i="0" u="none" strike="noStrike" kern="1200" cap="none" spc="0" normalizeH="0" baseline="0" noProof="0" dirty="0">
                <a:ln>
                  <a:noFill/>
                </a:ln>
                <a:solidFill>
                  <a:prstClr val="black"/>
                </a:solidFill>
                <a:effectLst/>
                <a:uLnTx/>
                <a:uFillTx/>
                <a:latin typeface="Courier"/>
                <a:ea typeface="+mn-ea"/>
                <a:cs typeface="Courier"/>
              </a:rPr>
              <a:t> to Next Node</a:t>
            </a:r>
          </a:p>
        </p:txBody>
      </p:sp>
      <p:cxnSp>
        <p:nvCxnSpPr>
          <p:cNvPr id="44" name="Straight Connector 43"/>
          <p:cNvCxnSpPr>
            <a:stCxn id="39" idx="1"/>
            <a:endCxn id="38" idx="3"/>
          </p:cNvCxnSpPr>
          <p:nvPr/>
        </p:nvCxnSpPr>
        <p:spPr>
          <a:xfrm flipH="1">
            <a:off x="4495800" y="2400301"/>
            <a:ext cx="755888" cy="0"/>
          </a:xfrm>
          <a:prstGeom prst="line">
            <a:avLst/>
          </a:prstGeom>
          <a:ln w="254000" cmpd="sng"/>
        </p:spPr>
        <p:style>
          <a:lnRef idx="2">
            <a:schemeClr val="dk1"/>
          </a:lnRef>
          <a:fillRef idx="0">
            <a:schemeClr val="dk1"/>
          </a:fillRef>
          <a:effectRef idx="1">
            <a:schemeClr val="dk1"/>
          </a:effectRef>
          <a:fontRef idx="minor">
            <a:schemeClr val="tx1"/>
          </a:fontRef>
        </p:style>
      </p:cxnSp>
      <p:sp>
        <p:nvSpPr>
          <p:cNvPr id="24" name="Rectangle 23"/>
          <p:cNvSpPr/>
          <p:nvPr/>
        </p:nvSpPr>
        <p:spPr>
          <a:xfrm>
            <a:off x="2877665" y="5410954"/>
            <a:ext cx="864339"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High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[4-6 us]</a:t>
            </a:r>
          </a:p>
        </p:txBody>
      </p:sp>
      <p:sp>
        <p:nvSpPr>
          <p:cNvPr id="25" name="Rectangle 24"/>
          <p:cNvSpPr/>
          <p:nvPr/>
        </p:nvSpPr>
        <p:spPr>
          <a:xfrm>
            <a:off x="6730632" y="5404308"/>
            <a:ext cx="864339"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Medium</a:t>
            </a:r>
          </a:p>
        </p:txBody>
      </p:sp>
      <p:sp>
        <p:nvSpPr>
          <p:cNvPr id="45" name="Rectangle 44"/>
          <p:cNvSpPr/>
          <p:nvPr/>
        </p:nvSpPr>
        <p:spPr>
          <a:xfrm>
            <a:off x="3834731" y="3915399"/>
            <a:ext cx="1034257" cy="43088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Medium Low</a:t>
            </a:r>
          </a:p>
        </p:txBody>
      </p:sp>
      <p:sp>
        <p:nvSpPr>
          <p:cNvPr id="46" name="Rectangle 45"/>
          <p:cNvSpPr/>
          <p:nvPr/>
        </p:nvSpPr>
        <p:spPr>
          <a:xfrm>
            <a:off x="4447551" y="1882942"/>
            <a:ext cx="864339"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Very Low</a:t>
            </a:r>
          </a:p>
        </p:txBody>
      </p:sp>
      <p:sp>
        <p:nvSpPr>
          <p:cNvPr id="47" name="Rectangle 46"/>
          <p:cNvSpPr/>
          <p:nvPr/>
        </p:nvSpPr>
        <p:spPr>
          <a:xfrm>
            <a:off x="7924801" y="4130842"/>
            <a:ext cx="864339" cy="43088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ourier"/>
                <a:ea typeface="+mn-ea"/>
                <a:cs typeface="Courier"/>
              </a:rPr>
              <a:t>Latency: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FFC000"/>
                </a:solidFill>
                <a:effectLst/>
                <a:uLnTx/>
                <a:uFillTx/>
                <a:latin typeface="Courier"/>
                <a:ea typeface="+mn-ea"/>
                <a:cs typeface="Courier"/>
              </a:rPr>
              <a:t>Rel.Low</a:t>
            </a:r>
            <a:endParaRPr kumimoji="0" lang="en-US" sz="1100" b="1" i="0" u="none" strike="noStrike" kern="1200" cap="none" spc="0" normalizeH="0" baseline="0" noProof="0" dirty="0">
              <a:ln>
                <a:noFill/>
              </a:ln>
              <a:solidFill>
                <a:srgbClr val="FFC000"/>
              </a:solidFill>
              <a:effectLst/>
              <a:uLnTx/>
              <a:uFillTx/>
              <a:latin typeface="Courier"/>
              <a:ea typeface="+mn-ea"/>
              <a:cs typeface="Courier"/>
            </a:endParaRPr>
          </a:p>
        </p:txBody>
      </p:sp>
      <p:sp>
        <p:nvSpPr>
          <p:cNvPr id="42" name="Rectangle 41"/>
          <p:cNvSpPr/>
          <p:nvPr/>
        </p:nvSpPr>
        <p:spPr>
          <a:xfrm>
            <a:off x="1600201" y="2971801"/>
            <a:ext cx="2034981"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The </a:t>
            </a: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width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the black lines is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proportional to the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bandwidth.</a:t>
            </a:r>
          </a:p>
        </p:txBody>
      </p:sp>
      <p:sp>
        <p:nvSpPr>
          <p:cNvPr id="30" name="Rectangle 29"/>
          <p:cNvSpPr/>
          <p:nvPr/>
        </p:nvSpPr>
        <p:spPr>
          <a:xfrm>
            <a:off x="8305800" y="4762500"/>
            <a:ext cx="1447800" cy="1143000"/>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GPU Memory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(40 GB)</a:t>
            </a:r>
          </a:p>
        </p:txBody>
      </p:sp>
    </p:spTree>
    <p:extLst>
      <p:ext uri="{BB962C8B-B14F-4D97-AF65-F5344CB8AC3E}">
        <p14:creationId xmlns:p14="http://schemas.microsoft.com/office/powerpoint/2010/main" val="22586617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dirty="0">
                <a:solidFill>
                  <a:srgbClr val="FFC000"/>
                </a:solidFill>
              </a:rPr>
              <a:t>Coarse Grain </a:t>
            </a:r>
            <a:r>
              <a:rPr lang="en-US" dirty="0"/>
              <a:t>vs. </a:t>
            </a:r>
            <a:r>
              <a:rPr lang="en-US" dirty="0">
                <a:solidFill>
                  <a:srgbClr val="FFC000"/>
                </a:solidFill>
              </a:rPr>
              <a:t>Fine Grain</a:t>
            </a:r>
            <a:r>
              <a:rPr lang="en-US" dirty="0"/>
              <a:t> Parallelism</a:t>
            </a:r>
            <a:endParaRPr lang="en-US" dirty="0">
              <a:solidFill>
                <a:srgbClr val="0070C0"/>
              </a:solidFill>
              <a:latin typeface="Consolas" panose="020B0609020204030204" pitchFamily="49" charset="0"/>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A7C484-7E24-447E-8CB0-5149A4D34DEF}"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alt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Rectangle 1"/>
          <p:cNvSpPr/>
          <p:nvPr/>
        </p:nvSpPr>
        <p:spPr>
          <a:xfrm>
            <a:off x="1044663" y="933048"/>
            <a:ext cx="3550446" cy="2677656"/>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parallel sections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section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alice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section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b = bob();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#pragma</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omp</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FF00FF"/>
                </a:solidFill>
                <a:effectLst/>
                <a:uLnTx/>
                <a:uFillTx/>
                <a:latin typeface="Consolas" pitchFamily="49" charset="0"/>
                <a:ea typeface="+mn-ea"/>
                <a:cs typeface="Consolas" pitchFamily="49" charset="0"/>
              </a:rPr>
              <a:t>section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k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kate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double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s = boss(a,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a:t>
            </a:r>
            <a:r>
              <a:rPr kumimoji="0" lang="en-US" sz="1400" b="0" i="0" u="none" strike="noStrike" kern="1200" cap="none" spc="0" normalizeH="0" baseline="0" noProof="0" dirty="0">
                <a:ln>
                  <a:noFill/>
                </a:ln>
                <a:solidFill>
                  <a:srgbClr val="0000FF"/>
                </a:solidFill>
                <a:effectLst/>
                <a:uLnTx/>
                <a:uFillTx/>
                <a:latin typeface="Consolas" pitchFamily="49" charset="0"/>
                <a:ea typeface="+mn-ea"/>
                <a:cs typeface="Consolas" pitchFamily="49" charset="0"/>
              </a:rPr>
              <a:t>double</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 result = </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bigboss</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r>
              <a:rPr kumimoji="0" lang="en-US" sz="1400" b="0" i="0" u="none" strike="noStrike" kern="1200" cap="none" spc="0" normalizeH="0" baseline="0" noProof="0" dirty="0" err="1">
                <a:ln>
                  <a:noFill/>
                </a:ln>
                <a:solidFill>
                  <a:prstClr val="black"/>
                </a:solidFill>
                <a:effectLst/>
                <a:uLnTx/>
                <a:uFillTx/>
                <a:latin typeface="Consolas" pitchFamily="49" charset="0"/>
                <a:ea typeface="+mn-ea"/>
                <a:cs typeface="Consolas" pitchFamily="49" charset="0"/>
              </a:rPr>
              <a:t>s,k</a:t>
            </a:r>
            <a:r>
              <a:rPr kumimoji="0" lang="en-US" sz="1400" b="0" i="0" u="none" strike="noStrike" kern="1200" cap="none" spc="0" normalizeH="0" baseline="0" noProof="0" dirty="0">
                <a:ln>
                  <a:noFill/>
                </a:ln>
                <a:solidFill>
                  <a:prstClr val="black"/>
                </a:solidFill>
                <a:effectLst/>
                <a:uLnTx/>
                <a:uFillTx/>
                <a:latin typeface="Consolas" pitchFamily="49" charset="0"/>
                <a:ea typeface="+mn-ea"/>
                <a:cs typeface="Consolas" pitchFamily="49" charset="0"/>
              </a:rPr>
              <a:t>);</a:t>
            </a:r>
          </a:p>
        </p:txBody>
      </p:sp>
      <p:grpSp>
        <p:nvGrpSpPr>
          <p:cNvPr id="10" name="Group 9"/>
          <p:cNvGrpSpPr/>
          <p:nvPr/>
        </p:nvGrpSpPr>
        <p:grpSpPr>
          <a:xfrm>
            <a:off x="2727616" y="3766933"/>
            <a:ext cx="3322722" cy="2665939"/>
            <a:chOff x="2204324" y="3725281"/>
            <a:chExt cx="3322722" cy="2665939"/>
          </a:xfrm>
        </p:grpSpPr>
        <p:sp>
          <p:nvSpPr>
            <p:cNvPr id="25" name="Rectangle 24"/>
            <p:cNvSpPr/>
            <p:nvPr/>
          </p:nvSpPr>
          <p:spPr>
            <a:xfrm>
              <a:off x="2783869" y="4196265"/>
              <a:ext cx="718932"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[IOMPP]→</a:t>
              </a:r>
            </a:p>
          </p:txBody>
        </p:sp>
        <p:grpSp>
          <p:nvGrpSpPr>
            <p:cNvPr id="26" name="Group 25"/>
            <p:cNvGrpSpPr>
              <a:grpSpLocks noChangeAspect="1"/>
            </p:cNvGrpSpPr>
            <p:nvPr/>
          </p:nvGrpSpPr>
          <p:grpSpPr>
            <a:xfrm>
              <a:off x="2204324" y="3725281"/>
              <a:ext cx="3322722" cy="2665939"/>
              <a:chOff x="5364956" y="1947486"/>
              <a:chExt cx="3545686" cy="2844831"/>
            </a:xfrm>
          </p:grpSpPr>
          <p:grpSp>
            <p:nvGrpSpPr>
              <p:cNvPr id="27" name="Group 26"/>
              <p:cNvGrpSpPr/>
              <p:nvPr/>
            </p:nvGrpSpPr>
            <p:grpSpPr>
              <a:xfrm>
                <a:off x="5364956" y="1947486"/>
                <a:ext cx="884546" cy="554200"/>
                <a:chOff x="5166123" y="1982932"/>
                <a:chExt cx="884546" cy="554200"/>
              </a:xfrm>
            </p:grpSpPr>
            <p:sp>
              <p:nvSpPr>
                <p:cNvPr id="63" name="Oval 11"/>
                <p:cNvSpPr>
                  <a:spLocks noChangeArrowheads="1"/>
                </p:cNvSpPr>
                <p:nvPr/>
              </p:nvSpPr>
              <p:spPr bwMode="auto">
                <a:xfrm>
                  <a:off x="5166123" y="1982932"/>
                  <a:ext cx="277197" cy="554200"/>
                </a:xfrm>
                <a:prstGeom prst="ellipse">
                  <a:avLst/>
                </a:prstGeom>
                <a:solidFill>
                  <a:srgbClr val="FF99FF"/>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4" name="Text Box 12"/>
                <p:cNvSpPr txBox="1">
                  <a:spLocks noChangeArrowheads="1"/>
                </p:cNvSpPr>
                <p:nvPr/>
              </p:nvSpPr>
              <p:spPr bwMode="auto">
                <a:xfrm>
                  <a:off x="5234385" y="2070326"/>
                  <a:ext cx="816284" cy="426959"/>
                </a:xfrm>
                <a:prstGeom prst="rect">
                  <a:avLst/>
                </a:prstGeom>
                <a:solidFill>
                  <a:srgbClr val="FF99FF"/>
                </a:solidFill>
                <a:ln>
                  <a:noFill/>
                </a:ln>
                <a:effectLst/>
                <a:extLst>
                  <a:ext uri="{91240B29-F687-4f45-9708-019B960494DF}">
                    <a14:hiddenLine xmlns:a14="http://schemas.microsoft.com/office/drawing/2010/main" xmlns="" w="9525" algn="ctr">
                      <a:solidFill>
                        <a:schemeClr val="bg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FF"/>
                      </a:solidFill>
                      <a:effectLst/>
                      <a:uLnTx/>
                      <a:uFillTx/>
                      <a:latin typeface="Verdana" pitchFamily="34" charset="0"/>
                      <a:ea typeface="+mn-ea"/>
                      <a:cs typeface="+mn-cs"/>
                    </a:rPr>
                    <a:t>alice</a:t>
                  </a:r>
                  <a:endParaRPr kumimoji="0" lang="en-US" sz="2000" b="0" i="0" u="none" strike="noStrike" kern="1200" cap="none" spc="0" normalizeH="0" baseline="0" noProof="0" dirty="0">
                    <a:ln>
                      <a:noFill/>
                    </a:ln>
                    <a:solidFill>
                      <a:srgbClr val="0000FF"/>
                    </a:solidFill>
                    <a:effectLst/>
                    <a:uLnTx/>
                    <a:uFillTx/>
                    <a:latin typeface="Verdana" pitchFamily="34" charset="0"/>
                    <a:ea typeface="+mn-ea"/>
                    <a:cs typeface="+mn-cs"/>
                  </a:endParaRPr>
                </a:p>
              </p:txBody>
            </p:sp>
          </p:grpSp>
          <p:grpSp>
            <p:nvGrpSpPr>
              <p:cNvPr id="47" name="Group 13"/>
              <p:cNvGrpSpPr>
                <a:grpSpLocks/>
              </p:cNvGrpSpPr>
              <p:nvPr/>
            </p:nvGrpSpPr>
            <p:grpSpPr bwMode="auto">
              <a:xfrm>
                <a:off x="7010404" y="1947568"/>
                <a:ext cx="822326" cy="554037"/>
                <a:chOff x="4173" y="1937"/>
                <a:chExt cx="518" cy="349"/>
              </a:xfrm>
            </p:grpSpPr>
            <p:sp>
              <p:nvSpPr>
                <p:cNvPr id="61" name="Oval 14"/>
                <p:cNvSpPr>
                  <a:spLocks noChangeArrowheads="1"/>
                </p:cNvSpPr>
                <p:nvPr/>
              </p:nvSpPr>
              <p:spPr bwMode="auto">
                <a:xfrm>
                  <a:off x="4173" y="1937"/>
                  <a:ext cx="175" cy="349"/>
                </a:xfrm>
                <a:prstGeom prst="ellipse">
                  <a:avLst/>
                </a:prstGeom>
                <a:solidFill>
                  <a:srgbClr val="99FF99"/>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2" name="Text Box 15"/>
                <p:cNvSpPr txBox="1">
                  <a:spLocks noChangeArrowheads="1"/>
                </p:cNvSpPr>
                <p:nvPr/>
              </p:nvSpPr>
              <p:spPr bwMode="auto">
                <a:xfrm>
                  <a:off x="4247" y="1983"/>
                  <a:ext cx="444" cy="269"/>
                </a:xfrm>
                <a:prstGeom prst="rect">
                  <a:avLst/>
                </a:prstGeom>
                <a:solidFill>
                  <a:srgbClr val="99FF99"/>
                </a:solidFill>
                <a:ln>
                  <a:noFill/>
                </a:ln>
                <a:effectLst/>
                <a:extLst>
                  <a:ext uri="{91240B29-F687-4f45-9708-019B960494DF}">
                    <a14:hiddenLine xmlns:a14="http://schemas.microsoft.com/office/drawing/2010/main" xmlns="" w="9525" algn="ctr">
                      <a:solidFill>
                        <a:schemeClr val="bg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FF"/>
                      </a:solidFill>
                      <a:effectLst/>
                      <a:uLnTx/>
                      <a:uFillTx/>
                      <a:latin typeface="Verdana" pitchFamily="34" charset="0"/>
                      <a:ea typeface="+mn-ea"/>
                      <a:cs typeface="+mn-cs"/>
                    </a:rPr>
                    <a:t>bob</a:t>
                  </a:r>
                </a:p>
              </p:txBody>
            </p:sp>
          </p:grpSp>
          <p:grpSp>
            <p:nvGrpSpPr>
              <p:cNvPr id="48" name="Group 16"/>
              <p:cNvGrpSpPr>
                <a:grpSpLocks/>
              </p:cNvGrpSpPr>
              <p:nvPr/>
            </p:nvGrpSpPr>
            <p:grpSpPr bwMode="auto">
              <a:xfrm>
                <a:off x="6094412" y="3133776"/>
                <a:ext cx="877887" cy="554038"/>
                <a:chOff x="3594" y="2628"/>
                <a:chExt cx="553" cy="349"/>
              </a:xfrm>
            </p:grpSpPr>
            <p:sp>
              <p:nvSpPr>
                <p:cNvPr id="59" name="Oval 17"/>
                <p:cNvSpPr>
                  <a:spLocks noChangeArrowheads="1"/>
                </p:cNvSpPr>
                <p:nvPr/>
              </p:nvSpPr>
              <p:spPr bwMode="auto">
                <a:xfrm>
                  <a:off x="3594" y="2628"/>
                  <a:ext cx="175" cy="349"/>
                </a:xfrm>
                <a:prstGeom prst="ellipse">
                  <a:avLst/>
                </a:prstGeom>
                <a:solidFill>
                  <a:srgbClr val="FFC000"/>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0" name="Text Box 18"/>
                <p:cNvSpPr txBox="1">
                  <a:spLocks noChangeArrowheads="1"/>
                </p:cNvSpPr>
                <p:nvPr/>
              </p:nvSpPr>
              <p:spPr bwMode="auto">
                <a:xfrm>
                  <a:off x="3632" y="2676"/>
                  <a:ext cx="515" cy="269"/>
                </a:xfrm>
                <a:prstGeom prst="rect">
                  <a:avLst/>
                </a:prstGeom>
                <a:solidFill>
                  <a:srgbClr val="FFC000"/>
                </a:solidFill>
                <a:ln>
                  <a:noFill/>
                </a:ln>
                <a:effectLst/>
                <a:extLst>
                  <a:ext uri="{91240B29-F687-4f45-9708-019B960494DF}">
                    <a14:hiddenLine xmlns:a14="http://schemas.microsoft.com/office/drawing/2010/main" xmlns="" w="9525" algn="ctr">
                      <a:solidFill>
                        <a:schemeClr val="bg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FF"/>
                      </a:solidFill>
                      <a:effectLst/>
                      <a:uLnTx/>
                      <a:uFillTx/>
                      <a:latin typeface="Verdana" pitchFamily="34" charset="0"/>
                      <a:ea typeface="+mn-ea"/>
                      <a:cs typeface="+mn-cs"/>
                    </a:rPr>
                    <a:t>boss</a:t>
                  </a:r>
                </a:p>
              </p:txBody>
            </p:sp>
          </p:grpSp>
          <p:grpSp>
            <p:nvGrpSpPr>
              <p:cNvPr id="49" name="Group 19"/>
              <p:cNvGrpSpPr>
                <a:grpSpLocks/>
              </p:cNvGrpSpPr>
              <p:nvPr/>
            </p:nvGrpSpPr>
            <p:grpSpPr bwMode="auto">
              <a:xfrm>
                <a:off x="7053263" y="4238279"/>
                <a:ext cx="1201739" cy="554038"/>
                <a:chOff x="4204" y="3264"/>
                <a:chExt cx="757" cy="349"/>
              </a:xfrm>
            </p:grpSpPr>
            <p:sp>
              <p:nvSpPr>
                <p:cNvPr id="57" name="Oval 20"/>
                <p:cNvSpPr>
                  <a:spLocks noChangeArrowheads="1"/>
                </p:cNvSpPr>
                <p:nvPr/>
              </p:nvSpPr>
              <p:spPr bwMode="auto">
                <a:xfrm>
                  <a:off x="4204" y="3264"/>
                  <a:ext cx="175" cy="349"/>
                </a:xfrm>
                <a:prstGeom prst="ellipse">
                  <a:avLst/>
                </a:prstGeom>
                <a:solidFill>
                  <a:srgbClr val="7030A0"/>
                </a:solidFill>
                <a:ln>
                  <a:noFill/>
                </a:ln>
                <a:effectLst/>
                <a:extLst>
                  <a:ext uri="{91240B29-F687-4f45-9708-019B960494DF}">
                    <a14:hiddenLine xmlns:a14="http://schemas.microsoft.com/office/drawing/2010/main" xmlns="" w="9525" algn="ctr">
                      <a:solidFill>
                        <a:schemeClr val="tx1"/>
                      </a:solidFill>
                      <a:round/>
                      <a:headEnd/>
                      <a:tailEnd/>
                    </a14:hiddenLine>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8" name="Text Box 21"/>
                <p:cNvSpPr txBox="1">
                  <a:spLocks noChangeArrowheads="1"/>
                </p:cNvSpPr>
                <p:nvPr/>
              </p:nvSpPr>
              <p:spPr bwMode="auto">
                <a:xfrm>
                  <a:off x="4247" y="3333"/>
                  <a:ext cx="714" cy="248"/>
                </a:xfrm>
                <a:prstGeom prst="rect">
                  <a:avLst/>
                </a:prstGeom>
                <a:solidFill>
                  <a:srgbClr val="7030A0"/>
                </a:solidFill>
                <a:ln>
                  <a:noFill/>
                </a:ln>
                <a:effectLst/>
                <a:extLst>
                  <a:ext uri="{909E8E84-426E-40dd-AFC4-6F175D3DCCD1}">
                    <a14:hiddenFill xmlns:a14="http://schemas.microsoft.com/office/drawing/2010/main" xmlns="">
                      <a:solidFill>
                        <a:srgbClr val="9966FF"/>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Verdana" pitchFamily="34" charset="0"/>
                      <a:ea typeface="+mn-ea"/>
                      <a:cs typeface="+mn-cs"/>
                    </a:rPr>
                    <a:t>bigboss</a:t>
                  </a:r>
                  <a:endParaRPr kumimoji="0" lang="en-US" sz="1800" b="0" i="0" u="none" strike="noStrike" kern="1200" cap="none" spc="0" normalizeH="0" baseline="0" noProof="0" dirty="0">
                    <a:ln>
                      <a:noFill/>
                    </a:ln>
                    <a:solidFill>
                      <a:prstClr val="white"/>
                    </a:solidFill>
                    <a:effectLst/>
                    <a:uLnTx/>
                    <a:uFillTx/>
                    <a:latin typeface="Verdana" pitchFamily="34" charset="0"/>
                    <a:ea typeface="+mn-ea"/>
                    <a:cs typeface="+mn-cs"/>
                  </a:endParaRPr>
                </a:p>
              </p:txBody>
            </p:sp>
          </p:grpSp>
          <p:grpSp>
            <p:nvGrpSpPr>
              <p:cNvPr id="50" name="Group 22"/>
              <p:cNvGrpSpPr>
                <a:grpSpLocks/>
              </p:cNvGrpSpPr>
              <p:nvPr/>
            </p:nvGrpSpPr>
            <p:grpSpPr bwMode="auto">
              <a:xfrm>
                <a:off x="8043866" y="3101180"/>
                <a:ext cx="866776" cy="554038"/>
                <a:chOff x="4173" y="1937"/>
                <a:chExt cx="546" cy="349"/>
              </a:xfrm>
            </p:grpSpPr>
            <p:sp>
              <p:nvSpPr>
                <p:cNvPr id="55" name="Oval 23"/>
                <p:cNvSpPr>
                  <a:spLocks noChangeArrowheads="1"/>
                </p:cNvSpPr>
                <p:nvPr/>
              </p:nvSpPr>
              <p:spPr bwMode="auto">
                <a:xfrm>
                  <a:off x="4173" y="1937"/>
                  <a:ext cx="175" cy="349"/>
                </a:xfrm>
                <a:prstGeom prst="ellipse">
                  <a:avLst/>
                </a:prstGeom>
                <a:solidFill>
                  <a:srgbClr val="00B0F0"/>
                </a:solidFill>
                <a:ln w="9525" algn="ctr">
                  <a:solidFill>
                    <a:schemeClr val="bg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6" name="Text Box 24"/>
                <p:cNvSpPr txBox="1">
                  <a:spLocks noChangeArrowheads="1"/>
                </p:cNvSpPr>
                <p:nvPr/>
              </p:nvSpPr>
              <p:spPr bwMode="auto">
                <a:xfrm>
                  <a:off x="4219" y="1983"/>
                  <a:ext cx="500" cy="269"/>
                </a:xfrm>
                <a:prstGeom prst="rect">
                  <a:avLst/>
                </a:prstGeom>
                <a:solidFill>
                  <a:srgbClr val="00B0F0"/>
                </a:solidFill>
                <a:ln>
                  <a:noFill/>
                </a:ln>
                <a:effectLst/>
                <a:extLst>
                  <a:ext uri="{91240B29-F687-4f45-9708-019B960494DF}">
                    <a14:hiddenLine xmlns:a14="http://schemas.microsoft.com/office/drawing/2010/main" xmlns="" w="9525" algn="ctr">
                      <a:solidFill>
                        <a:schemeClr val="bg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FF"/>
                      </a:solidFill>
                      <a:effectLst/>
                      <a:uLnTx/>
                      <a:uFillTx/>
                      <a:latin typeface="Verdana" pitchFamily="34" charset="0"/>
                      <a:ea typeface="+mn-ea"/>
                      <a:cs typeface="+mn-cs"/>
                    </a:rPr>
                    <a:t>kate</a:t>
                  </a:r>
                  <a:endParaRPr kumimoji="0" lang="en-US" sz="2000" b="0" i="0" u="none" strike="noStrike" kern="1200" cap="none" spc="0" normalizeH="0" baseline="0" noProof="0" dirty="0">
                    <a:ln>
                      <a:noFill/>
                    </a:ln>
                    <a:solidFill>
                      <a:srgbClr val="0000FF"/>
                    </a:solidFill>
                    <a:effectLst/>
                    <a:uLnTx/>
                    <a:uFillTx/>
                    <a:latin typeface="Verdana" pitchFamily="34" charset="0"/>
                    <a:ea typeface="+mn-ea"/>
                    <a:cs typeface="+mn-cs"/>
                  </a:endParaRPr>
                </a:p>
              </p:txBody>
            </p:sp>
          </p:grpSp>
          <p:cxnSp>
            <p:nvCxnSpPr>
              <p:cNvPr id="51" name="Straight Arrow Connector 50"/>
              <p:cNvCxnSpPr>
                <a:stCxn id="64" idx="2"/>
                <a:endCxn id="60" idx="0"/>
              </p:cNvCxnSpPr>
              <p:nvPr/>
            </p:nvCxnSpPr>
            <p:spPr>
              <a:xfrm>
                <a:off x="5812631" y="2431755"/>
                <a:ext cx="722312" cy="778222"/>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62" idx="2"/>
                <a:endCxn id="60" idx="0"/>
              </p:cNvCxnSpPr>
              <p:nvPr/>
            </p:nvCxnSpPr>
            <p:spPr>
              <a:xfrm flipH="1">
                <a:off x="6534943" y="2417467"/>
                <a:ext cx="920751" cy="792510"/>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56" idx="2"/>
                <a:endCxn id="58" idx="0"/>
              </p:cNvCxnSpPr>
              <p:nvPr/>
            </p:nvCxnSpPr>
            <p:spPr>
              <a:xfrm flipH="1">
                <a:off x="7647781" y="3574256"/>
                <a:ext cx="841375" cy="773561"/>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60" idx="2"/>
                <a:endCxn id="58" idx="0"/>
              </p:cNvCxnSpPr>
              <p:nvPr/>
            </p:nvCxnSpPr>
            <p:spPr>
              <a:xfrm>
                <a:off x="6534943" y="3606852"/>
                <a:ext cx="1112838" cy="740965"/>
              </a:xfrm>
              <a:prstGeom prst="straightConnector1">
                <a:avLst/>
              </a:prstGeom>
              <a:ln w="38100" cap="rnd">
                <a:solidFill>
                  <a:schemeClr val="tx1"/>
                </a:solidFill>
                <a:bevel/>
                <a:tailEnd type="stealth" w="lg" len="lg"/>
              </a:ln>
            </p:spPr>
            <p:style>
              <a:lnRef idx="1">
                <a:schemeClr val="accent1"/>
              </a:lnRef>
              <a:fillRef idx="0">
                <a:schemeClr val="accent1"/>
              </a:fillRef>
              <a:effectRef idx="0">
                <a:schemeClr val="accent1"/>
              </a:effectRef>
              <a:fontRef idx="minor">
                <a:schemeClr val="tx1"/>
              </a:fontRef>
            </p:style>
          </p:cxnSp>
        </p:grpSp>
      </p:grpSp>
      <p:sp>
        <p:nvSpPr>
          <p:cNvPr id="4" name="Rectangle 3"/>
          <p:cNvSpPr/>
          <p:nvPr/>
        </p:nvSpPr>
        <p:spPr>
          <a:xfrm>
            <a:off x="3645282" y="2505795"/>
            <a:ext cx="2083199" cy="523220"/>
          </a:xfrm>
          <a:prstGeom prst="rect">
            <a:avLst/>
          </a:prstGeom>
          <a:solidFill>
            <a:srgbClr val="FFEBAB"/>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Calibri" panose="020F0502020204030204"/>
                <a:ea typeface="+mn-ea"/>
                <a:cs typeface="+mn-cs"/>
              </a:rPr>
              <a:t>Coarse Grain</a:t>
            </a:r>
          </a:p>
        </p:txBody>
      </p:sp>
      <p:grpSp>
        <p:nvGrpSpPr>
          <p:cNvPr id="11" name="Group 10"/>
          <p:cNvGrpSpPr/>
          <p:nvPr/>
        </p:nvGrpSpPr>
        <p:grpSpPr>
          <a:xfrm>
            <a:off x="7530830" y="1020542"/>
            <a:ext cx="1676400" cy="3506869"/>
            <a:chOff x="6019800" y="1616081"/>
            <a:chExt cx="1676400" cy="3506869"/>
          </a:xfrm>
          <a:solidFill>
            <a:schemeClr val="bg1">
              <a:lumMod val="65000"/>
            </a:schemeClr>
          </a:solidFill>
        </p:grpSpPr>
        <p:pic>
          <p:nvPicPr>
            <p:cNvPr id="29" name="Picture 28"/>
            <p:cNvPicPr>
              <a:picLocks noChangeAspect="1"/>
            </p:cNvPicPr>
            <p:nvPr/>
          </p:nvPicPr>
          <p:blipFill rotWithShape="1">
            <a:blip r:embed="rId4" cstate="print">
              <a:extLst>
                <a:ext uri="{28A0092B-C50C-407E-A947-70E740481C1C}">
                  <a14:useLocalDpi xmlns:a14="http://schemas.microsoft.com/office/drawing/2010/main" val="0"/>
                </a:ext>
              </a:extLst>
            </a:blip>
            <a:srcRect r="20348"/>
            <a:stretch/>
          </p:blipFill>
          <p:spPr>
            <a:xfrm>
              <a:off x="6019800" y="2116709"/>
              <a:ext cx="1676400" cy="2514605"/>
            </a:xfrm>
            <a:prstGeom prst="rect">
              <a:avLst/>
            </a:prstGeom>
            <a:grpFill/>
          </p:spPr>
        </p:pic>
        <p:cxnSp>
          <p:nvCxnSpPr>
            <p:cNvPr id="6" name="Straight Connector 5"/>
            <p:cNvCxnSpPr/>
            <p:nvPr/>
          </p:nvCxnSpPr>
          <p:spPr>
            <a:xfrm>
              <a:off x="6172200" y="16160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800850" y="16160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426325" y="162243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6172200" y="4622322"/>
              <a:ext cx="1219200" cy="500628"/>
              <a:chOff x="6324600" y="1768481"/>
              <a:chExt cx="1219200" cy="500628"/>
            </a:xfrm>
            <a:grpFill/>
          </p:grpSpPr>
          <p:cxnSp>
            <p:nvCxnSpPr>
              <p:cNvPr id="37" name="Straight Connector 36"/>
              <p:cNvCxnSpPr/>
              <p:nvPr/>
            </p:nvCxnSpPr>
            <p:spPr>
              <a:xfrm>
                <a:off x="6324600" y="17684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953250" y="17684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1768481"/>
                <a:ext cx="0" cy="500628"/>
              </a:xfrm>
              <a:prstGeom prst="line">
                <a:avLst/>
              </a:prstGeom>
              <a:grpFill/>
              <a:ln w="44450">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grpSp>
      <p:sp>
        <p:nvSpPr>
          <p:cNvPr id="31" name="Rectangle 30"/>
          <p:cNvSpPr/>
          <p:nvPr/>
        </p:nvSpPr>
        <p:spPr>
          <a:xfrm>
            <a:off x="9143622" y="1185396"/>
            <a:ext cx="1701235" cy="523220"/>
          </a:xfrm>
          <a:prstGeom prst="rect">
            <a:avLst/>
          </a:prstGeom>
          <a:solidFill>
            <a:srgbClr val="FFEBAB"/>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Calibri" panose="020F0502020204030204"/>
                <a:ea typeface="+mn-ea"/>
                <a:cs typeface="+mn-cs"/>
              </a:rPr>
              <a:t>Fine Grain</a:t>
            </a:r>
          </a:p>
        </p:txBody>
      </p:sp>
      <p:grpSp>
        <p:nvGrpSpPr>
          <p:cNvPr id="7" name="Group 6"/>
          <p:cNvGrpSpPr/>
          <p:nvPr/>
        </p:nvGrpSpPr>
        <p:grpSpPr>
          <a:xfrm>
            <a:off x="9026507" y="4423569"/>
            <a:ext cx="2678113" cy="1943100"/>
            <a:chOff x="7864492" y="1211122"/>
            <a:chExt cx="2678113" cy="1943100"/>
          </a:xfrm>
        </p:grpSpPr>
        <p:grpSp>
          <p:nvGrpSpPr>
            <p:cNvPr id="67" name="Group 4"/>
            <p:cNvGrpSpPr>
              <a:grpSpLocks/>
            </p:cNvGrpSpPr>
            <p:nvPr/>
          </p:nvGrpSpPr>
          <p:grpSpPr bwMode="auto">
            <a:xfrm>
              <a:off x="7864492" y="1211122"/>
              <a:ext cx="2678113" cy="1943100"/>
              <a:chOff x="3044" y="1052"/>
              <a:chExt cx="1987" cy="1441"/>
            </a:xfrm>
          </p:grpSpPr>
          <p:sp>
            <p:nvSpPr>
              <p:cNvPr id="68" name="Rectangle 5"/>
              <p:cNvSpPr>
                <a:spLocks noChangeArrowheads="1"/>
              </p:cNvSpPr>
              <p:nvPr/>
            </p:nvSpPr>
            <p:spPr bwMode="auto">
              <a:xfrm>
                <a:off x="3044" y="2245"/>
                <a:ext cx="1987" cy="248"/>
              </a:xfrm>
              <a:prstGeom prst="rect">
                <a:avLst/>
              </a:prstGeom>
              <a:solidFill>
                <a:srgbClr val="FF6600"/>
              </a:solidFill>
              <a:ln w="9525">
                <a:solidFill>
                  <a:srgbClr val="969696"/>
                </a:solidFill>
                <a:miter lim="800000"/>
                <a:headEnd/>
                <a:tailEnd/>
              </a:ln>
              <a:effectLst/>
            </p:spPr>
            <p:txBody>
              <a:bodyPr wrap="none"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mn-cs"/>
                  </a:rPr>
                  <a:t>DRAM</a:t>
                </a:r>
              </a:p>
            </p:txBody>
          </p:sp>
          <p:grpSp>
            <p:nvGrpSpPr>
              <p:cNvPr id="69" name="Group 6"/>
              <p:cNvGrpSpPr>
                <a:grpSpLocks/>
              </p:cNvGrpSpPr>
              <p:nvPr/>
            </p:nvGrpSpPr>
            <p:grpSpPr bwMode="auto">
              <a:xfrm>
                <a:off x="3046" y="1052"/>
                <a:ext cx="1984" cy="1086"/>
                <a:chOff x="1888" y="2761"/>
                <a:chExt cx="1984" cy="1086"/>
              </a:xfrm>
            </p:grpSpPr>
            <p:grpSp>
              <p:nvGrpSpPr>
                <p:cNvPr id="70" name="Group 7"/>
                <p:cNvGrpSpPr>
                  <a:grpSpLocks/>
                </p:cNvGrpSpPr>
                <p:nvPr/>
              </p:nvGrpSpPr>
              <p:grpSpPr bwMode="auto">
                <a:xfrm>
                  <a:off x="1888" y="2761"/>
                  <a:ext cx="1984" cy="118"/>
                  <a:chOff x="-141" y="2876"/>
                  <a:chExt cx="1984" cy="118"/>
                </a:xfrm>
              </p:grpSpPr>
              <p:grpSp>
                <p:nvGrpSpPr>
                  <p:cNvPr id="211" name="Group 8"/>
                  <p:cNvGrpSpPr>
                    <a:grpSpLocks/>
                  </p:cNvGrpSpPr>
                  <p:nvPr/>
                </p:nvGrpSpPr>
                <p:grpSpPr bwMode="auto">
                  <a:xfrm>
                    <a:off x="-141" y="2876"/>
                    <a:ext cx="124" cy="115"/>
                    <a:chOff x="707" y="1508"/>
                    <a:chExt cx="124" cy="109"/>
                  </a:xfrm>
                </p:grpSpPr>
                <p:sp>
                  <p:nvSpPr>
                    <p:cNvPr id="228" name="Rectangle 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229" name="Rectangle 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212" name="Rectangle 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213" name="Line 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 name="Line 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 name="Line 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Line 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 name="Line 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 name="Line 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 name="Line 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 name="Line 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Line 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Line 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Line 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 name="Line 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 name="Line 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 name="Line 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 name="Line 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1" name="Group 27"/>
                <p:cNvGrpSpPr>
                  <a:grpSpLocks/>
                </p:cNvGrpSpPr>
                <p:nvPr/>
              </p:nvGrpSpPr>
              <p:grpSpPr bwMode="auto">
                <a:xfrm>
                  <a:off x="1888" y="2899"/>
                  <a:ext cx="1984" cy="118"/>
                  <a:chOff x="-141" y="2876"/>
                  <a:chExt cx="1984" cy="118"/>
                </a:xfrm>
              </p:grpSpPr>
              <p:grpSp>
                <p:nvGrpSpPr>
                  <p:cNvPr id="192" name="Group 28"/>
                  <p:cNvGrpSpPr>
                    <a:grpSpLocks/>
                  </p:cNvGrpSpPr>
                  <p:nvPr/>
                </p:nvGrpSpPr>
                <p:grpSpPr bwMode="auto">
                  <a:xfrm>
                    <a:off x="-141" y="2876"/>
                    <a:ext cx="124" cy="115"/>
                    <a:chOff x="707" y="1508"/>
                    <a:chExt cx="124" cy="109"/>
                  </a:xfrm>
                </p:grpSpPr>
                <p:sp>
                  <p:nvSpPr>
                    <p:cNvPr id="209" name="Rectangle 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210" name="Rectangle 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93" name="Rectangle 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94" name="Line 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Line 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 name="Line 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Line 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Line 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Line 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Line 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Line 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Line 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Line 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Line 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 name="Line 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 name="Line 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Line 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Line 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2" name="Group 47"/>
                <p:cNvGrpSpPr>
                  <a:grpSpLocks/>
                </p:cNvGrpSpPr>
                <p:nvPr/>
              </p:nvGrpSpPr>
              <p:grpSpPr bwMode="auto">
                <a:xfrm>
                  <a:off x="1888" y="3037"/>
                  <a:ext cx="1984" cy="118"/>
                  <a:chOff x="-141" y="2876"/>
                  <a:chExt cx="1984" cy="118"/>
                </a:xfrm>
              </p:grpSpPr>
              <p:grpSp>
                <p:nvGrpSpPr>
                  <p:cNvPr id="173" name="Group 48"/>
                  <p:cNvGrpSpPr>
                    <a:grpSpLocks/>
                  </p:cNvGrpSpPr>
                  <p:nvPr/>
                </p:nvGrpSpPr>
                <p:grpSpPr bwMode="auto">
                  <a:xfrm>
                    <a:off x="-141" y="2876"/>
                    <a:ext cx="124" cy="115"/>
                    <a:chOff x="707" y="1508"/>
                    <a:chExt cx="124" cy="109"/>
                  </a:xfrm>
                </p:grpSpPr>
                <p:sp>
                  <p:nvSpPr>
                    <p:cNvPr id="190" name="Rectangle 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91" name="Rectangle 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74" name="Rectangle 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75" name="Line 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Line 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Line 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Line 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Line 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Line 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Line 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Line 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Line 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Line 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Line 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Line 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Line 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Line 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Line 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3" name="Group 67"/>
                <p:cNvGrpSpPr>
                  <a:grpSpLocks/>
                </p:cNvGrpSpPr>
                <p:nvPr/>
              </p:nvGrpSpPr>
              <p:grpSpPr bwMode="auto">
                <a:xfrm>
                  <a:off x="1888" y="3175"/>
                  <a:ext cx="1984" cy="118"/>
                  <a:chOff x="-141" y="2876"/>
                  <a:chExt cx="1984" cy="118"/>
                </a:xfrm>
              </p:grpSpPr>
              <p:grpSp>
                <p:nvGrpSpPr>
                  <p:cNvPr id="154" name="Group 68"/>
                  <p:cNvGrpSpPr>
                    <a:grpSpLocks/>
                  </p:cNvGrpSpPr>
                  <p:nvPr/>
                </p:nvGrpSpPr>
                <p:grpSpPr bwMode="auto">
                  <a:xfrm>
                    <a:off x="-141" y="2876"/>
                    <a:ext cx="124" cy="115"/>
                    <a:chOff x="707" y="1508"/>
                    <a:chExt cx="124" cy="109"/>
                  </a:xfrm>
                </p:grpSpPr>
                <p:sp>
                  <p:nvSpPr>
                    <p:cNvPr id="171" name="Rectangle 6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72" name="Rectangle 7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55" name="Rectangle 7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56" name="Line 7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Line 7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Line 7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Line 7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Line 7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Line 7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Line 7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 name="Line 7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Line 8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Line 8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Line 8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Line 8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Line 8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Line 8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Line 8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4" name="Group 87"/>
                <p:cNvGrpSpPr>
                  <a:grpSpLocks/>
                </p:cNvGrpSpPr>
                <p:nvPr/>
              </p:nvGrpSpPr>
              <p:grpSpPr bwMode="auto">
                <a:xfrm>
                  <a:off x="1888" y="3314"/>
                  <a:ext cx="1984" cy="118"/>
                  <a:chOff x="-141" y="2876"/>
                  <a:chExt cx="1984" cy="118"/>
                </a:xfrm>
              </p:grpSpPr>
              <p:grpSp>
                <p:nvGrpSpPr>
                  <p:cNvPr id="135" name="Group 88"/>
                  <p:cNvGrpSpPr>
                    <a:grpSpLocks/>
                  </p:cNvGrpSpPr>
                  <p:nvPr/>
                </p:nvGrpSpPr>
                <p:grpSpPr bwMode="auto">
                  <a:xfrm>
                    <a:off x="-141" y="2876"/>
                    <a:ext cx="124" cy="115"/>
                    <a:chOff x="707" y="1508"/>
                    <a:chExt cx="124" cy="109"/>
                  </a:xfrm>
                </p:grpSpPr>
                <p:sp>
                  <p:nvSpPr>
                    <p:cNvPr id="152" name="Rectangle 8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53" name="Rectangle 9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36" name="Rectangle 9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37" name="Line 9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Line 9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Line 9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Line 9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Line 9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Line 9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Line 9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Line 9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Line 10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Line 10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Line 10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Line 10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Line 10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Line 10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Line 10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5" name="Group 107"/>
                <p:cNvGrpSpPr>
                  <a:grpSpLocks/>
                </p:cNvGrpSpPr>
                <p:nvPr/>
              </p:nvGrpSpPr>
              <p:grpSpPr bwMode="auto">
                <a:xfrm>
                  <a:off x="1888" y="3452"/>
                  <a:ext cx="1984" cy="118"/>
                  <a:chOff x="-141" y="2876"/>
                  <a:chExt cx="1984" cy="118"/>
                </a:xfrm>
              </p:grpSpPr>
              <p:grpSp>
                <p:nvGrpSpPr>
                  <p:cNvPr id="116" name="Group 108"/>
                  <p:cNvGrpSpPr>
                    <a:grpSpLocks/>
                  </p:cNvGrpSpPr>
                  <p:nvPr/>
                </p:nvGrpSpPr>
                <p:grpSpPr bwMode="auto">
                  <a:xfrm>
                    <a:off x="-141" y="2876"/>
                    <a:ext cx="124" cy="115"/>
                    <a:chOff x="707" y="1508"/>
                    <a:chExt cx="124" cy="109"/>
                  </a:xfrm>
                </p:grpSpPr>
                <p:sp>
                  <p:nvSpPr>
                    <p:cNvPr id="133" name="Rectangle 10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34" name="Rectangle 1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117" name="Rectangle 1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18" name="Line 1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Line 1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Line 1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Line 1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Line 1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Line 1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Line 1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Line 1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Line 1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Line 1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Line 1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Line 1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Line 1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Line 1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Line 1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6" name="Group 127"/>
                <p:cNvGrpSpPr>
                  <a:grpSpLocks/>
                </p:cNvGrpSpPr>
                <p:nvPr/>
              </p:nvGrpSpPr>
              <p:grpSpPr bwMode="auto">
                <a:xfrm>
                  <a:off x="1888" y="3590"/>
                  <a:ext cx="1984" cy="118"/>
                  <a:chOff x="-141" y="2876"/>
                  <a:chExt cx="1984" cy="118"/>
                </a:xfrm>
              </p:grpSpPr>
              <p:grpSp>
                <p:nvGrpSpPr>
                  <p:cNvPr id="97" name="Group 128"/>
                  <p:cNvGrpSpPr>
                    <a:grpSpLocks/>
                  </p:cNvGrpSpPr>
                  <p:nvPr/>
                </p:nvGrpSpPr>
                <p:grpSpPr bwMode="auto">
                  <a:xfrm>
                    <a:off x="-141" y="2876"/>
                    <a:ext cx="124" cy="115"/>
                    <a:chOff x="707" y="1508"/>
                    <a:chExt cx="124" cy="109"/>
                  </a:xfrm>
                </p:grpSpPr>
                <p:sp>
                  <p:nvSpPr>
                    <p:cNvPr id="114" name="Rectangle 1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15" name="Rectangle 1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98" name="Rectangle 1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9" name="Line 1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Line 1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Line 1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Line 1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Line 1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Line 1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Line 1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Line 1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Line 1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Line 1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Line 1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Line 1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Line 1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Line 1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Line 1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7" name="Group 147"/>
                <p:cNvGrpSpPr>
                  <a:grpSpLocks/>
                </p:cNvGrpSpPr>
                <p:nvPr/>
              </p:nvGrpSpPr>
              <p:grpSpPr bwMode="auto">
                <a:xfrm>
                  <a:off x="1888" y="3729"/>
                  <a:ext cx="1984" cy="118"/>
                  <a:chOff x="-141" y="2876"/>
                  <a:chExt cx="1984" cy="118"/>
                </a:xfrm>
              </p:grpSpPr>
              <p:grpSp>
                <p:nvGrpSpPr>
                  <p:cNvPr id="78" name="Group 148"/>
                  <p:cNvGrpSpPr>
                    <a:grpSpLocks/>
                  </p:cNvGrpSpPr>
                  <p:nvPr/>
                </p:nvGrpSpPr>
                <p:grpSpPr bwMode="auto">
                  <a:xfrm>
                    <a:off x="-141" y="2876"/>
                    <a:ext cx="124" cy="115"/>
                    <a:chOff x="707" y="1508"/>
                    <a:chExt cx="124" cy="109"/>
                  </a:xfrm>
                </p:grpSpPr>
                <p:sp>
                  <p:nvSpPr>
                    <p:cNvPr id="95" name="Rectangle 1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96" name="Rectangle 1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itchFamily="34" charset="0"/>
                        <a:ea typeface="+mn-ea"/>
                        <a:cs typeface="+mn-cs"/>
                      </a:endParaRPr>
                    </a:p>
                  </p:txBody>
                </p:sp>
              </p:grpSp>
              <p:sp>
                <p:nvSpPr>
                  <p:cNvPr id="79" name="Rectangle 1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80" name="Line 1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Line 1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Line 1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Line 1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Line 1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Line 1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Line 1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Line 1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Line 1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Line 1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Line 1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1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Line 1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Line 1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Line 1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230" name="Text Box 176"/>
            <p:cNvSpPr txBox="1">
              <a:spLocks noChangeArrowheads="1"/>
            </p:cNvSpPr>
            <p:nvPr/>
          </p:nvSpPr>
          <p:spPr bwMode="auto">
            <a:xfrm>
              <a:off x="8855092" y="1820722"/>
              <a:ext cx="757238" cy="366713"/>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GPU</a:t>
              </a:r>
            </a:p>
          </p:txBody>
        </p:sp>
      </p:grpSp>
      <p:grpSp>
        <p:nvGrpSpPr>
          <p:cNvPr id="231" name="Group 230"/>
          <p:cNvGrpSpPr/>
          <p:nvPr/>
        </p:nvGrpSpPr>
        <p:grpSpPr>
          <a:xfrm>
            <a:off x="239280" y="4680727"/>
            <a:ext cx="2679700" cy="1946275"/>
            <a:chOff x="1600200" y="3616325"/>
            <a:chExt cx="2679700" cy="1946275"/>
          </a:xfrm>
        </p:grpSpPr>
        <p:grpSp>
          <p:nvGrpSpPr>
            <p:cNvPr id="232" name="Group 167"/>
            <p:cNvGrpSpPr>
              <a:grpSpLocks/>
            </p:cNvGrpSpPr>
            <p:nvPr/>
          </p:nvGrpSpPr>
          <p:grpSpPr bwMode="auto">
            <a:xfrm>
              <a:off x="1600200" y="3616325"/>
              <a:ext cx="2679700" cy="1946275"/>
              <a:chOff x="991" y="1935"/>
              <a:chExt cx="1688" cy="1226"/>
            </a:xfrm>
          </p:grpSpPr>
          <p:sp>
            <p:nvSpPr>
              <p:cNvPr id="234" name="Rectangle 168"/>
              <p:cNvSpPr>
                <a:spLocks noChangeArrowheads="1"/>
              </p:cNvSpPr>
              <p:nvPr/>
            </p:nvSpPr>
            <p:spPr bwMode="auto">
              <a:xfrm>
                <a:off x="992" y="2425"/>
                <a:ext cx="1687" cy="434"/>
              </a:xfrm>
              <a:prstGeom prst="rect">
                <a:avLst/>
              </a:prstGeom>
              <a:solidFill>
                <a:srgbClr val="FF6600"/>
              </a:solidFill>
              <a:ln w="9525">
                <a:solidFill>
                  <a:srgbClr val="969696"/>
                </a:solidFill>
                <a:miter lim="800000"/>
                <a:headEnd/>
                <a:tailEnd/>
              </a:ln>
              <a:effectLst/>
            </p:spPr>
            <p:txBody>
              <a:bodyPr wrap="none" lIns="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itchFamily="34" charset="0"/>
                    <a:ea typeface="+mn-ea"/>
                    <a:cs typeface="+mn-cs"/>
                  </a:rPr>
                  <a:t>Cache</a:t>
                </a:r>
              </a:p>
            </p:txBody>
          </p:sp>
          <p:sp>
            <p:nvSpPr>
              <p:cNvPr id="235" name="Rectangle 169"/>
              <p:cNvSpPr>
                <a:spLocks noChangeArrowheads="1"/>
              </p:cNvSpPr>
              <p:nvPr/>
            </p:nvSpPr>
            <p:spPr bwMode="auto">
              <a:xfrm>
                <a:off x="2285"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236" name="Rectangle 170"/>
              <p:cNvSpPr>
                <a:spLocks noChangeArrowheads="1"/>
              </p:cNvSpPr>
              <p:nvPr/>
            </p:nvSpPr>
            <p:spPr bwMode="auto">
              <a:xfrm>
                <a:off x="992" y="1935"/>
                <a:ext cx="836" cy="463"/>
              </a:xfrm>
              <a:prstGeom prst="rect">
                <a:avLst/>
              </a:prstGeom>
              <a:solidFill>
                <a:srgbClr val="FFCC00"/>
              </a:solidFill>
              <a:ln w="9525">
                <a:solidFill>
                  <a:srgbClr val="969696"/>
                </a:solidFill>
                <a:miter lim="800000"/>
                <a:headEnd/>
                <a:tailEnd/>
              </a:ln>
              <a:effectLst/>
            </p:spPr>
            <p:txBody>
              <a:bodyPr wrap="none" lIns="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Control</a:t>
                </a:r>
              </a:p>
            </p:txBody>
          </p:sp>
          <p:sp>
            <p:nvSpPr>
              <p:cNvPr id="237" name="Rectangle 171"/>
              <p:cNvSpPr>
                <a:spLocks noChangeArrowheads="1"/>
              </p:cNvSpPr>
              <p:nvPr/>
            </p:nvSpPr>
            <p:spPr bwMode="auto">
              <a:xfrm>
                <a:off x="2285"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238" name="Rectangle 172"/>
              <p:cNvSpPr>
                <a:spLocks noChangeArrowheads="1"/>
              </p:cNvSpPr>
              <p:nvPr/>
            </p:nvSpPr>
            <p:spPr bwMode="auto">
              <a:xfrm>
                <a:off x="1870"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239" name="Rectangle 173"/>
              <p:cNvSpPr>
                <a:spLocks noChangeArrowheads="1"/>
              </p:cNvSpPr>
              <p:nvPr/>
            </p:nvSpPr>
            <p:spPr bwMode="auto">
              <a:xfrm>
                <a:off x="1870"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mn-cs"/>
                  </a:rPr>
                  <a:t>ALU</a:t>
                </a:r>
              </a:p>
            </p:txBody>
          </p:sp>
          <p:sp>
            <p:nvSpPr>
              <p:cNvPr id="240" name="Rectangle 174"/>
              <p:cNvSpPr>
                <a:spLocks noChangeArrowheads="1"/>
              </p:cNvSpPr>
              <p:nvPr/>
            </p:nvSpPr>
            <p:spPr bwMode="auto">
              <a:xfrm>
                <a:off x="991" y="2950"/>
                <a:ext cx="1687" cy="211"/>
              </a:xfrm>
              <a:prstGeom prst="rect">
                <a:avLst/>
              </a:prstGeom>
              <a:solidFill>
                <a:srgbClr val="FF6600"/>
              </a:solidFill>
              <a:ln w="9525">
                <a:solidFill>
                  <a:srgbClr val="969696"/>
                </a:solidFill>
                <a:miter lim="800000"/>
                <a:headEnd/>
                <a:tailEnd/>
              </a:ln>
              <a:effectLst/>
            </p:spPr>
            <p:txBody>
              <a:bodyPr wrap="none"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mn-cs"/>
                  </a:rPr>
                  <a:t>DRAM</a:t>
                </a:r>
              </a:p>
            </p:txBody>
          </p:sp>
        </p:grpSp>
        <p:sp>
          <p:nvSpPr>
            <p:cNvPr id="233" name="Text Box 175"/>
            <p:cNvSpPr txBox="1">
              <a:spLocks noChangeArrowheads="1"/>
            </p:cNvSpPr>
            <p:nvPr/>
          </p:nvSpPr>
          <p:spPr bwMode="auto">
            <a:xfrm>
              <a:off x="2514600" y="4149725"/>
              <a:ext cx="757238" cy="366713"/>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mn-cs"/>
                </a:rPr>
                <a:t>CPU</a:t>
              </a:r>
            </a:p>
          </p:txBody>
        </p:sp>
      </p:grpSp>
    </p:spTree>
    <p:custDataLst>
      <p:tags r:id="rId1"/>
    </p:custDataLst>
    <p:extLst>
      <p:ext uri="{BB962C8B-B14F-4D97-AF65-F5344CB8AC3E}">
        <p14:creationId xmlns:p14="http://schemas.microsoft.com/office/powerpoint/2010/main" val="350612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PSNARRATION" val="55,-928365327,C:\BobC\_Mission\__Intel Software College\Courses\__SVN\FT3.0\OpenMP3.0LabsPS\02 Programming with OpenMP 3 0 rev3.0.02.ppc"/>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079.49"/>
  <p:tag name="ORIGINALWIDTH" val="6388.451"/>
  <p:tag name="LATEXADDIN" val="\documentclass{article}\pagestyle{empty}&#10;\usepackage{amssymb}&#10;\usepackage{amsmath}&#10;\usepackage{graphics,epsfig}&#10;\usepackage[left=1.5cm,right=1.5cm]{geometry} &#10;\usepackage{color}&#10;\usepackage{multirow}&#10;\definecolor{MyDarkGreen}{rgb}{0,0.8,0}&#10;\definecolor{MyDarkBlue}{rgb}{0,0.2,0.8}&#10;\definecolor{MyDarkRed}{rgb}{0.8,0.05,0}&#10;&#10;\begin{document}&#10;\begin{itemize}&#10; \item Each block organizes its threads in a 3D structure defined by its three dimensions: $D_x$, $D_y$, and $D_z$ that you specify.&#10; \item A block cannot have more than 1024 threads $ \quad \Rightarrow \quad D_x \times D_y \times D_z \le 1024$.&#10; &#10; \item Each thread in a block can be identified by a unique index $(x, y, z)$, and&#10; &#10; \[&#10; 0 \le x &lt; D_x \quad \quad \quad 0 \le y &lt; D_y \quad \quad \quad 0 \le z &lt; D_z &#10; \]&#10; \item A triplet $(x, y, z)$, called the thread index, is a high-level representation of a thread in the economy of a block.  Under the hood, the same thread has a simplified and unique id, which is computed as $t_{id} = x + y*D_x + z*D_x*D_y$.  You can regard this as a &quot;projection&quot; to a 1D representation.  The concept of thread id is important in understanding how threads are grouped together in warps (more on &quot;warps&quot; later). &#10; &#10; \item In general, operating for vectors typically results in you choosing $D_y=D_z=1$.  Handling matrices typically goes well with $D_z=1$.  For handling PDEs in 3D you might want to have all three block dimensions nonzero.&#10;\end{itemize}&#10;\end{document}&#10;"/>
  <p:tag name="IGUANATEXSIZE" val="20"/>
  <p:tag name="IGUANATEXCURSOR" val="131"/>
  <p:tag name="TRANSPARENCY" val="Fals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2183</TotalTime>
  <Words>23673</Words>
  <Application>Microsoft Office PowerPoint</Application>
  <PresentationFormat>Widescreen</PresentationFormat>
  <Paragraphs>3411</Paragraphs>
  <Slides>175</Slides>
  <Notes>109</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2</vt:i4>
      </vt:variant>
      <vt:variant>
        <vt:lpstr>Slide Titles</vt:lpstr>
      </vt:variant>
      <vt:variant>
        <vt:i4>175</vt:i4>
      </vt:variant>
    </vt:vector>
  </HeadingPairs>
  <TitlesOfParts>
    <vt:vector size="194" baseType="lpstr">
      <vt:lpstr>Courier</vt:lpstr>
      <vt:lpstr>Palatino</vt:lpstr>
      <vt:lpstr>Arial</vt:lpstr>
      <vt:lpstr>Calibri</vt:lpstr>
      <vt:lpstr>Calibri Light</vt:lpstr>
      <vt:lpstr>Cambria Math</vt:lpstr>
      <vt:lpstr>Consolas</vt:lpstr>
      <vt:lpstr>Corbel</vt:lpstr>
      <vt:lpstr>Courier New</vt:lpstr>
      <vt:lpstr>Garamond</vt:lpstr>
      <vt:lpstr>Segoe UI Semibold</vt:lpstr>
      <vt:lpstr>Tahoma</vt:lpstr>
      <vt:lpstr>Times New Roman</vt:lpstr>
      <vt:lpstr>Trebuchet MS</vt:lpstr>
      <vt:lpstr>Verdana</vt:lpstr>
      <vt:lpstr>Wingdings</vt:lpstr>
      <vt:lpstr>Custom Design</vt:lpstr>
      <vt:lpstr>Visio</vt:lpstr>
      <vt:lpstr>Worksheet</vt:lpstr>
      <vt:lpstr>ME759 High Performance Computing for Applications in Engineering  [Fall 2022] </vt:lpstr>
      <vt:lpstr>The Hardware-Software Interplay [Big Segment]</vt:lpstr>
      <vt:lpstr>The ISA. The FDX cycle. Microarchicture aspects</vt:lpstr>
      <vt:lpstr>Computing requires instructions and data</vt:lpstr>
      <vt:lpstr>The CPU’s Control Unit (CU)</vt:lpstr>
      <vt:lpstr>The CPU’s Arithmetic Logic Unit (ALU)</vt:lpstr>
      <vt:lpstr>Instruction Set Architecture (ISA)</vt:lpstr>
      <vt:lpstr>FDX Cycle</vt:lpstr>
      <vt:lpstr>Decoding: Instruction Type I - immediate (MIPS ISA)</vt:lpstr>
      <vt:lpstr>Decoding: Instruction Type R - register (MIPS ISA)</vt:lpstr>
      <vt:lpstr>Decoding: Instruction Type J - jump (MIPS ISA)</vt:lpstr>
      <vt:lpstr>FDX Cycle – The Execution Part: It all boils down to transistors…</vt:lpstr>
      <vt:lpstr>Transistors at work: AND, OR, NOT</vt:lpstr>
      <vt:lpstr>Integrated Circuits-A One Bit Combo: OR, AND, 1 Bit Adder</vt:lpstr>
      <vt:lpstr>Integrated Circuits: From Transistors to Chip Microarchitecture</vt:lpstr>
      <vt:lpstr>Registers</vt:lpstr>
      <vt:lpstr>Registers, quick facts</vt:lpstr>
      <vt:lpstr>Register Types (1/2)</vt:lpstr>
      <vt:lpstr>Register Types (2/2)</vt:lpstr>
      <vt:lpstr>Pipelining</vt:lpstr>
      <vt:lpstr>Clock Cycle: time before the assembly line move again</vt:lpstr>
      <vt:lpstr>PowerPoint Presentation</vt:lpstr>
      <vt:lpstr>Pipelining Benefits: faster execution &amp; no code rewrite</vt:lpstr>
      <vt:lpstr>Pipelining, Good to Remember</vt:lpstr>
      <vt:lpstr>Deep Pipelines Plagued by Pipelining Hazards</vt:lpstr>
      <vt:lpstr>Pipeline Structural Hazards</vt:lpstr>
      <vt:lpstr>Pipeline Data Hazards (2/2)</vt:lpstr>
      <vt:lpstr>Pipeline Control Hazards: Branch Prediction</vt:lpstr>
      <vt:lpstr>[New topic]Pipelining vs. Multiple-Issue</vt:lpstr>
      <vt:lpstr>Pipelining vs. Multiple Issue</vt:lpstr>
      <vt:lpstr>Attributes of Dynamic Multiple-Issue</vt:lpstr>
      <vt:lpstr>Instruction-Level Parallelism (ILP) [belongs to a single specific thread of a process] &amp;  Thread Level Parallelism (TLP) [happens on a single core]</vt:lpstr>
      <vt:lpstr>Process vs. thread – getting a bit into the weeds</vt:lpstr>
      <vt:lpstr>Each thread has its own register file, stack; but not memory space</vt:lpstr>
      <vt:lpstr>Multi-threading makes the full use of TLP</vt:lpstr>
      <vt:lpstr>Superscalar processor or TLP processor</vt:lpstr>
      <vt:lpstr>Measuring Speed of Execution</vt:lpstr>
      <vt:lpstr>Nomenclature</vt:lpstr>
      <vt:lpstr>The CPU Performance Equation</vt:lpstr>
      <vt:lpstr>Big New Topic: Memory Aspects</vt:lpstr>
      <vt:lpstr>SRAM vs. DRAM: wrap-up </vt:lpstr>
      <vt:lpstr>New Topic: The Memory Hierarchy</vt:lpstr>
      <vt:lpstr>Memory Hierarchy</vt:lpstr>
      <vt:lpstr>Cache Memories</vt:lpstr>
      <vt:lpstr>How Cache Comes into Play</vt:lpstr>
      <vt:lpstr>Caches: Come In Two Flavors</vt:lpstr>
      <vt:lpstr>Processor Clock vs. Memory Clock [important to understand]</vt:lpstr>
      <vt:lpstr>Multiple Levels of Cache</vt:lpstr>
      <vt:lpstr>Example: Intel Core i7 Cache Hierarchy</vt:lpstr>
      <vt:lpstr>The reason caches can [sometimes]  make a difference: “Principle of Locality”</vt:lpstr>
      <vt:lpstr>Matrix, stored in 2D format</vt:lpstr>
      <vt:lpstr>Three observations related to our 2D and 3D examples</vt:lpstr>
      <vt:lpstr>Observations on “Observation 1”</vt:lpstr>
      <vt:lpstr>Observations on “Observation 3” (most important)</vt:lpstr>
      <vt:lpstr>The Lesson Learned</vt:lpstr>
      <vt:lpstr>The Lesson Learned</vt:lpstr>
      <vt:lpstr>[Back to caches: The inner workings of caches] General Cache Concepts</vt:lpstr>
      <vt:lpstr>Cache Line (aka Cache Block)</vt:lpstr>
      <vt:lpstr>General Cache Concepts: Hit</vt:lpstr>
      <vt:lpstr>General Cache Concepts: Miss</vt:lpstr>
      <vt:lpstr>Most common reasons for Cache Misses</vt:lpstr>
      <vt:lpstr>Cache Miss Classification, by Request Type</vt:lpstr>
      <vt:lpstr>Placement &amp; Replacement Policies</vt:lpstr>
      <vt:lpstr>Placement &amp; Replacement Policies: further discussion</vt:lpstr>
      <vt:lpstr>The BEST rule: The “folks in an apartment building” metaphor </vt:lpstr>
      <vt:lpstr>General Cache Organization (B, E, S)</vt:lpstr>
      <vt:lpstr>We’ve done memory reads. What about writes?</vt:lpstr>
      <vt:lpstr>Cache performance metrics [a nomenclature matter]</vt:lpstr>
      <vt:lpstr>PowerPoint Presentation</vt:lpstr>
      <vt:lpstr>Writing Cache Friendly Code: Rules of Thumb</vt:lpstr>
      <vt:lpstr>The “Memory Mountain” Experiment</vt:lpstr>
      <vt:lpstr>New Topic: Virtual Memory</vt:lpstr>
      <vt:lpstr>Virtual vs. Physical Memory</vt:lpstr>
      <vt:lpstr>The Virtual Memory: its anatomy</vt:lpstr>
      <vt:lpstr>Anatomy of the Stack</vt:lpstr>
      <vt:lpstr>Page Table [stored in main memory]: the mechanics of address translation</vt:lpstr>
      <vt:lpstr>Anatomy of a Virtual Memory Address</vt:lpstr>
      <vt:lpstr>The TLB [Translation Lookaside Buffer]</vt:lpstr>
      <vt:lpstr>Memory Access: The Big Picture, Includes Cache</vt:lpstr>
      <vt:lpstr>malloc vs. calloc: some ways in which they’re different</vt:lpstr>
      <vt:lpstr>The Clean/Dirty Bit &amp; the concept of Page Fault</vt:lpstr>
      <vt:lpstr>[New Short Topic] The size of the frame/page</vt:lpstr>
      <vt:lpstr>Parallel computing: why, and why now?</vt:lpstr>
      <vt:lpstr>Main causes for sequential computing speed stalling</vt:lpstr>
      <vt:lpstr>Memory Latencies [typical server and mobile computers]</vt:lpstr>
      <vt:lpstr>Memory Latency vs. Memory Bandwidth [1/2]</vt:lpstr>
      <vt:lpstr>Memory Latency vs. Memory Bandwidth [2/2]</vt:lpstr>
      <vt:lpstr>The ILP Wall</vt:lpstr>
      <vt:lpstr>Parallel computing: The Ox vs. Chickens Analogy</vt:lpstr>
      <vt:lpstr>The Fermi Architecture [ Schematic of a NVIDIA Stream Multiprocessor (SM)]</vt:lpstr>
      <vt:lpstr>A Fermi SM (Streaming Multiprocessor (SM); one of 16)</vt:lpstr>
      <vt:lpstr>Fermi: 30,000 feet perspective, the entire chip</vt:lpstr>
      <vt:lpstr>The CPU and GPU: showing their true colors</vt:lpstr>
      <vt:lpstr>[New Topic] Flynn’s Taxonomy of Architectures [Moving away from hardware; moving into software aspects]</vt:lpstr>
      <vt:lpstr>Algorithmic vs. Intrinsic Scaling</vt:lpstr>
      <vt:lpstr>Scaling, Closing Remarks</vt:lpstr>
      <vt:lpstr>GPU Computing with CUDA</vt:lpstr>
      <vt:lpstr>Bandwidth in a CPU-GPU System [high speed requires high bandwidth]</vt:lpstr>
      <vt:lpstr>Coarse Grain vs. Fine Grain Parallelism</vt:lpstr>
      <vt:lpstr>Coarse Grain vs. Fine Grain Parallelism</vt:lpstr>
      <vt:lpstr>GPGPU Computing [General Purpose GPU Computing]: how carried out</vt:lpstr>
      <vt:lpstr>CUDA Programming Model: GPU as a Highly Multithreaded Coprocessor</vt:lpstr>
      <vt:lpstr>The CUDA Execution Model</vt:lpstr>
      <vt:lpstr>The CUDA Execution Model</vt:lpstr>
      <vt:lpstr>The concept of “CUDA host stream”</vt:lpstr>
      <vt:lpstr>Further comments, on the “asynchronous” aspect of GPU computing</vt:lpstr>
      <vt:lpstr>More specifics: GPU operations that are asynchronous</vt:lpstr>
      <vt:lpstr>The CUDA Execution Model: Three Opportunities for Asynchronous Execution</vt:lpstr>
      <vt:lpstr>CUDA Function Declarations: (the “C with extensions” part)</vt:lpstr>
      <vt:lpstr>GPU Execution Configuration</vt:lpstr>
      <vt:lpstr>[New Topic] The concept of Execution Configuration</vt:lpstr>
      <vt:lpstr>Important slide: a “block of threads” gets mapped to a SM</vt:lpstr>
      <vt:lpstr>More on the Execution Configuration</vt:lpstr>
      <vt:lpstr>Block and Thread Index (Idx)</vt:lpstr>
      <vt:lpstr>A couple (not all) of the built-in CUDA variables [Critical in supporting the SIMD parallel computing paradigm]</vt:lpstr>
      <vt:lpstr>Matrix Multiplication Example - Device-side Kernel Function</vt:lpstr>
      <vt:lpstr>Putting things in perspective</vt:lpstr>
      <vt:lpstr>Pad a Matrix for Overshooting</vt:lpstr>
      <vt:lpstr>Array Indexing Demo: The multi-block case</vt:lpstr>
      <vt:lpstr>Recurring Theme in CUDA Programming [summarizing previous discussion, started after CUDA Example]</vt:lpstr>
      <vt:lpstr>PowerPoint Presentation</vt:lpstr>
      <vt:lpstr>High-level Perspective</vt:lpstr>
      <vt:lpstr>Device-Level Scheduler</vt:lpstr>
      <vt:lpstr>SM-Level Schedulers</vt:lpstr>
      <vt:lpstr>[short/important topic]: Thread Index vs. Thread ID [critical in (i) understanding how SIMD is supported in CUDA,  and (ii) understanding the concept of “warp”]</vt:lpstr>
      <vt:lpstr>Organizing Threads into Warps</vt:lpstr>
      <vt:lpstr>Threads are Organized &amp; Executed as Warps</vt:lpstr>
      <vt:lpstr>The nitty-gritty: hardware resources dictate what a capability can do</vt:lpstr>
      <vt:lpstr>SM Warp Scheduling, more details</vt:lpstr>
      <vt:lpstr>Fermi Specifics</vt:lpstr>
      <vt:lpstr>Quick Remarks</vt:lpstr>
      <vt:lpstr>Fermi Specifics</vt:lpstr>
      <vt:lpstr>Good to know… When SM has multiple partitions (like Ampere)</vt:lpstr>
      <vt:lpstr>Possible state of a warp (the interplay between warps &amp; warp-scheduler)</vt:lpstr>
      <vt:lpstr>Execution Configuration, revisiting the concept</vt:lpstr>
      <vt:lpstr>Scheduling: Summing It Up…</vt:lpstr>
      <vt:lpstr>PowerPoint Presentation</vt:lpstr>
      <vt:lpstr>Thread Divergence in “if-then-else”</vt:lpstr>
      <vt:lpstr>Thread divergence issues</vt:lpstr>
      <vt:lpstr>Thread divergence issues</vt:lpstr>
      <vt:lpstr>Performance of Divergent Code</vt:lpstr>
      <vt:lpstr>The “schedule optimizer” hardware asset</vt:lpstr>
      <vt:lpstr>Handling thread divergence, Volta/Turing/Ampere</vt:lpstr>
      <vt:lpstr>Handling thread divergence, Volta/Turing/Ampere</vt:lpstr>
      <vt:lpstr>Example: Volta thread scheduling helps algorithm implementation</vt:lpstr>
      <vt:lpstr>PowerPoint Presentation</vt:lpstr>
      <vt:lpstr>CUDA Memory Ecosystem, high vantage point [Note: picture assumes two blocks, each with two threads]</vt:lpstr>
      <vt:lpstr> </vt:lpstr>
      <vt:lpstr>What “register” means in CUDA</vt:lpstr>
      <vt:lpstr>Programmer View of Register File</vt:lpstr>
      <vt:lpstr>Register related: a “level of parsimony” issue</vt:lpstr>
      <vt:lpstr>The Concept of Local Memory [“local”: misnomer]</vt:lpstr>
      <vt:lpstr>Caches &amp; the Shared Memory</vt:lpstr>
      <vt:lpstr>Caches &amp; the Shared Memory</vt:lpstr>
      <vt:lpstr>Global, Constant, and Texture Memories</vt:lpstr>
      <vt:lpstr>CUDA Device Memory Allocation/Deallocation </vt:lpstr>
      <vt:lpstr>CUDA Host-Device Data Transfer</vt:lpstr>
      <vt:lpstr>CUDA Host-Device Data Transfer (cont.)</vt:lpstr>
      <vt:lpstr>Memory Access Times</vt:lpstr>
      <vt:lpstr>Storage Locations</vt:lpstr>
      <vt:lpstr>Putting things in perspective: The 3 most important GPU memory spaces</vt:lpstr>
      <vt:lpstr>Slightly from the left field</vt:lpstr>
      <vt:lpstr>Example: Matrix Multiplication, Revisited</vt:lpstr>
      <vt:lpstr>A Critique of the Old Matrix Multiplication Example</vt:lpstr>
      <vt:lpstr>Why Revisit the Old Example?</vt:lpstr>
      <vt:lpstr>Answering the question: “Could/Should I use Shared Memory?”</vt:lpstr>
      <vt:lpstr>Rule of thumb</vt:lpstr>
      <vt:lpstr>A Common CUDA Programming Pattern: Tiling w/ Shared Memory</vt:lpstr>
      <vt:lpstr>Tiling used for Matrix-Matrix multiplication</vt:lpstr>
      <vt:lpstr>A Block of 16 X 16 Threads</vt:lpstr>
      <vt:lpstr>PowerPoint Presentation</vt:lpstr>
      <vt:lpstr>PowerPoint Presentation</vt:lpstr>
      <vt:lpstr>PowerPoint Presentation</vt:lpstr>
      <vt:lpstr>Synchronization Function</vt:lpstr>
      <vt:lpstr>[warning]  __syncthreads() &amp; thread divergence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Diskant H</dc:creator>
  <cp:lastModifiedBy>Diskant H</cp:lastModifiedBy>
  <cp:revision>62</cp:revision>
  <dcterms:created xsi:type="dcterms:W3CDTF">2022-09-30T18:06:53Z</dcterms:created>
  <dcterms:modified xsi:type="dcterms:W3CDTF">2022-10-03T00:51:39Z</dcterms:modified>
</cp:coreProperties>
</file>